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1"/>
  </p:sldMasterIdLst>
  <p:notesMasterIdLst>
    <p:notesMasterId r:id="rId3"/>
  </p:notesMasterIdLst>
  <p:handoutMasterIdLst>
    <p:handoutMasterId r:id="rId4"/>
  </p:handoutMasterIdLst>
  <p:sldIdLst>
    <p:sldId id="468" r:id="rId2"/>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4">
          <p15:clr>
            <a:srgbClr val="A4A3A4"/>
          </p15:clr>
        </p15:guide>
        <p15:guide id="2" pos="126">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64C8"/>
    <a:srgbClr val="99D6EC"/>
    <a:srgbClr val="FF5A00"/>
    <a:srgbClr val="0098D0"/>
    <a:srgbClr val="B197D3"/>
    <a:srgbClr val="FFBE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59" autoAdjust="0"/>
    <p:restoredTop sz="94647" autoAdjust="0"/>
  </p:normalViewPr>
  <p:slideViewPr>
    <p:cSldViewPr>
      <p:cViewPr varScale="1">
        <p:scale>
          <a:sx n="68" d="100"/>
          <a:sy n="68" d="100"/>
        </p:scale>
        <p:origin x="84" y="96"/>
      </p:cViewPr>
      <p:guideLst>
        <p:guide orient="horz" pos="414"/>
        <p:guide pos="126"/>
      </p:guideLst>
    </p:cSldViewPr>
  </p:slideViewPr>
  <p:outlineViewPr>
    <p:cViewPr>
      <p:scale>
        <a:sx n="33" d="100"/>
        <a:sy n="33" d="100"/>
      </p:scale>
      <p:origin x="0" y="7668"/>
    </p:cViewPr>
  </p:outlineViewPr>
  <p:notesTextViewPr>
    <p:cViewPr>
      <p:scale>
        <a:sx n="1" d="1"/>
        <a:sy n="1" d="1"/>
      </p:scale>
      <p:origin x="0" y="0"/>
    </p:cViewPr>
  </p:notesTextViewPr>
  <p:sorterViewPr>
    <p:cViewPr>
      <p:scale>
        <a:sx n="100" d="100"/>
        <a:sy n="100" d="100"/>
      </p:scale>
      <p:origin x="0" y="0"/>
    </p:cViewPr>
  </p:sorterViewPr>
  <p:notesViewPr>
    <p:cSldViewPr>
      <p:cViewPr>
        <p:scale>
          <a:sx n="90" d="100"/>
          <a:sy n="90" d="100"/>
        </p:scale>
        <p:origin x="-2070" y="-72"/>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2"/>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7" y="2"/>
            <a:ext cx="2918831" cy="493316"/>
          </a:xfrm>
          <a:prstGeom prst="rect">
            <a:avLst/>
          </a:prstGeom>
        </p:spPr>
        <p:txBody>
          <a:bodyPr vert="horz" lIns="91440" tIns="45720" rIns="91440" bIns="45720" rtlCol="0"/>
          <a:lstStyle>
            <a:lvl1pPr algn="r">
              <a:defRPr sz="1200"/>
            </a:lvl1pPr>
          </a:lstStyle>
          <a:p>
            <a:r>
              <a:rPr kumimoji="1" lang="ja-JP" altLang="en-US" sz="1400" dirty="0" smtClean="0">
                <a:latin typeface="ＭＳ Ｐゴシック" pitchFamily="50" charset="-128"/>
                <a:ea typeface="ＭＳ Ｐゴシック" pitchFamily="50" charset="-128"/>
              </a:rPr>
              <a:t>機密性○</a:t>
            </a:r>
            <a:endParaRPr kumimoji="1" lang="ja-JP" altLang="en-US" sz="1400" dirty="0">
              <a:latin typeface="ＭＳ Ｐゴシック" pitchFamily="50" charset="-128"/>
              <a:ea typeface="ＭＳ Ｐゴシック" pitchFamily="50" charset="-128"/>
            </a:endParaRPr>
          </a:p>
        </p:txBody>
      </p:sp>
      <p:sp>
        <p:nvSpPr>
          <p:cNvPr id="4" name="フッター プレースホルダー 3"/>
          <p:cNvSpPr>
            <a:spLocks noGrp="1"/>
          </p:cNvSpPr>
          <p:nvPr>
            <p:ph type="ftr" sz="quarter" idx="2"/>
          </p:nvPr>
        </p:nvSpPr>
        <p:spPr>
          <a:xfrm>
            <a:off x="4" y="9371287"/>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7" y="9371287"/>
            <a:ext cx="2918831" cy="493316"/>
          </a:xfrm>
          <a:prstGeom prst="rect">
            <a:avLst/>
          </a:prstGeom>
        </p:spPr>
        <p:txBody>
          <a:bodyPr vert="horz" lIns="91440" tIns="45720" rIns="91440" bIns="45720"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2"/>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7" y="2"/>
            <a:ext cx="2918831" cy="493316"/>
          </a:xfrm>
          <a:prstGeom prst="rect">
            <a:avLst/>
          </a:prstGeom>
        </p:spPr>
        <p:txBody>
          <a:bodyPr vert="horz" lIns="91440" tIns="45720" rIns="91440" bIns="45720" rtlCol="0"/>
          <a:lstStyle>
            <a:lvl1pPr algn="r">
              <a:defRPr sz="1400">
                <a:latin typeface="ＭＳ Ｐゴシック" pitchFamily="50" charset="-128"/>
                <a:ea typeface="ＭＳ Ｐゴシック" pitchFamily="50" charset="-128"/>
              </a:defRPr>
            </a:lvl1pPr>
          </a:lstStyle>
          <a:p>
            <a:r>
              <a:rPr lang="ja-JP" altLang="en-US" dirty="0" smtClean="0"/>
              <a:t>機密性○</a:t>
            </a:r>
            <a:endParaRPr lang="en-US" altLang="ja-JP" dirty="0" smtClean="0"/>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501"/>
            <a:ext cx="5388610" cy="443984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4" y="9371287"/>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7" y="9371287"/>
            <a:ext cx="2918831" cy="493316"/>
          </a:xfrm>
          <a:prstGeom prst="rect">
            <a:avLst/>
          </a:prstGeom>
        </p:spPr>
        <p:txBody>
          <a:bodyPr vert="horz" lIns="91440" tIns="45720" rIns="91440" bIns="45720"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smtClean="0"/>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smtClean="0"/>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AC438EED-0542-4C86-A18B-4CD095A08138}" type="datetime1">
              <a:rPr kumimoji="1" lang="ja-JP" altLang="en-US" smtClean="0"/>
              <a:t>2020/4/7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smtClean="0"/>
              <a:t>１．見出しの記入</a:t>
            </a:r>
            <a:endParaRPr kumimoji="1" lang="ja-JP" altLang="en-US" dirty="0"/>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2020/4/7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78D6CFB-7E9F-4517-9C6C-7920C3455632}" type="datetime1">
              <a:rPr kumimoji="1" lang="ja-JP" altLang="en-US" smtClean="0"/>
              <a:t>2020/4/7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1" y="188640"/>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smtClean="0"/>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（資料）●●</a:t>
            </a:r>
            <a:endParaRPr kumimoji="1" lang="ja-JP" altLang="en-US" dirty="0"/>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20pt</a:t>
            </a:r>
            <a:r>
              <a:rPr kumimoji="1" lang="ja-JP" altLang="en-US" dirty="0" smtClean="0"/>
              <a:t>）</a:t>
            </a:r>
            <a:endParaRPr kumimoji="1" lang="ja-JP" altLang="en-US" dirty="0"/>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14pt</a:t>
            </a:r>
            <a:r>
              <a:rPr kumimoji="1" lang="ja-JP" altLang="en-US" dirty="0" smtClean="0"/>
              <a:t>）</a:t>
            </a:r>
            <a:endParaRPr kumimoji="1" lang="ja-JP" altLang="en-US" dirty="0"/>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10.5pt</a:t>
            </a:r>
            <a:r>
              <a:rPr kumimoji="1" lang="ja-JP" altLang="en-US" dirty="0" smtClean="0"/>
              <a:t>）</a:t>
            </a:r>
            <a:endParaRPr kumimoji="1" lang="ja-JP" altLang="en-US" dirty="0"/>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smtClean="0"/>
              <a:t>マスター テキストの書式設定</a:t>
            </a:r>
          </a:p>
        </p:txBody>
      </p:sp>
    </p:spTree>
    <p:extLst>
      <p:ext uri="{BB962C8B-B14F-4D97-AF65-F5344CB8AC3E}">
        <p14:creationId xmlns:p14="http://schemas.microsoft.com/office/powerpoint/2010/main" val="298952779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57702473-496F-4EA5-8617-C076904D98E0}" type="datetime1">
              <a:rPr lang="ja-JP" altLang="en-US" smtClean="0"/>
              <a:t>2020/4/7</a:t>
            </a:fld>
            <a:endParaRPr lang="ja-JP" altLang="en-US" dirty="0"/>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Lst>
  <p:timing>
    <p:tnLst>
      <p:par>
        <p:cTn id="1" dur="indefinite" restart="never" nodeType="tmRoot"/>
      </p:par>
    </p:tnLst>
  </p:timing>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6688202"/>
              </p:ext>
            </p:extLst>
          </p:nvPr>
        </p:nvGraphicFramePr>
        <p:xfrm>
          <a:off x="5313037" y="1144633"/>
          <a:ext cx="4392490" cy="4660631"/>
        </p:xfrm>
        <a:graphic>
          <a:graphicData uri="http://schemas.openxmlformats.org/drawingml/2006/table">
            <a:tbl>
              <a:tblPr firstRow="1" bandRow="1">
                <a:tableStyleId>{5940675A-B579-460E-94D1-54222C63F5DA}</a:tableStyleId>
              </a:tblPr>
              <a:tblGrid>
                <a:gridCol w="660007">
                  <a:extLst>
                    <a:ext uri="{9D8B030D-6E8A-4147-A177-3AD203B41FA5}">
                      <a16:colId xmlns:a16="http://schemas.microsoft.com/office/drawing/2014/main" val="20000"/>
                    </a:ext>
                  </a:extLst>
                </a:gridCol>
                <a:gridCol w="1305083">
                  <a:extLst>
                    <a:ext uri="{9D8B030D-6E8A-4147-A177-3AD203B41FA5}">
                      <a16:colId xmlns:a16="http://schemas.microsoft.com/office/drawing/2014/main" val="20001"/>
                    </a:ext>
                  </a:extLst>
                </a:gridCol>
                <a:gridCol w="1213700">
                  <a:extLst>
                    <a:ext uri="{9D8B030D-6E8A-4147-A177-3AD203B41FA5}">
                      <a16:colId xmlns:a16="http://schemas.microsoft.com/office/drawing/2014/main" val="20002"/>
                    </a:ext>
                  </a:extLst>
                </a:gridCol>
                <a:gridCol w="1213700">
                  <a:extLst>
                    <a:ext uri="{9D8B030D-6E8A-4147-A177-3AD203B41FA5}">
                      <a16:colId xmlns:a16="http://schemas.microsoft.com/office/drawing/2014/main" val="20003"/>
                    </a:ext>
                  </a:extLst>
                </a:gridCol>
              </a:tblGrid>
              <a:tr h="561065">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国名</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9028" marR="99028" marT="45711" marB="45711" anchor="ctr">
                    <a:lnR w="38100" cap="flat" cmpd="sng" algn="ctr">
                      <a:solidFill>
                        <a:schemeClr val="tx1"/>
                      </a:solidFill>
                      <a:prstDash val="solid"/>
                      <a:round/>
                      <a:headEnd type="none" w="med" len="med"/>
                      <a:tailEnd type="none" w="med" len="med"/>
                    </a:lnR>
                  </a:tcPr>
                </a:tc>
                <a:tc>
                  <a:txBody>
                    <a:bodyPr/>
                    <a:lstStyle/>
                    <a:p>
                      <a:pPr algn="ct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1990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年比</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txBody>
                  <a:tcPr marL="99028" marR="99028" marT="45711" marB="45711" anchor="ctr">
                    <a:lnL w="38100" cap="flat" cmpd="sng" algn="ctr">
                      <a:solidFill>
                        <a:schemeClr val="tx1"/>
                      </a:solidFill>
                      <a:prstDash val="solid"/>
                      <a:round/>
                      <a:headEnd type="none" w="med" len="med"/>
                      <a:tailEnd type="none" w="med" len="med"/>
                    </a:lnL>
                  </a:tcPr>
                </a:tc>
                <a:tc>
                  <a:txBody>
                    <a:bodyPr/>
                    <a:lstStyle/>
                    <a:p>
                      <a:pPr algn="ct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2005</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年比</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txBody>
                  <a:tcPr marL="99028" marR="99028" marT="45711" marB="45711" anchor="ctr"/>
                </a:tc>
                <a:tc>
                  <a:txBody>
                    <a:bodyPr/>
                    <a:lstStyle/>
                    <a:p>
                      <a:pPr algn="ct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2013</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年比</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txBody>
                  <a:tcPr marL="99028" marR="99028" marT="45711" marB="45711" anchor="ctr"/>
                </a:tc>
                <a:extLst>
                  <a:ext uri="{0D108BD9-81ED-4DB2-BD59-A6C34878D82A}">
                    <a16:rowId xmlns:a16="http://schemas.microsoft.com/office/drawing/2014/main" val="10000"/>
                  </a:ext>
                </a:extLst>
              </a:tr>
              <a:tr h="806999">
                <a:tc>
                  <a:txBody>
                    <a:bodyPr/>
                    <a:lstStyle/>
                    <a:p>
                      <a:pPr algn="ctr"/>
                      <a:r>
                        <a:rPr kumimoji="1" lang="ja-JP" altLang="en-US"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日本</a:t>
                      </a:r>
                      <a:endParaRPr kumimoji="1" lang="en-US" altLang="ja-JP"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99028" marR="99028" marT="45711" marB="45711" anchor="ctr">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0" i="0" u="none" strike="noStrike" kern="1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rPr>
                        <a:t>18.0%</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0" i="0" u="none" strike="noStrike" kern="1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rPr>
                        <a:t>2030</a:t>
                      </a:r>
                      <a:r>
                        <a:rPr kumimoji="1" lang="ja-JP" altLang="en-US" sz="1400" b="0" i="0" u="none" strike="noStrike" kern="1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endParaRPr kumimoji="1" lang="en-US" altLang="ja-JP" sz="1400" b="0" i="0" u="none" strike="noStrike" kern="1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028" marR="99028" marT="45711" marB="45711" anchor="ctr">
                    <a:lnL w="38100" cap="flat" cmpd="sng" algn="ctr">
                      <a:solidFill>
                        <a:schemeClr val="tx1"/>
                      </a:solidFill>
                      <a:prstDash val="solid"/>
                      <a:round/>
                      <a:headEnd type="none" w="med" len="med"/>
                      <a:tailEnd type="none" w="med" len="med"/>
                    </a:ln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0" i="0" u="none" strike="noStrike" kern="1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rPr>
                        <a:t>25.4%</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0" i="0" u="none" strike="noStrike" kern="1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rPr>
                        <a:t>2030</a:t>
                      </a:r>
                      <a:r>
                        <a:rPr kumimoji="1" lang="ja-JP" altLang="en-US" sz="1400" b="0" i="0" u="none" strike="noStrike" kern="1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endParaRPr kumimoji="1" lang="en-US" altLang="ja-JP" sz="1400" b="0" i="0" u="none" strike="noStrike" kern="1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028" marR="99028" marT="45711" marB="4571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0" i="0" u="none" strike="noStrike" kern="1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rPr>
                        <a:t>26.0%</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0" i="0" u="none" strike="noStrike" kern="1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rPr>
                        <a:t>2030</a:t>
                      </a:r>
                      <a:r>
                        <a:rPr kumimoji="1" lang="ja-JP" altLang="en-US" sz="1400" b="0" i="0" u="none" strike="noStrike" kern="1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endParaRPr kumimoji="1" lang="en-US" altLang="ja-JP" sz="1400" b="0" i="0" u="none" strike="noStrike" kern="1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028" marR="99028" marT="45711" marB="45711" anchor="ctr">
                    <a:solidFill>
                      <a:schemeClr val="accent4">
                        <a:lumMod val="20000"/>
                        <a:lumOff val="80000"/>
                      </a:schemeClr>
                    </a:solidFill>
                  </a:tcPr>
                </a:tc>
                <a:extLst>
                  <a:ext uri="{0D108BD9-81ED-4DB2-BD59-A6C34878D82A}">
                    <a16:rowId xmlns:a16="http://schemas.microsoft.com/office/drawing/2014/main" val="10001"/>
                  </a:ext>
                </a:extLst>
              </a:tr>
              <a:tr h="806999">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米国</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9028" marR="99028" marT="45711" marB="45711" anchor="ctr">
                    <a:lnR w="38100" cap="flat" cmpd="sng" algn="ctr">
                      <a:solidFill>
                        <a:schemeClr val="tx1"/>
                      </a:solidFill>
                      <a:prstDash val="solid"/>
                      <a:round/>
                      <a:headEnd type="none" w="med" len="med"/>
                      <a:tailEnd type="none" w="med" len="med"/>
                    </a:lnR>
                  </a:tcPr>
                </a:tc>
                <a:tc>
                  <a:txBody>
                    <a:bodyPr/>
                    <a:lstStyle/>
                    <a:p>
                      <a:pPr algn="ct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rPr>
                        <a:t>1</a:t>
                      </a:r>
                      <a:r>
                        <a:rPr kumimoji="1" lang="en-US" altLang="ja-JP" sz="14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4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rPr>
                        <a:t>16</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年）</a:t>
                      </a:r>
                      <a:endPar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txBody>
                  <a:tcPr marL="99028" marR="99028" marT="45711" marB="45711" anchor="ctr">
                    <a:lnL w="38100" cap="flat" cmpd="sng" algn="ctr">
                      <a:solidFill>
                        <a:schemeClr val="tx1"/>
                      </a:solidFill>
                      <a:prstDash val="solid"/>
                      <a:round/>
                      <a:headEnd type="none" w="med" len="med"/>
                      <a:tailEnd type="none" w="med" len="med"/>
                    </a:lnL>
                  </a:tcPr>
                </a:tc>
                <a:tc>
                  <a:txBody>
                    <a:bodyPr/>
                    <a:lstStyle/>
                    <a:p>
                      <a:pPr algn="ct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028" marR="99028" marT="45711" marB="45711" anchor="ctr">
                    <a:solidFill>
                      <a:schemeClr val="accent4">
                        <a:lumMod val="20000"/>
                        <a:lumOff val="80000"/>
                      </a:schemeClr>
                    </a:solidFill>
                  </a:tcPr>
                </a:tc>
                <a:tc>
                  <a:txBody>
                    <a:bodyPr/>
                    <a:lstStyle/>
                    <a:p>
                      <a:pPr algn="ctr">
                        <a:spcAft>
                          <a:spcPts val="0"/>
                        </a:spcAft>
                      </a:pPr>
                      <a:r>
                        <a:rPr lang="ja-JP" altLang="en-US" sz="1400" u="none" kern="100" baseline="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400" u="none" kern="100" baseline="0" dirty="0" smtClean="0">
                          <a:effectLst/>
                          <a:latin typeface="Meiryo UI" panose="020B0604030504040204" pitchFamily="50" charset="-128"/>
                          <a:ea typeface="Meiryo UI" panose="020B0604030504040204" pitchFamily="50" charset="-128"/>
                          <a:cs typeface="Meiryo UI" panose="020B0604030504040204" pitchFamily="50" charset="-128"/>
                        </a:rPr>
                        <a:t>18</a:t>
                      </a:r>
                      <a:r>
                        <a:rPr lang="ja-JP" altLang="en-US" sz="1400" u="none" kern="100" baseline="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400" u="none" kern="100" baseline="0" dirty="0" smtClean="0">
                          <a:effectLst/>
                          <a:latin typeface="Meiryo UI" panose="020B0604030504040204" pitchFamily="50" charset="-128"/>
                          <a:ea typeface="Meiryo UI" panose="020B0604030504040204" pitchFamily="50" charset="-128"/>
                          <a:cs typeface="Meiryo UI" panose="020B0604030504040204" pitchFamily="50" charset="-128"/>
                        </a:rPr>
                        <a:t>21%</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14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endParaRPr kumimoji="1" lang="en-US" altLang="ja-JP" sz="14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9028" marR="99028" marT="45711" marB="45711" anchor="ctr"/>
                </a:tc>
                <a:extLst>
                  <a:ext uri="{0D108BD9-81ED-4DB2-BD59-A6C34878D82A}">
                    <a16:rowId xmlns:a16="http://schemas.microsoft.com/office/drawing/2014/main" val="10002"/>
                  </a:ext>
                </a:extLst>
              </a:tr>
              <a:tr h="806999">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EU</a:t>
                      </a:r>
                    </a:p>
                  </a:txBody>
                  <a:tcPr marL="99028" marR="99028" marT="45711" marB="45711" anchor="ctr">
                    <a:lnR w="38100" cap="flat" cmpd="sng" algn="ctr">
                      <a:solidFill>
                        <a:schemeClr val="tx1"/>
                      </a:solidFill>
                      <a:prstDash val="solid"/>
                      <a:round/>
                      <a:headEnd type="none" w="med" len="med"/>
                      <a:tailEnd type="none" w="med" len="med"/>
                    </a:lnR>
                  </a:tcPr>
                </a:tc>
                <a:tc>
                  <a:txBody>
                    <a:bodyPr/>
                    <a:lstStyle/>
                    <a:p>
                      <a:pPr algn="ct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rPr>
                        <a:t>40</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rPr>
                        <a:t>2030</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年）</a:t>
                      </a:r>
                      <a:endPar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endParaRPr>
                    </a:p>
                  </a:txBody>
                  <a:tcPr marL="99028" marR="99028" marT="45711" marB="45711" anchor="ctr">
                    <a:lnL w="38100" cap="flat" cmpd="sng" algn="ctr">
                      <a:solidFill>
                        <a:schemeClr val="tx1"/>
                      </a:solidFill>
                      <a:prstDash val="solid"/>
                      <a:round/>
                      <a:headEnd type="none" w="med" len="med"/>
                      <a:tailEnd type="none" w="med" len="med"/>
                    </a:lnL>
                    <a:solidFill>
                      <a:schemeClr val="accent4">
                        <a:lumMod val="20000"/>
                        <a:lumOff val="80000"/>
                      </a:schemeClr>
                    </a:solidFill>
                  </a:tcPr>
                </a:tc>
                <a:tc>
                  <a:txBody>
                    <a:bodyPr/>
                    <a:lstStyle/>
                    <a:p>
                      <a:pPr algn="ct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rPr>
                        <a:t>35</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2030</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p>
                  </a:txBody>
                  <a:tcPr marL="99028" marR="99028" marT="45711" marB="45711" anchor="ctr"/>
                </a:tc>
                <a:tc>
                  <a:txBody>
                    <a:bodyPr/>
                    <a:lstStyle/>
                    <a:p>
                      <a:pPr algn="ctr">
                        <a:spcAft>
                          <a:spcPts val="0"/>
                        </a:spcAft>
                      </a:pPr>
                      <a:r>
                        <a:rPr lang="ja-JP" altLang="en-US" sz="1400" u="none" kern="100" baseline="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400" u="none" kern="100" baseline="0" dirty="0" smtClean="0">
                          <a:effectLst/>
                          <a:latin typeface="Meiryo UI" panose="020B0604030504040204" pitchFamily="50" charset="-128"/>
                          <a:ea typeface="Meiryo UI" panose="020B0604030504040204" pitchFamily="50" charset="-128"/>
                          <a:cs typeface="Meiryo UI" panose="020B0604030504040204" pitchFamily="50" charset="-128"/>
                        </a:rPr>
                        <a:t>24%</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2030</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p>
                  </a:txBody>
                  <a:tcPr marL="99028" marR="99028" marT="45711" marB="45711" anchor="ctr"/>
                </a:tc>
                <a:extLst>
                  <a:ext uri="{0D108BD9-81ED-4DB2-BD59-A6C34878D82A}">
                    <a16:rowId xmlns:a16="http://schemas.microsoft.com/office/drawing/2014/main" val="10003"/>
                  </a:ext>
                </a:extLst>
              </a:tr>
              <a:tr h="973725">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中国</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9028" marR="99028" marT="45711" marB="45711" anchor="ctr">
                    <a:lnR w="38100" cap="flat" cmpd="sng" algn="ctr">
                      <a:solidFill>
                        <a:schemeClr val="tx1"/>
                      </a:solidFill>
                      <a:prstDash val="solid"/>
                      <a:round/>
                      <a:headEnd type="none" w="med" len="med"/>
                      <a:tailEnd type="none" w="med" len="med"/>
                    </a:lnR>
                  </a:tcPr>
                </a:tc>
                <a:tc gridSpan="3">
                  <a:txBody>
                    <a:bodyPr/>
                    <a:lstStyle/>
                    <a:p>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年までに、</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2005</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年比で</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GDP</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当たりの</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二酸化炭素排出を</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-60</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-65</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2005</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年比）</a:t>
                      </a:r>
                    </a:p>
                    <a:p>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年頃に、二酸化炭素排出のピークを達成　ほか</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txBody>
                  <a:tcPr marL="99028" marR="99028" marT="45711" marB="45711" anchor="ctr">
                    <a:lnL w="38100" cap="flat" cmpd="sng" algn="ctr">
                      <a:solidFill>
                        <a:schemeClr val="tx1"/>
                      </a:solidFill>
                      <a:prstDash val="solid"/>
                      <a:round/>
                      <a:headEnd type="none" w="med" len="med"/>
                      <a:tailEnd type="none" w="med" len="med"/>
                    </a:ln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smtClean="0">
                        <a:ln>
                          <a:noFill/>
                        </a:ln>
                        <a:solidFill>
                          <a:prstClr val="black"/>
                        </a:solidFill>
                        <a:effectLst/>
                        <a:uLnTx/>
                        <a:uFillTx/>
                        <a:latin typeface="+mn-lt"/>
                        <a:ea typeface="+mn-ea"/>
                        <a:cs typeface="+mn-cs"/>
                      </a:endParaRPr>
                    </a:p>
                  </a:txBody>
                  <a:tcPr marL="99028" marR="99028" marT="45711" marB="45711"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smtClean="0">
                        <a:ln>
                          <a:noFill/>
                        </a:ln>
                        <a:solidFill>
                          <a:prstClr val="black"/>
                        </a:solidFill>
                        <a:effectLst/>
                        <a:uLnTx/>
                        <a:uFillTx/>
                        <a:latin typeface="+mn-lt"/>
                        <a:ea typeface="+mn-ea"/>
                        <a:cs typeface="+mn-cs"/>
                      </a:endParaRPr>
                    </a:p>
                  </a:txBody>
                  <a:tcPr marL="99028" marR="99028" marT="45711" marB="45711" anchor="ctr"/>
                </a:tc>
                <a:extLst>
                  <a:ext uri="{0D108BD9-81ED-4DB2-BD59-A6C34878D82A}">
                    <a16:rowId xmlns:a16="http://schemas.microsoft.com/office/drawing/2014/main" val="10004"/>
                  </a:ext>
                </a:extLst>
              </a:tr>
              <a:tr h="704844">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韓国</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9028" marR="99028" marT="45711" marB="45711" anchor="ctr">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81</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2030</a:t>
                      </a:r>
                      <a:r>
                        <a:rPr kumimoji="1" lang="ja-JP" altLang="en-US" sz="14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endPar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txBody>
                  <a:tcPr marL="99028" marR="99028" marT="45711" marB="45711" anchor="ctr">
                    <a:lnL w="38100" cap="flat" cmpd="sng" algn="ctr">
                      <a:solidFill>
                        <a:schemeClr val="tx1"/>
                      </a:solidFill>
                      <a:prstDash val="solid"/>
                      <a:round/>
                      <a:headEnd type="none" w="med" len="med"/>
                      <a:tailEnd type="none" w="med" len="med"/>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2030</a:t>
                      </a:r>
                      <a:r>
                        <a:rPr kumimoji="1" lang="ja-JP" altLang="en-US" sz="14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endPar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028" marR="99028" marT="45711" marB="45711"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400" u="none" baseline="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u="none" baseline="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22</a:t>
                      </a:r>
                      <a:r>
                        <a:rPr lang="ja-JP" altLang="en-US" sz="1400" u="none" baseline="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u="none" baseline="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2030</a:t>
                      </a:r>
                      <a:r>
                        <a:rPr kumimoji="1" lang="ja-JP" altLang="en-US" sz="14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endPar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028" marR="99028" marT="45711" marB="45711" anchor="ctr">
                    <a:noFill/>
                  </a:tcPr>
                </a:tc>
                <a:extLst>
                  <a:ext uri="{0D108BD9-81ED-4DB2-BD59-A6C34878D82A}">
                    <a16:rowId xmlns:a16="http://schemas.microsoft.com/office/drawing/2014/main" val="10005"/>
                  </a:ext>
                </a:extLst>
              </a:tr>
            </a:tbl>
          </a:graphicData>
        </a:graphic>
      </p:graphicFrame>
      <p:sp>
        <p:nvSpPr>
          <p:cNvPr id="5" name="テキスト ボックス 2"/>
          <p:cNvSpPr txBox="1">
            <a:spLocks noChangeArrowheads="1"/>
          </p:cNvSpPr>
          <p:nvPr/>
        </p:nvSpPr>
        <p:spPr bwMode="auto">
          <a:xfrm>
            <a:off x="5151387" y="5806425"/>
            <a:ext cx="4752529"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米国は</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2005</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年比、</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EU</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は</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1990</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年比の数字を削減目標として</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提出（着色）</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韓国は「</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年（対策無しケース）比</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37</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％削減」を削減目標として提出</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6105128" y="764704"/>
            <a:ext cx="2736304" cy="338554"/>
          </a:xfrm>
          <a:prstGeom prst="rect">
            <a:avLst/>
          </a:prstGeom>
          <a:noFill/>
        </p:spPr>
        <p:txBody>
          <a:bodyPr wrap="square" rtlCol="0">
            <a:spAutoFit/>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＜主要排出国の約束草案＞</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231249" y="1340768"/>
            <a:ext cx="430887" cy="1224136"/>
          </a:xfrm>
          <a:prstGeom prst="rect">
            <a:avLst/>
          </a:prstGeom>
          <a:solidFill>
            <a:schemeClr val="accent3">
              <a:lumMod val="75000"/>
            </a:schemeClr>
          </a:solidFill>
        </p:spPr>
        <p:style>
          <a:lnRef idx="0">
            <a:schemeClr val="accent4"/>
          </a:lnRef>
          <a:fillRef idx="3">
            <a:schemeClr val="accent4"/>
          </a:fillRef>
          <a:effectRef idx="3">
            <a:schemeClr val="accent4"/>
          </a:effectRef>
          <a:fontRef idx="minor">
            <a:schemeClr val="lt1"/>
          </a:fontRef>
        </p:style>
        <p:txBody>
          <a:bodyPr vert="eaVert" wrap="square" rtlCol="0">
            <a:spAutoFit/>
          </a:bodyPr>
          <a:lstStyle/>
          <a:p>
            <a:pPr algn="ct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目標</a:t>
            </a:r>
            <a:endPar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231249" y="3068959"/>
            <a:ext cx="430887" cy="2376265"/>
          </a:xfrm>
          <a:prstGeom prst="rect">
            <a:avLst/>
          </a:prstGeom>
          <a:solidFill>
            <a:schemeClr val="accent6">
              <a:lumMod val="75000"/>
            </a:schemeClr>
          </a:solidFill>
        </p:spPr>
        <p:style>
          <a:lnRef idx="0">
            <a:schemeClr val="accent4"/>
          </a:lnRef>
          <a:fillRef idx="3">
            <a:schemeClr val="accent4"/>
          </a:fillRef>
          <a:effectRef idx="3">
            <a:schemeClr val="accent4"/>
          </a:effectRef>
          <a:fontRef idx="minor">
            <a:schemeClr val="lt1"/>
          </a:fontRef>
        </p:style>
        <p:txBody>
          <a:bodyPr vert="eaVert" wrap="square" rtlCol="0">
            <a:spAutoFit/>
          </a:bodyPr>
          <a:lstStyle/>
          <a:p>
            <a:pPr algn="ct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加盟国の義務</a:t>
            </a:r>
            <a:endPar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コンテンツ プレースホルダー 2"/>
          <p:cNvSpPr txBox="1">
            <a:spLocks/>
          </p:cNvSpPr>
          <p:nvPr/>
        </p:nvSpPr>
        <p:spPr>
          <a:xfrm>
            <a:off x="632520" y="3068960"/>
            <a:ext cx="4536504" cy="2376264"/>
          </a:xfrm>
          <a:prstGeom prst="rect">
            <a:avLst/>
          </a:prstGeom>
          <a:solidFill>
            <a:schemeClr val="accent6">
              <a:lumMod val="20000"/>
              <a:lumOff val="80000"/>
            </a:schemeClr>
          </a:solidFill>
          <a:ln w="12700">
            <a:solidFill>
              <a:schemeClr val="tx1">
                <a:lumMod val="50000"/>
                <a:lumOff val="50000"/>
              </a:schemeClr>
            </a:solidFill>
          </a:ln>
        </p:spPr>
        <p:txBody>
          <a:bodyPr vert="horz" wrap="square" lIns="72000" tIns="36000" rIns="72000" bIns="36000" rtlCol="0" anchor="t" anchorCtr="0">
            <a:noAutofit/>
          </a:bodyPr>
          <a:lst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180000" indent="-180000">
              <a:spcBef>
                <a:spcPts val="0"/>
              </a:spcBef>
              <a:spcAft>
                <a:spcPts val="0"/>
              </a:spcAft>
              <a:tabLst>
                <a:tab pos="2135962" algn="l"/>
              </a:tabLst>
            </a:pPr>
            <a:r>
              <a:rPr lang="ja-JP" altLang="en-US" sz="1800" b="1" u="sng" dirty="0" smtClean="0">
                <a:solidFill>
                  <a:srgbClr val="FF0000"/>
                </a:solidFill>
              </a:rPr>
              <a:t>中期目標</a:t>
            </a:r>
            <a:r>
              <a:rPr lang="ja-JP" altLang="en-US" sz="1600" dirty="0" smtClean="0"/>
              <a:t>の提出 </a:t>
            </a:r>
            <a:r>
              <a:rPr lang="en-US" altLang="ja-JP" sz="1200" dirty="0" smtClean="0"/>
              <a:t>※</a:t>
            </a:r>
            <a:r>
              <a:rPr lang="ja-JP" altLang="en-US" sz="1200" dirty="0" smtClean="0"/>
              <a:t>義務</a:t>
            </a:r>
            <a:endParaRPr lang="en-US" altLang="ja-JP" sz="1200" dirty="0" smtClean="0"/>
          </a:p>
          <a:p>
            <a:pPr marL="180000" indent="-180000">
              <a:spcBef>
                <a:spcPts val="0"/>
              </a:spcBef>
              <a:spcAft>
                <a:spcPts val="0"/>
              </a:spcAft>
              <a:buNone/>
              <a:tabLst>
                <a:tab pos="2135962" algn="l"/>
              </a:tabLst>
            </a:pPr>
            <a:r>
              <a:rPr lang="ja-JP" altLang="en-US" sz="1600" dirty="0"/>
              <a:t>　</a:t>
            </a:r>
            <a:r>
              <a:rPr lang="en-US" altLang="ja-JP" sz="1600" dirty="0" smtClean="0"/>
              <a:t>2030</a:t>
            </a:r>
            <a:r>
              <a:rPr lang="ja-JP" altLang="en-US" sz="1600" dirty="0" smtClean="0"/>
              <a:t>年の排出削減目標（</a:t>
            </a:r>
            <a:r>
              <a:rPr lang="en-US" altLang="ja-JP" sz="1600" dirty="0" smtClean="0"/>
              <a:t>NDC</a:t>
            </a:r>
            <a:r>
              <a:rPr lang="ja-JP" altLang="en-US" sz="1600" dirty="0" smtClean="0"/>
              <a:t>）を国連に提出する必要。ほとんどの加盟国はパリ協定締結時に約束草案（</a:t>
            </a:r>
            <a:r>
              <a:rPr lang="en-US" altLang="ja-JP" sz="1600" dirty="0" smtClean="0"/>
              <a:t>INDC</a:t>
            </a:r>
            <a:r>
              <a:rPr lang="ja-JP" altLang="en-US" sz="1600" dirty="0" smtClean="0"/>
              <a:t>）を既に提出済み。</a:t>
            </a:r>
            <a:endParaRPr lang="en-US" altLang="ja-JP" sz="1600" dirty="0" smtClean="0"/>
          </a:p>
          <a:p>
            <a:pPr marL="180000" indent="-180000">
              <a:spcBef>
                <a:spcPts val="0"/>
              </a:spcBef>
              <a:spcAft>
                <a:spcPts val="0"/>
              </a:spcAft>
              <a:buNone/>
              <a:tabLst>
                <a:tab pos="2135962" algn="l"/>
              </a:tabLst>
            </a:pPr>
            <a:endParaRPr lang="en-US" altLang="ja-JP" sz="1600" dirty="0"/>
          </a:p>
          <a:p>
            <a:pPr marL="180000" indent="-180000">
              <a:spcBef>
                <a:spcPts val="0"/>
              </a:spcBef>
              <a:spcAft>
                <a:spcPts val="0"/>
              </a:spcAft>
              <a:tabLst>
                <a:tab pos="2135962" algn="l"/>
              </a:tabLst>
            </a:pPr>
            <a:r>
              <a:rPr lang="ja-JP" altLang="en-US" sz="1800" b="1" u="sng" dirty="0" smtClean="0">
                <a:solidFill>
                  <a:srgbClr val="0064C8"/>
                </a:solidFill>
              </a:rPr>
              <a:t>長期戦略</a:t>
            </a:r>
            <a:r>
              <a:rPr lang="ja-JP" altLang="en-US" sz="1600" dirty="0" smtClean="0"/>
              <a:t>の提出 </a:t>
            </a:r>
            <a:r>
              <a:rPr lang="en-US" altLang="ja-JP" sz="1200" dirty="0" smtClean="0"/>
              <a:t>※</a:t>
            </a:r>
            <a:r>
              <a:rPr lang="ja-JP" altLang="en-US" sz="1200" dirty="0" smtClean="0"/>
              <a:t>努力義務</a:t>
            </a:r>
            <a:endParaRPr lang="en-US" altLang="ja-JP" sz="1200" dirty="0" smtClean="0"/>
          </a:p>
          <a:p>
            <a:pPr marL="180000" indent="-180000">
              <a:spcBef>
                <a:spcPts val="0"/>
              </a:spcBef>
              <a:spcAft>
                <a:spcPts val="0"/>
              </a:spcAft>
              <a:buNone/>
              <a:tabLst>
                <a:tab pos="2135962" algn="l"/>
              </a:tabLst>
            </a:pPr>
            <a:r>
              <a:rPr lang="ja-JP" altLang="en-US" sz="1600" dirty="0" smtClean="0"/>
              <a:t>　長期的な温室効果ガス低排出型の発展のための戦略を提出する必要。</a:t>
            </a:r>
            <a:endParaRPr lang="en-US" altLang="ja-JP" sz="1200" dirty="0" smtClean="0"/>
          </a:p>
          <a:p>
            <a:pPr marL="180000" indent="-180000" algn="r">
              <a:spcBef>
                <a:spcPts val="0"/>
              </a:spcBef>
              <a:spcAft>
                <a:spcPts val="0"/>
              </a:spcAft>
              <a:buNone/>
              <a:tabLst>
                <a:tab pos="2135962" algn="l"/>
              </a:tabLst>
            </a:pPr>
            <a:r>
              <a:rPr lang="ja-JP" altLang="en-US" sz="1600" dirty="0" smtClean="0"/>
              <a:t>等</a:t>
            </a:r>
            <a:endParaRPr lang="en-US" altLang="ja-JP" sz="1600" dirty="0"/>
          </a:p>
          <a:p>
            <a:pPr marL="180000" indent="-180000">
              <a:spcBef>
                <a:spcPts val="0"/>
              </a:spcBef>
              <a:spcAft>
                <a:spcPts val="0"/>
              </a:spcAft>
              <a:buNone/>
              <a:tabLst>
                <a:tab pos="2135962" algn="l"/>
              </a:tabLst>
            </a:pPr>
            <a:r>
              <a:rPr lang="ja-JP" altLang="en-US" sz="1200" dirty="0" smtClean="0"/>
              <a:t>　　　　</a:t>
            </a:r>
            <a:endParaRPr lang="en-US" altLang="ja-JP" sz="1200" dirty="0"/>
          </a:p>
        </p:txBody>
      </p:sp>
      <p:sp>
        <p:nvSpPr>
          <p:cNvPr id="10" name="コンテンツ プレースホルダー 2"/>
          <p:cNvSpPr txBox="1">
            <a:spLocks/>
          </p:cNvSpPr>
          <p:nvPr/>
        </p:nvSpPr>
        <p:spPr>
          <a:xfrm>
            <a:off x="632521" y="1340768"/>
            <a:ext cx="4536504" cy="1224136"/>
          </a:xfrm>
          <a:prstGeom prst="rect">
            <a:avLst/>
          </a:prstGeom>
          <a:solidFill>
            <a:schemeClr val="accent3">
              <a:lumMod val="20000"/>
              <a:lumOff val="80000"/>
            </a:schemeClr>
          </a:solidFill>
          <a:ln w="12700">
            <a:solidFill>
              <a:schemeClr val="tx1">
                <a:lumMod val="50000"/>
                <a:lumOff val="50000"/>
              </a:schemeClr>
            </a:solidFill>
          </a:ln>
        </p:spPr>
        <p:txBody>
          <a:bodyPr vert="horz" wrap="square" lIns="72000" tIns="36000" rIns="72000" bIns="36000" rtlCol="0" anchor="t" anchorCtr="0">
            <a:noAutofit/>
          </a:bodyPr>
          <a:lst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180000" indent="-180000">
              <a:spcBef>
                <a:spcPts val="0"/>
              </a:spcBef>
              <a:tabLst>
                <a:tab pos="2135962" algn="l"/>
              </a:tabLst>
            </a:pPr>
            <a:r>
              <a:rPr lang="ja-JP" altLang="en-US" sz="1600" dirty="0" smtClean="0">
                <a:uFill>
                  <a:solidFill>
                    <a:srgbClr val="FF0000"/>
                  </a:solidFill>
                </a:uFill>
              </a:rPr>
              <a:t>平均気温上昇を産業革命以前に比べ「</a:t>
            </a:r>
            <a:r>
              <a:rPr lang="en-US" altLang="ja-JP" sz="1600" b="1" dirty="0" smtClean="0">
                <a:uFill>
                  <a:solidFill>
                    <a:srgbClr val="FF0000"/>
                  </a:solidFill>
                </a:uFill>
              </a:rPr>
              <a:t>2</a:t>
            </a:r>
            <a:r>
              <a:rPr lang="ja-JP" altLang="en-US" sz="1600" b="1" dirty="0" smtClean="0">
                <a:uFill>
                  <a:solidFill>
                    <a:srgbClr val="FF0000"/>
                  </a:solidFill>
                </a:uFill>
              </a:rPr>
              <a:t>℃より十分低く保つ</a:t>
            </a:r>
            <a:r>
              <a:rPr lang="ja-JP" altLang="en-US" sz="1600" dirty="0" smtClean="0">
                <a:uFill>
                  <a:solidFill>
                    <a:srgbClr val="FF0000"/>
                  </a:solidFill>
                </a:uFill>
              </a:rPr>
              <a:t>」＋「</a:t>
            </a:r>
            <a:r>
              <a:rPr lang="en-US" altLang="ja-JP" sz="1600" b="1" dirty="0" smtClean="0">
                <a:uFill>
                  <a:solidFill>
                    <a:srgbClr val="FF0000"/>
                  </a:solidFill>
                </a:uFill>
              </a:rPr>
              <a:t>1.5</a:t>
            </a:r>
            <a:r>
              <a:rPr lang="ja-JP" altLang="en-US" sz="1600" b="1" dirty="0" smtClean="0">
                <a:uFill>
                  <a:solidFill>
                    <a:srgbClr val="FF0000"/>
                  </a:solidFill>
                </a:uFill>
              </a:rPr>
              <a:t>℃に抑える努力を追求</a:t>
            </a:r>
            <a:r>
              <a:rPr lang="ja-JP" altLang="en-US" sz="1600" dirty="0" smtClean="0">
                <a:uFill>
                  <a:solidFill>
                    <a:srgbClr val="FF0000"/>
                  </a:solidFill>
                </a:uFill>
              </a:rPr>
              <a:t>」</a:t>
            </a:r>
          </a:p>
          <a:p>
            <a:pPr marL="180000" indent="-180000">
              <a:spcBef>
                <a:spcPts val="0"/>
              </a:spcBef>
              <a:spcAft>
                <a:spcPts val="0"/>
              </a:spcAft>
              <a:tabLst>
                <a:tab pos="2135962" algn="l"/>
              </a:tabLst>
            </a:pPr>
            <a:r>
              <a:rPr lang="ja-JP" altLang="en-US" sz="1600" dirty="0" smtClean="0">
                <a:uFill>
                  <a:solidFill>
                    <a:srgbClr val="FF0000"/>
                  </a:solidFill>
                </a:uFill>
              </a:rPr>
              <a:t>このため、「早期に温室効果ガス</a:t>
            </a:r>
            <a:r>
              <a:rPr lang="ja-JP" altLang="en-US" sz="1600" b="1" dirty="0" smtClean="0">
                <a:uFill>
                  <a:solidFill>
                    <a:srgbClr val="FF0000"/>
                  </a:solidFill>
                </a:uFill>
              </a:rPr>
              <a:t>排出量をピークアウト</a:t>
            </a:r>
            <a:r>
              <a:rPr lang="ja-JP" altLang="en-US" sz="1600" dirty="0" smtClean="0">
                <a:uFill>
                  <a:solidFill>
                    <a:srgbClr val="FF0000"/>
                  </a:solidFill>
                </a:uFill>
              </a:rPr>
              <a:t>」＋「</a:t>
            </a:r>
            <a:r>
              <a:rPr lang="ja-JP" altLang="en-US" sz="1600" b="1" dirty="0" smtClean="0">
                <a:uFill>
                  <a:solidFill>
                    <a:srgbClr val="FF0000"/>
                  </a:solidFill>
                </a:uFill>
              </a:rPr>
              <a:t>今世紀後半のカーボンニュートラルの実現</a:t>
            </a:r>
            <a:r>
              <a:rPr lang="ja-JP" altLang="en-US" sz="1600" dirty="0" smtClean="0">
                <a:uFill>
                  <a:solidFill>
                    <a:srgbClr val="FF0000"/>
                  </a:solidFill>
                </a:uFill>
              </a:rPr>
              <a:t>」</a:t>
            </a:r>
            <a:endParaRPr lang="en-US" altLang="ja-JP" sz="1600" dirty="0" smtClean="0">
              <a:uFill>
                <a:solidFill>
                  <a:srgbClr val="FF0000"/>
                </a:solidFill>
              </a:uFill>
            </a:endParaRPr>
          </a:p>
        </p:txBody>
      </p:sp>
      <p:sp>
        <p:nvSpPr>
          <p:cNvPr id="11" name="テキスト ボックス 10"/>
          <p:cNvSpPr txBox="1"/>
          <p:nvPr/>
        </p:nvSpPr>
        <p:spPr>
          <a:xfrm>
            <a:off x="200472" y="764704"/>
            <a:ext cx="1368152" cy="338554"/>
          </a:xfrm>
          <a:prstGeom prst="rect">
            <a:avLst/>
          </a:prstGeom>
          <a:noFill/>
        </p:spPr>
        <p:txBody>
          <a:bodyPr wrap="square" rtlCol="0">
            <a:spAutoFit/>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＜パリ協定＞</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560730856"/>
      </p:ext>
    </p:extLst>
  </p:cSld>
  <p:clrMapOvr>
    <a:masterClrMapping/>
  </p:clrMapOvr>
  <p:timing>
    <p:tnLst>
      <p:par>
        <p:cTn id="1" dur="indefinite" restart="never" nodeType="tmRoot"/>
      </p:par>
    </p:tnLst>
  </p:timing>
</p:sld>
</file>

<file path=ppt/theme/theme1.xml><?xml version="1.0" encoding="utf-8"?>
<a:theme xmlns:a="http://schemas.openxmlformats.org/drawingml/2006/main" name="【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プレゼンテーション1" id="{EEFAC4F8-5372-4F77-B6EB-292543FDB11B}" vid="{F3909443-3E9A-4DD8-A95D-A134317FA3B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209</Words>
  <Application>Microsoft Office PowerPoint</Application>
  <PresentationFormat>A4 210 x 297 mm</PresentationFormat>
  <Paragraphs>51</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ＭＳ Ｐゴシック</vt:lpstr>
      <vt:lpstr>Arial</vt:lpstr>
      <vt:lpstr>Calibri</vt:lpstr>
      <vt:lpstr>Wingdings</vt:lpstr>
      <vt:lpstr>【機○・記載例なし】</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2019-11-01T10:33:20Z</dcterms:created>
  <dcterms:modified xsi:type="dcterms:W3CDTF">2020-04-07T07:45:52Z</dcterms:modified>
</cp:coreProperties>
</file>