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8" d="100"/>
          <a:sy n="68" d="100"/>
        </p:scale>
        <p:origin x="84" y="96"/>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2020/4/7</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6688202"/>
              </p:ext>
            </p:extLst>
          </p:nvPr>
        </p:nvGraphicFramePr>
        <p:xfrm>
          <a:off x="5313037" y="1144633"/>
          <a:ext cx="4392490" cy="4660631"/>
        </p:xfrm>
        <a:graphic>
          <a:graphicData uri="http://schemas.openxmlformats.org/drawingml/2006/table">
            <a:tbl>
              <a:tblPr firstRow="1" bandRow="1">
                <a:tableStyleId>{5940675A-B579-460E-94D1-54222C63F5DA}</a:tableStyleId>
              </a:tblPr>
              <a:tblGrid>
                <a:gridCol w="660007">
                  <a:extLst>
                    <a:ext uri="{9D8B030D-6E8A-4147-A177-3AD203B41FA5}">
                      <a16:colId xmlns:a16="http://schemas.microsoft.com/office/drawing/2014/main" val="20000"/>
                    </a:ext>
                  </a:extLst>
                </a:gridCol>
                <a:gridCol w="1305083">
                  <a:extLst>
                    <a:ext uri="{9D8B030D-6E8A-4147-A177-3AD203B41FA5}">
                      <a16:colId xmlns:a16="http://schemas.microsoft.com/office/drawing/2014/main" val="20001"/>
                    </a:ext>
                  </a:extLst>
                </a:gridCol>
                <a:gridCol w="1213700">
                  <a:extLst>
                    <a:ext uri="{9D8B030D-6E8A-4147-A177-3AD203B41FA5}">
                      <a16:colId xmlns:a16="http://schemas.microsoft.com/office/drawing/2014/main" val="20002"/>
                    </a:ext>
                  </a:extLst>
                </a:gridCol>
                <a:gridCol w="1213700">
                  <a:extLst>
                    <a:ext uri="{9D8B030D-6E8A-4147-A177-3AD203B41FA5}">
                      <a16:colId xmlns:a16="http://schemas.microsoft.com/office/drawing/2014/main" val="20003"/>
                    </a:ext>
                  </a:extLst>
                </a:gridCol>
              </a:tblGrid>
              <a:tr h="561065">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国名</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R w="38100" cap="flat" cmpd="sng" algn="ctr">
                      <a:solidFill>
                        <a:schemeClr val="tx1"/>
                      </a:solidFill>
                      <a:prstDash val="solid"/>
                      <a:round/>
                      <a:headEnd type="none" w="med" len="med"/>
                      <a:tailEnd type="none" w="med" len="med"/>
                    </a:lnR>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1990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年比</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L w="381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2005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年比</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年比</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tc>
                <a:extLst>
                  <a:ext uri="{0D108BD9-81ED-4DB2-BD59-A6C34878D82A}">
                    <a16:rowId xmlns:a16="http://schemas.microsoft.com/office/drawing/2014/main" val="10000"/>
                  </a:ext>
                </a:extLst>
              </a:tr>
              <a:tr h="806999">
                <a:tc>
                  <a:txBody>
                    <a:bodyPr/>
                    <a:lstStyle/>
                    <a:p>
                      <a:pPr algn="ctr"/>
                      <a:r>
                        <a:rPr kumimoji="1"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日本</a:t>
                      </a:r>
                      <a:endParaRPr kumimoji="1"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18.0%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L w="381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25.4%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26.0%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solidFill>
                      <a:schemeClr val="accent4">
                        <a:lumMod val="20000"/>
                        <a:lumOff val="80000"/>
                      </a:schemeClr>
                    </a:solidFill>
                  </a:tcPr>
                </a:tc>
                <a:extLst>
                  <a:ext uri="{0D108BD9-81ED-4DB2-BD59-A6C34878D82A}">
                    <a16:rowId xmlns:a16="http://schemas.microsoft.com/office/drawing/2014/main" val="10001"/>
                  </a:ext>
                </a:extLst>
              </a:tr>
              <a:tr h="806999">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米国</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R w="38100" cap="flat" cmpd="sng" algn="ctr">
                      <a:solidFill>
                        <a:schemeClr val="tx1"/>
                      </a:solidFill>
                      <a:prstDash val="solid"/>
                      <a:round/>
                      <a:headEnd type="none" w="med" len="med"/>
                      <a:tailEnd type="none" w="med" len="med"/>
                    </a:lnR>
                  </a:tcPr>
                </a:tc>
                <a:tc>
                  <a:txBody>
                    <a:bodyPr/>
                    <a:lstStyle/>
                    <a:p>
                      <a:pPr algn="ct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L w="38100" cap="flat" cmpd="sng" algn="ctr">
                      <a:solidFill>
                        <a:schemeClr val="tx1"/>
                      </a:solidFill>
                      <a:prstDash val="solid"/>
                      <a:round/>
                      <a:headEnd type="none" w="med" len="med"/>
                      <a:tailEnd type="none" w="med" len="med"/>
                    </a:lnL>
                  </a:tcPr>
                </a:tc>
                <a:tc>
                  <a:txBody>
                    <a:bodyPr/>
                    <a:lstStyle/>
                    <a:p>
                      <a:pPr algn="ct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solidFill>
                      <a:schemeClr val="accent4">
                        <a:lumMod val="20000"/>
                        <a:lumOff val="80000"/>
                      </a:schemeClr>
                    </a:solidFill>
                  </a:tcPr>
                </a:tc>
                <a:tc>
                  <a:txBody>
                    <a:bodyPr/>
                    <a:lstStyle/>
                    <a:p>
                      <a:pPr algn="ctr">
                        <a:spcAft>
                          <a:spcPts val="0"/>
                        </a:spcAft>
                      </a:pPr>
                      <a:r>
                        <a:rPr lang="ja-JP" altLang="en-US" sz="1400" u="non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u="non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18</a:t>
                      </a:r>
                      <a:r>
                        <a:rPr lang="ja-JP" altLang="en-US" sz="1400" u="non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u="non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21%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1400" u="none"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tc>
                <a:extLst>
                  <a:ext uri="{0D108BD9-81ED-4DB2-BD59-A6C34878D82A}">
                    <a16:rowId xmlns:a16="http://schemas.microsoft.com/office/drawing/2014/main" val="10002"/>
                  </a:ext>
                </a:extLst>
              </a:tr>
              <a:tr h="806999">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EU</a:t>
                      </a:r>
                    </a:p>
                  </a:txBody>
                  <a:tcPr marL="99028" marR="99028" marT="45711" marB="45711" anchor="ctr">
                    <a:lnR w="38100" cap="flat" cmpd="sng" algn="ctr">
                      <a:solidFill>
                        <a:schemeClr val="tx1"/>
                      </a:solidFill>
                      <a:prstDash val="solid"/>
                      <a:round/>
                      <a:headEnd type="none" w="med" len="med"/>
                      <a:tailEnd type="none" w="med" len="med"/>
                    </a:lnR>
                  </a:tcPr>
                </a:tc>
                <a:tc>
                  <a:txBody>
                    <a:bodyPr/>
                    <a:lstStyle/>
                    <a:p>
                      <a:pPr algn="ct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u="none" dirty="0">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L w="381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pPr algn="ct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400" u="none"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u="none"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p>
                  </a:txBody>
                  <a:tcPr marL="99028" marR="99028" marT="45711" marB="45711" anchor="ctr"/>
                </a:tc>
                <a:tc>
                  <a:txBody>
                    <a:bodyPr/>
                    <a:lstStyle/>
                    <a:p>
                      <a:pPr algn="ctr">
                        <a:spcAft>
                          <a:spcPts val="0"/>
                        </a:spcAft>
                      </a:pPr>
                      <a:r>
                        <a:rPr lang="ja-JP" altLang="en-US" sz="1400" u="non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u="non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24%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p>
                  </a:txBody>
                  <a:tcPr marL="99028" marR="99028" marT="45711" marB="45711" anchor="ctr"/>
                </a:tc>
                <a:extLst>
                  <a:ext uri="{0D108BD9-81ED-4DB2-BD59-A6C34878D82A}">
                    <a16:rowId xmlns:a16="http://schemas.microsoft.com/office/drawing/2014/main" val="10003"/>
                  </a:ext>
                </a:extLst>
              </a:tr>
              <a:tr h="973725">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R w="38100" cap="flat" cmpd="sng" algn="ctr">
                      <a:solidFill>
                        <a:schemeClr val="tx1"/>
                      </a:solidFill>
                      <a:prstDash val="solid"/>
                      <a:round/>
                      <a:headEnd type="none" w="med" len="med"/>
                      <a:tailEnd type="none" w="med" len="med"/>
                    </a:lnR>
                  </a:tcPr>
                </a:tc>
                <a:tc gridSpan="3">
                  <a:txBody>
                    <a:bodyPr/>
                    <a:lstStyle/>
                    <a:p>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年までに、</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年比で</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GDP</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二酸化炭素排出を</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年比）</a:t>
                      </a:r>
                    </a:p>
                    <a:p>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年頃に、二酸化炭素排出のピークを達成　ほか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L w="38100" cap="flat" cmpd="sng" algn="ctr">
                      <a:solidFill>
                        <a:schemeClr val="tx1"/>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marL="99028" marR="99028" marT="45711" marB="45711"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marL="99028" marR="99028" marT="45711" marB="45711" anchor="ctr"/>
                </a:tc>
                <a:extLst>
                  <a:ext uri="{0D108BD9-81ED-4DB2-BD59-A6C34878D82A}">
                    <a16:rowId xmlns:a16="http://schemas.microsoft.com/office/drawing/2014/main" val="10004"/>
                  </a:ext>
                </a:extLst>
              </a:tr>
              <a:tr h="704844">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韓国</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lnL w="381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baseline="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u="none" baseline="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400" u="none" baseline="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u="none" baseline="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8" marR="99028" marT="45711" marB="45711" anchor="ctr">
                    <a:noFill/>
                  </a:tcPr>
                </a:tc>
                <a:extLst>
                  <a:ext uri="{0D108BD9-81ED-4DB2-BD59-A6C34878D82A}">
                    <a16:rowId xmlns:a16="http://schemas.microsoft.com/office/drawing/2014/main" val="10005"/>
                  </a:ext>
                </a:extLst>
              </a:tr>
            </a:tbl>
          </a:graphicData>
        </a:graphic>
      </p:graphicFrame>
      <p:sp>
        <p:nvSpPr>
          <p:cNvPr id="5" name="テキスト ボックス 2"/>
          <p:cNvSpPr txBox="1">
            <a:spLocks noChangeArrowheads="1"/>
          </p:cNvSpPr>
          <p:nvPr/>
        </p:nvSpPr>
        <p:spPr bwMode="auto">
          <a:xfrm>
            <a:off x="5151387" y="5806425"/>
            <a:ext cx="475252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米国は</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年比、</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EU</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1990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年比の数字を削減目標として</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提出（着色）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韓国は「</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年（対策無しケース）比</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％削減」を削減目標として提出</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105128" y="764704"/>
            <a:ext cx="2736304"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＜主要排出国の約束草案＞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31249" y="1340768"/>
            <a:ext cx="430887" cy="1224136"/>
          </a:xfrm>
          <a:prstGeom prst="rect">
            <a:avLst/>
          </a:prstGeom>
          <a:solidFill>
            <a:schemeClr val="accent3">
              <a:lumMod val="75000"/>
            </a:schemeClr>
          </a:solidFill>
        </p:spPr>
        <p:style>
          <a:lnRef idx="0">
            <a:schemeClr val="accent4"/>
          </a:lnRef>
          <a:fillRef idx="3">
            <a:schemeClr val="accent4"/>
          </a:fillRef>
          <a:effectRef idx="3">
            <a:schemeClr val="accent4"/>
          </a:effectRef>
          <a:fontRef idx="minor">
            <a:schemeClr val="lt1"/>
          </a:fontRef>
        </p:style>
        <p:txBody>
          <a:bodyPr vert="eaVert" wrap="square" rtlCol="0">
            <a:spAutoFit/>
          </a:bodyPr>
          <a:lstStyle/>
          <a:p>
            <a:pPr algn="ct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目標</a:t>
            </a:r>
            <a:endPar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31249" y="3068959"/>
            <a:ext cx="430887" cy="2376265"/>
          </a:xfrm>
          <a:prstGeom prst="rect">
            <a:avLst/>
          </a:prstGeom>
          <a:solidFill>
            <a:schemeClr val="accent6">
              <a:lumMod val="75000"/>
            </a:schemeClr>
          </a:solidFill>
        </p:spPr>
        <p:style>
          <a:lnRef idx="0">
            <a:schemeClr val="accent4"/>
          </a:lnRef>
          <a:fillRef idx="3">
            <a:schemeClr val="accent4"/>
          </a:fillRef>
          <a:effectRef idx="3">
            <a:schemeClr val="accent4"/>
          </a:effectRef>
          <a:fontRef idx="minor">
            <a:schemeClr val="lt1"/>
          </a:fontRef>
        </p:style>
        <p:txBody>
          <a:bodyPr vert="eaVert" wrap="square" rtlCol="0">
            <a:spAutoFit/>
          </a:bodyP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加盟国の義務</a:t>
            </a:r>
            <a:endPar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632520" y="3068960"/>
            <a:ext cx="4536504" cy="2376264"/>
          </a:xfrm>
          <a:prstGeom prst="rect">
            <a:avLst/>
          </a:prstGeom>
          <a:solidFill>
            <a:schemeClr val="accent6">
              <a:lumMod val="20000"/>
              <a:lumOff val="80000"/>
            </a:schemeClr>
          </a:solidFill>
          <a:ln w="12700">
            <a:solidFill>
              <a:schemeClr val="tx1">
                <a:lumMod val="50000"/>
                <a:lumOff val="50000"/>
              </a:schemeClr>
            </a:solidFill>
          </a:ln>
        </p:spPr>
        <p:txBody>
          <a:bodyPr vert="horz" wrap="square" lIns="72000" tIns="36000" rIns="72000" bIns="36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180000">
              <a:spcBef>
                <a:spcPts val="0"/>
              </a:spcBef>
              <a:spcAft>
                <a:spcPts val="0"/>
              </a:spcAft>
              <a:tabLst>
                <a:tab pos="2135962" algn="l"/>
              </a:tabLst>
            </a:pPr>
            <a:r>
              <a:rPr lang="ja-JP" altLang="en-US" sz="1800" b="1" u="sng" dirty="0" smtClean="0">
                <a:solidFill>
                  <a:srgbClr val="FF0000"/>
                </a:solidFill>
              </a:rPr>
              <a:t>中期目標</a:t>
            </a:r>
            <a:r>
              <a:rPr lang="ja-JP" altLang="en-US" sz="1600" dirty="0" smtClean="0"/>
              <a:t>の提出 </a:t>
            </a:r>
            <a:r>
              <a:rPr lang="en-US" altLang="ja-JP" sz="1200" dirty="0" smtClean="0"/>
              <a:t>※</a:t>
            </a:r>
            <a:r>
              <a:rPr lang="ja-JP" altLang="en-US" sz="1200" dirty="0" smtClean="0"/>
              <a:t>義務</a:t>
            </a:r>
            <a:endParaRPr lang="en-US" altLang="ja-JP" sz="1200" dirty="0" smtClean="0"/>
          </a:p>
          <a:p>
            <a:pPr marL="180000" indent="-180000">
              <a:spcBef>
                <a:spcPts val="0"/>
              </a:spcBef>
              <a:spcAft>
                <a:spcPts val="0"/>
              </a:spcAft>
              <a:buNone/>
              <a:tabLst>
                <a:tab pos="2135962" algn="l"/>
              </a:tabLst>
            </a:pPr>
            <a:r>
              <a:rPr lang="ja-JP" altLang="en-US" sz="1600" dirty="0"/>
              <a:t>　</a:t>
            </a:r>
            <a:r>
              <a:rPr lang="en-US" altLang="ja-JP" sz="1600" dirty="0" smtClean="0"/>
              <a:t>2030</a:t>
            </a:r>
            <a:r>
              <a:rPr lang="ja-JP" altLang="en-US" sz="1600" dirty="0" smtClean="0"/>
              <a:t>年の排出削減目標（</a:t>
            </a:r>
            <a:r>
              <a:rPr lang="en-US" altLang="ja-JP" sz="1600" dirty="0" smtClean="0"/>
              <a:t>NDC</a:t>
            </a:r>
            <a:r>
              <a:rPr lang="ja-JP" altLang="en-US" sz="1600" dirty="0" smtClean="0"/>
              <a:t>）を国連に提出する必要。ほとんどの加盟国はパリ協定締結時に約束草案（</a:t>
            </a:r>
            <a:r>
              <a:rPr lang="en-US" altLang="ja-JP" sz="1600" dirty="0" smtClean="0"/>
              <a:t>INDC</a:t>
            </a:r>
            <a:r>
              <a:rPr lang="ja-JP" altLang="en-US" sz="1600" dirty="0" smtClean="0"/>
              <a:t>）を既に提出済み。</a:t>
            </a:r>
            <a:endParaRPr lang="en-US" altLang="ja-JP" sz="1600" dirty="0" smtClean="0"/>
          </a:p>
          <a:p>
            <a:pPr marL="180000" indent="-180000">
              <a:spcBef>
                <a:spcPts val="0"/>
              </a:spcBef>
              <a:spcAft>
                <a:spcPts val="0"/>
              </a:spcAft>
              <a:buNone/>
              <a:tabLst>
                <a:tab pos="2135962" algn="l"/>
              </a:tabLst>
            </a:pPr>
            <a:endParaRPr lang="en-US" altLang="ja-JP" sz="1600" dirty="0"/>
          </a:p>
          <a:p>
            <a:pPr marL="180000" indent="-180000">
              <a:spcBef>
                <a:spcPts val="0"/>
              </a:spcBef>
              <a:spcAft>
                <a:spcPts val="0"/>
              </a:spcAft>
              <a:tabLst>
                <a:tab pos="2135962" algn="l"/>
              </a:tabLst>
            </a:pPr>
            <a:r>
              <a:rPr lang="ja-JP" altLang="en-US" sz="1800" b="1" u="sng" dirty="0" smtClean="0">
                <a:solidFill>
                  <a:srgbClr val="0064C8"/>
                </a:solidFill>
              </a:rPr>
              <a:t>長期戦略</a:t>
            </a:r>
            <a:r>
              <a:rPr lang="ja-JP" altLang="en-US" sz="1600" dirty="0" smtClean="0"/>
              <a:t>の提出 </a:t>
            </a:r>
            <a:r>
              <a:rPr lang="en-US" altLang="ja-JP" sz="1200" dirty="0" smtClean="0"/>
              <a:t>※</a:t>
            </a:r>
            <a:r>
              <a:rPr lang="ja-JP" altLang="en-US" sz="1200" dirty="0" smtClean="0"/>
              <a:t>努力義務</a:t>
            </a:r>
            <a:endParaRPr lang="en-US" altLang="ja-JP" sz="1200" dirty="0" smtClean="0"/>
          </a:p>
          <a:p>
            <a:pPr marL="180000" indent="-180000">
              <a:spcBef>
                <a:spcPts val="0"/>
              </a:spcBef>
              <a:spcAft>
                <a:spcPts val="0"/>
              </a:spcAft>
              <a:buNone/>
              <a:tabLst>
                <a:tab pos="2135962" algn="l"/>
              </a:tabLst>
            </a:pPr>
            <a:r>
              <a:rPr lang="ja-JP" altLang="en-US" sz="1600" dirty="0" smtClean="0"/>
              <a:t>　長期的な温室効果ガス低排出型の発展のための戦略を提出する必要。</a:t>
            </a:r>
            <a:endParaRPr lang="en-US" altLang="ja-JP" sz="1200" dirty="0" smtClean="0"/>
          </a:p>
          <a:p>
            <a:pPr marL="180000" indent="-180000" algn="r">
              <a:spcBef>
                <a:spcPts val="0"/>
              </a:spcBef>
              <a:spcAft>
                <a:spcPts val="0"/>
              </a:spcAft>
              <a:buNone/>
              <a:tabLst>
                <a:tab pos="2135962" algn="l"/>
              </a:tabLst>
            </a:pPr>
            <a:r>
              <a:rPr lang="ja-JP" altLang="en-US" sz="1600" dirty="0" smtClean="0"/>
              <a:t>等</a:t>
            </a:r>
            <a:endParaRPr lang="en-US" altLang="ja-JP" sz="1600" dirty="0"/>
          </a:p>
          <a:p>
            <a:pPr marL="180000" indent="-180000">
              <a:spcBef>
                <a:spcPts val="0"/>
              </a:spcBef>
              <a:spcAft>
                <a:spcPts val="0"/>
              </a:spcAft>
              <a:buNone/>
              <a:tabLst>
                <a:tab pos="2135962" algn="l"/>
              </a:tabLst>
            </a:pPr>
            <a:r>
              <a:rPr lang="ja-JP" altLang="en-US" sz="1200" dirty="0" smtClean="0"/>
              <a:t>　　　　</a:t>
            </a:r>
            <a:endParaRPr lang="en-US" altLang="ja-JP" sz="1200" dirty="0"/>
          </a:p>
        </p:txBody>
      </p:sp>
      <p:sp>
        <p:nvSpPr>
          <p:cNvPr id="10" name="コンテンツ プレースホルダー 2"/>
          <p:cNvSpPr txBox="1">
            <a:spLocks/>
          </p:cNvSpPr>
          <p:nvPr/>
        </p:nvSpPr>
        <p:spPr>
          <a:xfrm>
            <a:off x="632521" y="1340768"/>
            <a:ext cx="4536504" cy="1224136"/>
          </a:xfrm>
          <a:prstGeom prst="rect">
            <a:avLst/>
          </a:prstGeom>
          <a:solidFill>
            <a:schemeClr val="accent3">
              <a:lumMod val="20000"/>
              <a:lumOff val="80000"/>
            </a:schemeClr>
          </a:solidFill>
          <a:ln w="12700">
            <a:solidFill>
              <a:schemeClr val="tx1">
                <a:lumMod val="50000"/>
                <a:lumOff val="50000"/>
              </a:schemeClr>
            </a:solidFill>
          </a:ln>
        </p:spPr>
        <p:txBody>
          <a:bodyPr vert="horz" wrap="square" lIns="72000" tIns="36000" rIns="72000" bIns="36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180000">
              <a:spcBef>
                <a:spcPts val="0"/>
              </a:spcBef>
              <a:tabLst>
                <a:tab pos="2135962" algn="l"/>
              </a:tabLst>
            </a:pPr>
            <a:r>
              <a:rPr lang="ja-JP" altLang="en-US" sz="1600" dirty="0" smtClean="0">
                <a:uFill>
                  <a:solidFill>
                    <a:srgbClr val="FF0000"/>
                  </a:solidFill>
                </a:uFill>
              </a:rPr>
              <a:t>平均気温上昇を産業革命以前に比べ「</a:t>
            </a:r>
            <a:r>
              <a:rPr lang="en-US" altLang="ja-JP" sz="1600" b="1" dirty="0" smtClean="0">
                <a:uFill>
                  <a:solidFill>
                    <a:srgbClr val="FF0000"/>
                  </a:solidFill>
                </a:uFill>
              </a:rPr>
              <a:t>2</a:t>
            </a:r>
            <a:r>
              <a:rPr lang="ja-JP" altLang="en-US" sz="1600" b="1" dirty="0" smtClean="0">
                <a:uFill>
                  <a:solidFill>
                    <a:srgbClr val="FF0000"/>
                  </a:solidFill>
                </a:uFill>
              </a:rPr>
              <a:t>℃より十分低く保つ</a:t>
            </a:r>
            <a:r>
              <a:rPr lang="ja-JP" altLang="en-US" sz="1600" dirty="0" smtClean="0">
                <a:uFill>
                  <a:solidFill>
                    <a:srgbClr val="FF0000"/>
                  </a:solidFill>
                </a:uFill>
              </a:rPr>
              <a:t>」＋「</a:t>
            </a:r>
            <a:r>
              <a:rPr lang="en-US" altLang="ja-JP" sz="1600" b="1" dirty="0" smtClean="0">
                <a:uFill>
                  <a:solidFill>
                    <a:srgbClr val="FF0000"/>
                  </a:solidFill>
                </a:uFill>
              </a:rPr>
              <a:t>1.5</a:t>
            </a:r>
            <a:r>
              <a:rPr lang="ja-JP" altLang="en-US" sz="1600" b="1" dirty="0" smtClean="0">
                <a:uFill>
                  <a:solidFill>
                    <a:srgbClr val="FF0000"/>
                  </a:solidFill>
                </a:uFill>
              </a:rPr>
              <a:t>℃に抑える努力を追求</a:t>
            </a:r>
            <a:r>
              <a:rPr lang="ja-JP" altLang="en-US" sz="1600" dirty="0" smtClean="0">
                <a:uFill>
                  <a:solidFill>
                    <a:srgbClr val="FF0000"/>
                  </a:solidFill>
                </a:uFill>
              </a:rPr>
              <a:t>」</a:t>
            </a:r>
          </a:p>
          <a:p>
            <a:pPr marL="180000" indent="-180000">
              <a:spcBef>
                <a:spcPts val="0"/>
              </a:spcBef>
              <a:spcAft>
                <a:spcPts val="0"/>
              </a:spcAft>
              <a:tabLst>
                <a:tab pos="2135962" algn="l"/>
              </a:tabLst>
            </a:pPr>
            <a:r>
              <a:rPr lang="ja-JP" altLang="en-US" sz="1600" dirty="0" smtClean="0">
                <a:uFill>
                  <a:solidFill>
                    <a:srgbClr val="FF0000"/>
                  </a:solidFill>
                </a:uFill>
              </a:rPr>
              <a:t>このため、「早期に温室効果ガス</a:t>
            </a:r>
            <a:r>
              <a:rPr lang="ja-JP" altLang="en-US" sz="1600" b="1" dirty="0" smtClean="0">
                <a:uFill>
                  <a:solidFill>
                    <a:srgbClr val="FF0000"/>
                  </a:solidFill>
                </a:uFill>
              </a:rPr>
              <a:t>排出量をピークアウト</a:t>
            </a:r>
            <a:r>
              <a:rPr lang="ja-JP" altLang="en-US" sz="1600" dirty="0" smtClean="0">
                <a:uFill>
                  <a:solidFill>
                    <a:srgbClr val="FF0000"/>
                  </a:solidFill>
                </a:uFill>
              </a:rPr>
              <a:t>」＋「</a:t>
            </a:r>
            <a:r>
              <a:rPr lang="ja-JP" altLang="en-US" sz="1600" b="1" dirty="0" smtClean="0">
                <a:uFill>
                  <a:solidFill>
                    <a:srgbClr val="FF0000"/>
                  </a:solidFill>
                </a:uFill>
              </a:rPr>
              <a:t>今世紀後半のカーボンニュートラルの実現</a:t>
            </a:r>
            <a:r>
              <a:rPr lang="ja-JP" altLang="en-US" sz="1600" dirty="0" smtClean="0">
                <a:uFill>
                  <a:solidFill>
                    <a:srgbClr val="FF0000"/>
                  </a:solidFill>
                </a:uFill>
              </a:rPr>
              <a:t>」</a:t>
            </a:r>
            <a:endParaRPr lang="en-US" altLang="ja-JP" sz="1600" dirty="0" smtClean="0">
              <a:uFill>
                <a:solidFill>
                  <a:srgbClr val="FF0000"/>
                </a:solidFill>
              </a:uFill>
            </a:endParaRPr>
          </a:p>
        </p:txBody>
      </p:sp>
      <p:sp>
        <p:nvSpPr>
          <p:cNvPr id="11" name="テキスト ボックス 10"/>
          <p:cNvSpPr txBox="1"/>
          <p:nvPr/>
        </p:nvSpPr>
        <p:spPr>
          <a:xfrm>
            <a:off x="200472" y="764704"/>
            <a:ext cx="1368152"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＜パリ協定＞</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209</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2020-04-07T07:45:52Z</dcterms:modified>
</cp:coreProperties>
</file>