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89" d="100"/>
          <a:sy n="89" d="100"/>
        </p:scale>
        <p:origin x="798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2020/6/4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3C35F547-1BD7-419D-AEAD-8AC855590E1B}"/>
              </a:ext>
            </a:extLst>
          </p:cNvPr>
          <p:cNvSpPr txBox="1"/>
          <p:nvPr/>
        </p:nvSpPr>
        <p:spPr>
          <a:xfrm>
            <a:off x="6393160" y="836712"/>
            <a:ext cx="2941847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l"/>
            </a:pPr>
            <a:r>
              <a:rPr lang="en-US" altLang="ja-JP" sz="1600" dirty="0">
                <a:latin typeface="+mn-ea"/>
                <a:ea typeface="+mn-ea"/>
                <a:cs typeface="Arial" pitchFamily="34" charset="0"/>
              </a:rPr>
              <a:t> </a:t>
            </a:r>
            <a:r>
              <a:rPr lang="ja-JP" altLang="en-US" sz="1600" dirty="0">
                <a:latin typeface="+mn-ea"/>
                <a:ea typeface="+mn-ea"/>
                <a:cs typeface="Arial" pitchFamily="34" charset="0"/>
              </a:rPr>
              <a:t>サプライチェーン強靭化に向けた取り組みの成熟度が高いと評価された企業を、リスクマネジメントの方法を分類していたか否かで区分。</a:t>
            </a:r>
            <a:endParaRPr lang="en-US" altLang="ja-JP" sz="1600" dirty="0">
              <a:latin typeface="+mn-ea"/>
              <a:ea typeface="+mn-ea"/>
              <a:cs typeface="Arial" pitchFamily="34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l"/>
            </a:pPr>
            <a:r>
              <a:rPr lang="ja-JP" altLang="en-US" sz="1600" dirty="0">
                <a:latin typeface="+mn-ea"/>
                <a:ea typeface="+mn-ea"/>
                <a:cs typeface="Arial" pitchFamily="34" charset="0"/>
              </a:rPr>
              <a:t> 方法の分類を行っていない企業の売上収益は、全体の</a:t>
            </a:r>
            <a:r>
              <a:rPr lang="en-US" altLang="ja-JP" sz="1600" dirty="0">
                <a:latin typeface="+mn-ea"/>
                <a:ea typeface="+mn-ea"/>
                <a:cs typeface="Arial" pitchFamily="34" charset="0"/>
              </a:rPr>
              <a:t>70%</a:t>
            </a:r>
            <a:r>
              <a:rPr lang="ja-JP" altLang="en-US" sz="1600" dirty="0">
                <a:latin typeface="+mn-ea"/>
                <a:ea typeface="+mn-ea"/>
                <a:cs typeface="Arial" pitchFamily="34" charset="0"/>
              </a:rPr>
              <a:t>で重大な影響を受けている</a:t>
            </a:r>
            <a:r>
              <a:rPr lang="en-US" altLang="ja-JP" sz="1600" dirty="0">
                <a:latin typeface="+mn-ea"/>
                <a:ea typeface="+mn-ea"/>
                <a:cs typeface="Arial" pitchFamily="34" charset="0"/>
              </a:rPr>
              <a:t>｡</a:t>
            </a:r>
          </a:p>
          <a:p>
            <a:pPr>
              <a:spcAft>
                <a:spcPts val="600"/>
              </a:spcAft>
              <a:buFont typeface="Wingdings" pitchFamily="2" charset="2"/>
              <a:buChar char="l"/>
            </a:pPr>
            <a:r>
              <a:rPr lang="ja-JP" altLang="en-US" sz="1600" dirty="0">
                <a:latin typeface="+mn-ea"/>
                <a:ea typeface="+mn-ea"/>
                <a:cs typeface="Arial" pitchFamily="34" charset="0"/>
              </a:rPr>
              <a:t> 一方で、分類を行って対応している企業では</a:t>
            </a:r>
            <a:r>
              <a:rPr lang="en-US" altLang="ja-JP" sz="1600" dirty="0">
                <a:latin typeface="+mn-ea"/>
                <a:ea typeface="+mn-ea"/>
                <a:cs typeface="Arial" pitchFamily="34" charset="0"/>
              </a:rPr>
              <a:t>32%</a:t>
            </a:r>
            <a:r>
              <a:rPr lang="ja-JP" altLang="en-US" sz="1600" dirty="0">
                <a:latin typeface="+mn-ea"/>
                <a:ea typeface="+mn-ea"/>
                <a:cs typeface="Arial" pitchFamily="34" charset="0"/>
              </a:rPr>
              <a:t>に止まっている。</a:t>
            </a:r>
            <a:endParaRPr lang="en-US" altLang="ja-JP" sz="1600" dirty="0">
              <a:latin typeface="+mn-ea"/>
              <a:ea typeface="+mn-ea"/>
              <a:cs typeface="Arial" pitchFamily="34" charset="0"/>
            </a:endParaRPr>
          </a:p>
          <a:p>
            <a:pPr>
              <a:spcAft>
                <a:spcPts val="600"/>
              </a:spcAft>
              <a:buFont typeface="Wingdings" pitchFamily="2" charset="2"/>
              <a:buChar char="l"/>
            </a:pPr>
            <a:r>
              <a:rPr lang="ja-JP" altLang="en-US" sz="1600" dirty="0">
                <a:latin typeface="+mn-ea"/>
                <a:ea typeface="+mn-ea"/>
                <a:cs typeface="Arial" pitchFamily="34" charset="0"/>
              </a:rPr>
              <a:t> 企業価値でも同様に大きな差が出ている。</a:t>
            </a:r>
            <a:endParaRPr lang="en-US" altLang="ja-JP" sz="1600" dirty="0"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DFD4CC6B-BA26-4D71-9446-6F9B63ED4248}"/>
              </a:ext>
            </a:extLst>
          </p:cNvPr>
          <p:cNvSpPr txBox="1"/>
          <p:nvPr/>
        </p:nvSpPr>
        <p:spPr>
          <a:xfrm>
            <a:off x="488504" y="352980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+mj-ea"/>
                <a:ea typeface="+mj-ea"/>
              </a:rPr>
              <a:t>成熟度が高い企業のレジリエンスの</a:t>
            </a:r>
            <a:r>
              <a:rPr lang="ja-JP" altLang="en-US" sz="1600" dirty="0" smtClean="0">
                <a:latin typeface="+mj-ea"/>
                <a:ea typeface="+mj-ea"/>
              </a:rPr>
              <a:t>違い（</a:t>
            </a:r>
            <a:r>
              <a:rPr lang="ja-JP" altLang="en-US" sz="1600" dirty="0">
                <a:latin typeface="+mj-ea"/>
                <a:ea typeface="+mj-ea"/>
              </a:rPr>
              <a:t>リスク対応策の分類の有無）による</a:t>
            </a:r>
            <a:r>
              <a:rPr lang="en-US" altLang="ja-JP" sz="1600" dirty="0">
                <a:latin typeface="+mj-ea"/>
                <a:ea typeface="+mj-ea"/>
              </a:rPr>
              <a:t>PFI</a:t>
            </a:r>
            <a:r>
              <a:rPr lang="ja-JP" altLang="en-US" sz="1600" dirty="0" err="1">
                <a:latin typeface="+mj-ea"/>
                <a:ea typeface="+mj-ea"/>
              </a:rPr>
              <a:t>への</a:t>
            </a:r>
            <a:r>
              <a:rPr lang="ja-JP" altLang="en-US" sz="1600" dirty="0">
                <a:latin typeface="+mj-ea"/>
                <a:ea typeface="+mj-ea"/>
              </a:rPr>
              <a:t>影響比較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9D705199-5F8C-407F-8AD9-61EABCE09E3A}"/>
              </a:ext>
            </a:extLst>
          </p:cNvPr>
          <p:cNvSpPr txBox="1"/>
          <p:nvPr/>
        </p:nvSpPr>
        <p:spPr>
          <a:xfrm>
            <a:off x="848544" y="6021288"/>
            <a:ext cx="77693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200" dirty="0">
                <a:latin typeface="+mj-ea"/>
                <a:ea typeface="+mj-ea"/>
              </a:rPr>
              <a:t>（出所）</a:t>
            </a:r>
            <a:r>
              <a:rPr kumimoji="1" lang="en-US" altLang="ja-JP" sz="1200" dirty="0" err="1">
                <a:latin typeface="+mj-ea"/>
                <a:ea typeface="+mj-ea"/>
              </a:rPr>
              <a:t>pwc</a:t>
            </a:r>
            <a:r>
              <a:rPr kumimoji="1" lang="ja-JP" altLang="en-US" sz="1200" dirty="0">
                <a:latin typeface="+mj-ea"/>
                <a:ea typeface="+mj-ea"/>
              </a:rPr>
              <a:t> </a:t>
            </a:r>
            <a:r>
              <a:rPr kumimoji="1" lang="en-US" altLang="ja-JP" sz="1200" dirty="0">
                <a:latin typeface="+mj-ea"/>
                <a:ea typeface="+mj-ea"/>
              </a:rPr>
              <a:t>(MIT</a:t>
            </a:r>
            <a:r>
              <a:rPr kumimoji="1" lang="ja-JP" altLang="en-US" sz="1200" dirty="0">
                <a:latin typeface="+mj-ea"/>
                <a:ea typeface="+mj-ea"/>
              </a:rPr>
              <a:t> </a:t>
            </a:r>
            <a:r>
              <a:rPr kumimoji="1" lang="en-US" altLang="ja-JP" sz="1200" dirty="0">
                <a:latin typeface="+mj-ea"/>
                <a:ea typeface="+mj-ea"/>
              </a:rPr>
              <a:t>forum</a:t>
            </a:r>
            <a:r>
              <a:rPr kumimoji="1" lang="ja-JP" altLang="en-US" sz="1200" dirty="0">
                <a:latin typeface="+mj-ea"/>
                <a:ea typeface="+mj-ea"/>
              </a:rPr>
              <a:t> </a:t>
            </a:r>
            <a:r>
              <a:rPr kumimoji="1" lang="en-US" altLang="ja-JP" sz="1200" dirty="0">
                <a:latin typeface="+mj-ea"/>
                <a:ea typeface="+mj-ea"/>
              </a:rPr>
              <a:t>for</a:t>
            </a:r>
            <a:r>
              <a:rPr kumimoji="1" lang="ja-JP" altLang="en-US" sz="1200" dirty="0">
                <a:latin typeface="+mj-ea"/>
                <a:ea typeface="+mj-ea"/>
              </a:rPr>
              <a:t> </a:t>
            </a:r>
            <a:r>
              <a:rPr kumimoji="1" lang="en-US" altLang="ja-JP" sz="1200" dirty="0">
                <a:latin typeface="+mj-ea"/>
                <a:ea typeface="+mj-ea"/>
              </a:rPr>
              <a:t>supply</a:t>
            </a:r>
            <a:r>
              <a:rPr kumimoji="1" lang="ja-JP" altLang="en-US" sz="1200" dirty="0">
                <a:latin typeface="+mj-ea"/>
                <a:ea typeface="+mj-ea"/>
              </a:rPr>
              <a:t> </a:t>
            </a:r>
            <a:r>
              <a:rPr kumimoji="1" lang="en-US" altLang="ja-JP" sz="1200" dirty="0">
                <a:latin typeface="+mj-ea"/>
                <a:ea typeface="+mj-ea"/>
              </a:rPr>
              <a:t>chain</a:t>
            </a:r>
            <a:r>
              <a:rPr kumimoji="1" lang="ja-JP" altLang="en-US" sz="1200" dirty="0">
                <a:latin typeface="+mj-ea"/>
                <a:ea typeface="+mj-ea"/>
              </a:rPr>
              <a:t> </a:t>
            </a:r>
            <a:r>
              <a:rPr kumimoji="1" lang="en-US" altLang="ja-JP" sz="1200" dirty="0">
                <a:latin typeface="+mj-ea"/>
                <a:ea typeface="+mj-ea"/>
              </a:rPr>
              <a:t>innovation)</a:t>
            </a:r>
            <a:r>
              <a:rPr kumimoji="1" lang="ja-JP" altLang="en-US" sz="1200" dirty="0" err="1">
                <a:latin typeface="+mj-ea"/>
                <a:ea typeface="+mj-ea"/>
              </a:rPr>
              <a:t>、</a:t>
            </a:r>
            <a:r>
              <a:rPr kumimoji="1" lang="ja-JP" altLang="en-US" sz="1200" dirty="0">
                <a:latin typeface="+mj-ea"/>
                <a:ea typeface="+mj-ea"/>
              </a:rPr>
              <a:t>サプライチェーンとリスクマネジメント、</a:t>
            </a:r>
            <a:r>
              <a:rPr kumimoji="1" lang="en-US" altLang="ja-JP" sz="1200" dirty="0">
                <a:latin typeface="+mj-ea"/>
                <a:ea typeface="+mj-ea"/>
              </a:rPr>
              <a:t>2014</a:t>
            </a:r>
            <a:r>
              <a:rPr kumimoji="1" lang="ja-JP" altLang="en-US" sz="1200" dirty="0">
                <a:latin typeface="+mj-ea"/>
                <a:ea typeface="+mj-ea"/>
              </a:rPr>
              <a:t>年</a:t>
            </a:r>
          </a:p>
        </p:txBody>
      </p:sp>
      <p:pic>
        <p:nvPicPr>
          <p:cNvPr id="7" name="図 6">
            <a:extLst>
              <a:ext uri="{FF2B5EF4-FFF2-40B4-BE49-F238E27FC236}">
                <a16:creationId xmlns="" xmlns:a16="http://schemas.microsoft.com/office/drawing/2014/main" id="{C942E900-8E41-4772-A2EE-6F2E28FA0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536" y="856423"/>
            <a:ext cx="5409600" cy="522050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C36114ED-E7FC-4676-8285-9ACF39294C93}"/>
              </a:ext>
            </a:extLst>
          </p:cNvPr>
          <p:cNvSpPr txBox="1"/>
          <p:nvPr/>
        </p:nvSpPr>
        <p:spPr>
          <a:xfrm>
            <a:off x="6033120" y="4941168"/>
            <a:ext cx="25882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200" dirty="0">
                <a:latin typeface="+mj-ea"/>
                <a:ea typeface="+mj-ea"/>
              </a:rPr>
              <a:t>（注）リスクマネジメントの方法の分類の有無により、サプライチェーンの寸断による「重大な影響」が出た成熟度の高い企業の割合を比較している。</a:t>
            </a: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165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2020-06-04T02:12:27Z</dcterms:modified>
</cp:coreProperties>
</file>