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89" d="100"/>
          <a:sy n="89" d="100"/>
        </p:scale>
        <p:origin x="798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2020/6/4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メモ 12">
            <a:extLst>
              <a:ext uri="{FF2B5EF4-FFF2-40B4-BE49-F238E27FC236}">
                <a16:creationId xmlns:a16="http://schemas.microsoft.com/office/drawing/2014/main" xmlns="" id="{A0872908-108A-45E8-BD47-09E236C277E6}"/>
              </a:ext>
            </a:extLst>
          </p:cNvPr>
          <p:cNvSpPr/>
          <p:nvPr/>
        </p:nvSpPr>
        <p:spPr>
          <a:xfrm>
            <a:off x="3853014" y="846094"/>
            <a:ext cx="5699497" cy="4275475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メモ 11">
            <a:extLst>
              <a:ext uri="{FF2B5EF4-FFF2-40B4-BE49-F238E27FC236}">
                <a16:creationId xmlns:a16="http://schemas.microsoft.com/office/drawing/2014/main" xmlns="" id="{7F7C8C17-49C7-4559-AC08-C46FDD871698}"/>
              </a:ext>
            </a:extLst>
          </p:cNvPr>
          <p:cNvSpPr/>
          <p:nvPr/>
        </p:nvSpPr>
        <p:spPr>
          <a:xfrm>
            <a:off x="3824496" y="666074"/>
            <a:ext cx="5699497" cy="4275475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9D705199-5F8C-407F-8AD9-61EABCE09E3A}"/>
              </a:ext>
            </a:extLst>
          </p:cNvPr>
          <p:cNvSpPr txBox="1"/>
          <p:nvPr/>
        </p:nvSpPr>
        <p:spPr>
          <a:xfrm>
            <a:off x="776536" y="5703639"/>
            <a:ext cx="883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dirty="0">
                <a:latin typeface="+mj-ea"/>
                <a:ea typeface="+mj-ea"/>
              </a:rPr>
              <a:t>（出所）保井俊之「事業継続へのシステムズ・アプローチ」、産業競争力懇談会（</a:t>
            </a:r>
            <a:r>
              <a:rPr kumimoji="1" lang="en-US" altLang="ja-JP" sz="1200" dirty="0">
                <a:latin typeface="+mj-ea"/>
                <a:ea typeface="+mj-ea"/>
              </a:rPr>
              <a:t>COCN</a:t>
            </a:r>
            <a:r>
              <a:rPr kumimoji="1" lang="ja-JP" altLang="en-US" sz="1200" dirty="0">
                <a:latin typeface="+mj-ea"/>
                <a:ea typeface="+mj-ea"/>
              </a:rPr>
              <a:t>）レジリエントエコノミー研究会小委員会「レジリエントエコノミー研究会発表資料（</a:t>
            </a:r>
            <a:r>
              <a:rPr kumimoji="1" lang="en-US" altLang="ja-JP" sz="1200" dirty="0">
                <a:latin typeface="+mj-ea"/>
                <a:ea typeface="+mj-ea"/>
              </a:rPr>
              <a:t>2011</a:t>
            </a:r>
            <a:r>
              <a:rPr kumimoji="1" lang="ja-JP" altLang="en-US" sz="1200" dirty="0">
                <a:latin typeface="+mj-ea"/>
                <a:ea typeface="+mj-ea"/>
              </a:rPr>
              <a:t>年</a:t>
            </a:r>
            <a:r>
              <a:rPr kumimoji="1" lang="en-US" altLang="ja-JP" sz="1200" dirty="0">
                <a:latin typeface="+mj-ea"/>
                <a:ea typeface="+mj-ea"/>
              </a:rPr>
              <a:t>9</a:t>
            </a:r>
            <a:r>
              <a:rPr kumimoji="1" lang="ja-JP" altLang="en-US" sz="1200" dirty="0">
                <a:latin typeface="+mj-ea"/>
                <a:ea typeface="+mj-ea"/>
              </a:rPr>
              <a:t>月</a:t>
            </a:r>
            <a:r>
              <a:rPr kumimoji="1" lang="en-US" altLang="ja-JP" sz="1200" dirty="0">
                <a:latin typeface="+mj-ea"/>
                <a:ea typeface="+mj-ea"/>
              </a:rPr>
              <a:t>13</a:t>
            </a:r>
            <a:r>
              <a:rPr kumimoji="1" lang="ja-JP" altLang="en-US" sz="1200" dirty="0">
                <a:latin typeface="+mj-ea"/>
                <a:ea typeface="+mj-ea"/>
              </a:rPr>
              <a:t>日）等より作成</a:t>
            </a:r>
          </a:p>
        </p:txBody>
      </p:sp>
      <p:sp>
        <p:nvSpPr>
          <p:cNvPr id="7" name="四角形: メモ 4">
            <a:extLst>
              <a:ext uri="{FF2B5EF4-FFF2-40B4-BE49-F238E27FC236}">
                <a16:creationId xmlns:a16="http://schemas.microsoft.com/office/drawing/2014/main" xmlns="" id="{7898EBFB-B669-4636-AF02-C412C1D025BD}"/>
              </a:ext>
            </a:extLst>
          </p:cNvPr>
          <p:cNvSpPr/>
          <p:nvPr/>
        </p:nvSpPr>
        <p:spPr>
          <a:xfrm>
            <a:off x="3700614" y="531059"/>
            <a:ext cx="5699497" cy="4275475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CA04C7F4-B76E-40CC-81B9-C47D84DBD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266" y="666074"/>
            <a:ext cx="5490192" cy="342112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2C754212-1501-41FC-9215-E8797FA9AB1F}"/>
              </a:ext>
            </a:extLst>
          </p:cNvPr>
          <p:cNvSpPr txBox="1"/>
          <p:nvPr/>
        </p:nvSpPr>
        <p:spPr>
          <a:xfrm>
            <a:off x="821541" y="337094"/>
            <a:ext cx="278623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kumimoji="1" lang="en-US" altLang="ja-JP" sz="1600" dirty="0">
                <a:latin typeface="+mj-ea"/>
                <a:ea typeface="+mj-ea"/>
              </a:rPr>
              <a:t>3.11</a:t>
            </a:r>
            <a:r>
              <a:rPr kumimoji="1" lang="ja-JP" altLang="en-US" sz="1600" dirty="0">
                <a:latin typeface="+mj-ea"/>
                <a:ea typeface="+mj-ea"/>
              </a:rPr>
              <a:t>を経験しても、メガリスクは依然として過小評価されている。</a:t>
            </a:r>
            <a:endParaRPr kumimoji="1" lang="en-US" altLang="ja-JP" sz="1600" dirty="0">
              <a:latin typeface="+mj-ea"/>
              <a:ea typeface="+mj-ea"/>
            </a:endParaRP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ja-JP" altLang="en-US" sz="1600" dirty="0">
                <a:latin typeface="+mj-ea"/>
                <a:ea typeface="+mj-ea"/>
              </a:rPr>
              <a:t>メガリスクは具体化が難しく、インテリジェンスが必要。米国ではシステム工学のアプローチを政策に適用。</a:t>
            </a:r>
            <a:endParaRPr lang="en-US" altLang="ja-JP" sz="1600" dirty="0">
              <a:latin typeface="+mj-ea"/>
              <a:ea typeface="+mj-ea"/>
            </a:endParaRP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+mj-ea"/>
                <a:ea typeface="+mj-ea"/>
              </a:rPr>
              <a:t>レジリエンスは企業価値でコストではない。サプライチェーンの途絶は企業価値（期待収益）を長期的に悪化させる。</a:t>
            </a:r>
            <a:endParaRPr kumimoji="1" lang="en-US" altLang="ja-JP" sz="1600" dirty="0">
              <a:solidFill>
                <a:srgbClr val="0000FF"/>
              </a:solidFill>
              <a:latin typeface="+mj-ea"/>
              <a:ea typeface="+mj-ea"/>
            </a:endParaRP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ja-JP" altLang="en-US" sz="1600" dirty="0">
                <a:latin typeface="+mj-ea"/>
                <a:ea typeface="+mj-ea"/>
              </a:rPr>
              <a:t>レジリエンスは日本の経済成長に直接的に影響。マクロ経済は個々の企業価値の集合体。</a:t>
            </a:r>
            <a:endParaRPr lang="en-US" altLang="ja-JP" sz="1600" dirty="0">
              <a:latin typeface="+mj-ea"/>
              <a:ea typeface="+mj-ea"/>
            </a:endParaRP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kumimoji="1" lang="en-US" altLang="ja-JP" sz="1600" dirty="0">
                <a:latin typeface="+mj-ea"/>
                <a:ea typeface="+mj-ea"/>
              </a:rPr>
              <a:t>BCP</a:t>
            </a:r>
            <a:r>
              <a:rPr kumimoji="1" lang="ja-JP" altLang="en-US" sz="1600" dirty="0">
                <a:latin typeface="+mj-ea"/>
                <a:ea typeface="+mj-ea"/>
              </a:rPr>
              <a:t>から</a:t>
            </a:r>
            <a:r>
              <a:rPr kumimoji="1" lang="en-US" altLang="ja-JP" sz="1600" dirty="0">
                <a:latin typeface="+mj-ea"/>
                <a:ea typeface="+mj-ea"/>
              </a:rPr>
              <a:t>BCMS</a:t>
            </a:r>
            <a:r>
              <a:rPr kumimoji="1" lang="ja-JP" altLang="en-US" sz="1600" dirty="0">
                <a:latin typeface="+mj-ea"/>
                <a:ea typeface="+mj-ea"/>
              </a:rPr>
              <a:t>へ。マネジメントシステムとして国際規格化の方向。</a:t>
            </a: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136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2020-06-04T02:10:26Z</dcterms:modified>
</cp:coreProperties>
</file>