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3"/>
  </p:notesMasterIdLst>
  <p:handoutMasterIdLst>
    <p:handoutMasterId r:id="rId4"/>
  </p:handoutMasterIdLst>
  <p:sldIdLst>
    <p:sldId id="469"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4C8"/>
    <a:srgbClr val="99D6EC"/>
    <a:srgbClr val="FF5A00"/>
    <a:srgbClr val="0098D0"/>
    <a:srgbClr val="B197D3"/>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9" autoAdjust="0"/>
    <p:restoredTop sz="94647" autoAdjust="0"/>
  </p:normalViewPr>
  <p:slideViewPr>
    <p:cSldViewPr>
      <p:cViewPr varScale="1">
        <p:scale>
          <a:sx n="69" d="100"/>
          <a:sy n="69" d="100"/>
        </p:scale>
        <p:origin x="306" y="72"/>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7" y="2"/>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1287"/>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7" y="2"/>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1287"/>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16AA46B-D058-446B-B331-AE3933F16185}" type="slidenum">
              <a:rPr kumimoji="1" lang="ja-JP" altLang="en-US" sz="18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0</a:t>
            </a:fld>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21454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69" y="213078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19"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1B53810-B370-4556-A58B-823553FFF192}"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4"/>
          <p:cNvSpPr>
            <a:spLocks noGrp="1"/>
          </p:cNvSpPr>
          <p:nvPr>
            <p:ph type="sldNum" sz="quarter" idx="12"/>
          </p:nvPr>
        </p:nvSpPr>
        <p:spPr>
          <a:xfrm>
            <a:off x="7546981" y="6493083"/>
            <a:ext cx="2311400" cy="365125"/>
          </a:xfrm>
          <a:prstGeom prst="rect">
            <a:avLst/>
          </a:prstGeom>
        </p:spPr>
        <p:txBody>
          <a:bodyPr/>
          <a:lstStyle>
            <a:lvl1pPr algn="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475375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83C18C-CF9D-4FBE-9DBA-632333BBF357}"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099305" y="6356713"/>
            <a:ext cx="2311400" cy="365125"/>
          </a:xfrm>
          <a:prstGeom prst="rect">
            <a:avLst/>
          </a:prstGeom>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3327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3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9D80DC-2D9F-4FF5-A3E5-38DB89E63EB2}"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339598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D54F38C-4C71-4E8D-8F4A-138FF620011E}" type="datetime1">
              <a:rPr kumimoji="1" lang="ja-JP" altLang="en-US" smtClean="0"/>
              <a:t>2020/4/14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6" name="タイトル 1"/>
          <p:cNvSpPr>
            <a:spLocks noGrp="1"/>
          </p:cNvSpPr>
          <p:nvPr>
            <p:ph type="title"/>
          </p:nvPr>
        </p:nvSpPr>
        <p:spPr>
          <a:xfrm>
            <a:off x="200473" y="189635"/>
            <a:ext cx="9505503" cy="459678"/>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2"/>
            <a:ext cx="9396722" cy="153888"/>
          </a:xfrm>
          <a:noFill/>
        </p:spPr>
        <p:txBody>
          <a:bodyPr wrap="square" lIns="0" tIns="0" rIns="0" bIns="0">
            <a:spAutoFit/>
          </a:bodyPr>
          <a:lstStyle>
            <a:lvl1pPr marL="0" indent="0">
              <a:spcBef>
                <a:spcPts val="0"/>
              </a:spcBef>
              <a:spcAft>
                <a:spcPts val="0"/>
              </a:spcAft>
              <a:buNone/>
              <a:defRPr sz="1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3" y="4365105"/>
            <a:ext cx="1053173" cy="153888"/>
          </a:xfrm>
          <a:noFill/>
        </p:spPr>
        <p:txBody>
          <a:bodyPr wrap="none" lIns="0" tIns="0" rIns="0" bIns="0">
            <a:spAutoFit/>
          </a:bodyPr>
          <a:lstStyle>
            <a:lvl1pPr marL="0" indent="0">
              <a:spcBef>
                <a:spcPts val="0"/>
              </a:spcBef>
              <a:spcAft>
                <a:spcPts val="0"/>
              </a:spcAft>
              <a:buNone/>
              <a:defRPr sz="1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5"/>
            <a:ext cx="9505950" cy="525807"/>
          </a:xfrm>
          <a:solidFill>
            <a:srgbClr val="99D6EC"/>
          </a:solidFill>
          <a:ln>
            <a:noFill/>
          </a:ln>
        </p:spPr>
        <p:txBody>
          <a:bodyPr vert="horz" wrap="square" lIns="215922" tIns="107961" rIns="215922" bIns="107961"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082" lvl="0" indent="-257082">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4092129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EEFF8EF0-2400-494F-A8D9-AAB46ED1DE04}" type="datetime1">
              <a:rPr kumimoji="1" lang="ja-JP" altLang="en-US" smtClean="0"/>
              <a:t>2020/4/14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26342187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16462" y="44450"/>
            <a:ext cx="9733174" cy="346050"/>
          </a:xfr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p:spPr>
        <p:txBody>
          <a:bodyPr>
            <a:noAutofit/>
          </a:bodyPr>
          <a:lstStyle>
            <a:lvl1pPr>
              <a:defRPr sz="2000">
                <a:solidFill>
                  <a:schemeClr val="bg1"/>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95301" y="620690"/>
            <a:ext cx="8915400" cy="5505475"/>
          </a:xfrm>
        </p:spPr>
        <p:txBody>
          <a:bodyPr>
            <a:normAutofit/>
          </a:bodyPr>
          <a:lstStyle>
            <a:lvl1pPr marL="0" indent="0">
              <a:buNone/>
              <a:defRPr sz="1800">
                <a:latin typeface="+mj-ea"/>
                <a:ea typeface="+mj-ea"/>
              </a:defRPr>
            </a:lvl1pPr>
            <a:lvl2pPr>
              <a:defRPr sz="1800">
                <a:latin typeface="+mj-ea"/>
                <a:ea typeface="+mj-ea"/>
              </a:defRPr>
            </a:lvl2pPr>
            <a:lvl3pPr>
              <a:defRPr sz="1800">
                <a:latin typeface="+mj-ea"/>
                <a:ea typeface="+mj-ea"/>
              </a:defRPr>
            </a:lvl3pPr>
            <a:lvl4pPr>
              <a:defRPr sz="1800">
                <a:latin typeface="+mj-ea"/>
                <a:ea typeface="+mj-ea"/>
              </a:defRPr>
            </a:lvl4pPr>
            <a:lvl5pPr>
              <a:defRPr sz="1800">
                <a:latin typeface="+mj-ea"/>
                <a:ea typeface="+mj-ea"/>
              </a:defRPr>
            </a:lvl5pPr>
          </a:lstStyle>
          <a:p>
            <a:pPr lvl="0"/>
            <a:endParaRPr kumimoji="1" lang="ja-JP" altLang="en-US" dirty="0"/>
          </a:p>
        </p:txBody>
      </p:sp>
      <p:sp>
        <p:nvSpPr>
          <p:cNvPr id="4" name="日付プレースホルダー 3"/>
          <p:cNvSpPr>
            <a:spLocks noGrp="1"/>
          </p:cNvSpPr>
          <p:nvPr>
            <p:ph type="dt" sz="half" idx="10"/>
          </p:nvPr>
        </p:nvSpPr>
        <p:spPr/>
        <p:txBody>
          <a:bodyPr/>
          <a:lstStyle/>
          <a:p>
            <a:fld id="{B8C41049-AF0D-4380-AC40-5C0719D8A8C0}"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864408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46" y="440726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4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F69A10A-2152-4097-AE60-EAB16CD05218}"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397736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33"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44DD42C-A0AC-4E25-B4E4-07BED459E0C9}"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8"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432187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19"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19"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4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4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F069184-CD76-42E6-9F9F-27A7F1603048}"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10"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23797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1794890-3D6F-457B-BDFA-52F590463D26}"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4"/>
          <p:cNvSpPr txBox="1">
            <a:spLocks/>
          </p:cNvSpPr>
          <p:nvPr userDrawn="1"/>
        </p:nvSpPr>
        <p:spPr>
          <a:xfrm>
            <a:off x="7546981" y="6493083"/>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85733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CB461C-E7D3-42CA-9863-66AE7531EDDF}"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334863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048"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D0BFD3-272E-43AB-9A76-1506B4448CAE}"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8"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915141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61"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61"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941661"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8C0960-2E88-4902-AB7C-C6248791C540}"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8" name="スライド番号プレースホルダー 4"/>
          <p:cNvSpPr>
            <a:spLocks noGrp="1"/>
          </p:cNvSpPr>
          <p:nvPr>
            <p:ph type="sldNum" sz="quarter" idx="12"/>
          </p:nvPr>
        </p:nvSpPr>
        <p:spPr>
          <a:xfrm>
            <a:off x="7546981" y="6493083"/>
            <a:ext cx="2311400" cy="365125"/>
          </a:xfrm>
          <a:prstGeom prst="rect">
            <a:avLst/>
          </a:prstGeom>
        </p:spPr>
        <p:txBody>
          <a:bodyPr/>
          <a:lstStyle>
            <a:lvl1pP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119210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1"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299" y="635671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36F9DF-2B6F-44B8-A389-3E263AF5746A}" type="datetime1">
              <a:rPr lang="ja-JP" altLang="en-US" smtClean="0">
                <a:solidFill>
                  <a:prstClr val="black">
                    <a:tint val="75000"/>
                  </a:prstClr>
                </a:solidFill>
              </a:rPr>
              <a:t>2020/4/14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92" y="635671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7" name="スライド番号プレースホルダー 4"/>
          <p:cNvSpPr>
            <a:spLocks noGrp="1"/>
          </p:cNvSpPr>
          <p:nvPr>
            <p:ph type="sldNum" sz="quarter" idx="4"/>
          </p:nvPr>
        </p:nvSpPr>
        <p:spPr>
          <a:xfrm>
            <a:off x="7546981" y="6493083"/>
            <a:ext cx="2311400" cy="365125"/>
          </a:xfrm>
          <a:prstGeom prst="rect">
            <a:avLst/>
          </a:prstGeom>
        </p:spPr>
        <p:txBody>
          <a:bodyPr/>
          <a:lstStyle>
            <a:lvl1pPr algn="r">
              <a:defRPr sz="1400">
                <a:solidFill>
                  <a:schemeClr val="tx1"/>
                </a:solidFill>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387114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400081" y="2916475"/>
            <a:ext cx="2540010" cy="923330"/>
          </a:xfrm>
          <a:prstGeom prst="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潜在的なアクセスニーズを踏まえた系統形成</a:t>
            </a: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正方形/長方形 8"/>
          <p:cNvSpPr/>
          <p:nvPr/>
        </p:nvSpPr>
        <p:spPr>
          <a:xfrm>
            <a:off x="3448084" y="2916475"/>
            <a:ext cx="6052459" cy="92333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p:cNvSpPr txBox="1"/>
          <p:nvPr/>
        </p:nvSpPr>
        <p:spPr>
          <a:xfrm>
            <a:off x="3448083" y="2916475"/>
            <a:ext cx="6052459"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一括検討プロセスの導入</a:t>
            </a:r>
            <a:endParaRPr kumimoji="1" lang="en-US" altLang="ja-JP" sz="18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一般送配電事業者が主体的に系統増強プロセスを提案し、効率的な系統形成を実現</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10"/>
          <p:cNvSpPr/>
          <p:nvPr/>
        </p:nvSpPr>
        <p:spPr>
          <a:xfrm>
            <a:off x="407341" y="4101175"/>
            <a:ext cx="2540010" cy="1776097"/>
          </a:xfrm>
          <a:prstGeom prst="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再エネの規模・特性に応じた系統形成</a:t>
            </a: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正方形/長方形 11"/>
          <p:cNvSpPr/>
          <p:nvPr/>
        </p:nvSpPr>
        <p:spPr>
          <a:xfrm>
            <a:off x="3455344" y="4099390"/>
            <a:ext cx="6045198" cy="1776096"/>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p:cNvSpPr txBox="1"/>
          <p:nvPr/>
        </p:nvSpPr>
        <p:spPr>
          <a:xfrm>
            <a:off x="3455344" y="4121161"/>
            <a:ext cx="6045198"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洋上風力の系統確保スキームの導入</a:t>
            </a:r>
            <a:endParaRPr kumimoji="1" lang="en-US" altLang="ja-JP" sz="18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洋上風力の特性を考慮して、国があらかじめ必要な系統容量を押さえるスキームへの移行</a:t>
            </a:r>
            <a:endPar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小規模安定再エネへの配慮の検討</a:t>
            </a:r>
            <a:endParaRPr kumimoji="1" lang="en-US" altLang="ja-JP" sz="18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今後の系統増強において小規模安定再エネへの配慮の必要性について議論</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正方形/長方形 13"/>
          <p:cNvSpPr/>
          <p:nvPr/>
        </p:nvSpPr>
        <p:spPr>
          <a:xfrm>
            <a:off x="392830" y="1268760"/>
            <a:ext cx="2540010" cy="1415146"/>
          </a:xfrm>
          <a:prstGeom prst="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中長期のポテンシャルを見据えた系統形成</a:t>
            </a: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正方形/長方形 14"/>
          <p:cNvSpPr/>
          <p:nvPr/>
        </p:nvSpPr>
        <p:spPr>
          <a:xfrm>
            <a:off x="3440833" y="1268760"/>
            <a:ext cx="6059709" cy="1415146"/>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p:cNvSpPr txBox="1"/>
          <p:nvPr/>
        </p:nvSpPr>
        <p:spPr>
          <a:xfrm>
            <a:off x="3440832" y="1268760"/>
            <a:ext cx="5972625"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今後の系統増強の基本的視座の検討</a:t>
            </a:r>
            <a:endParaRPr kumimoji="1" lang="en-US" altLang="ja-JP" sz="18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中長期的な系統形成における基本的な考え方を議論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地域間連系線における費用便益分析の導入</a:t>
            </a:r>
            <a:endParaRPr kumimoji="1" lang="en-US" altLang="ja-JP" sz="18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各エリアの将来の電源ポテンシャルまで考慮した設備増強判断の実施と、費用の全国負担スキームの導入</a:t>
            </a:r>
            <a:endPar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073086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1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156</Words>
  <Application>Microsoft Office PowerPoint</Application>
  <PresentationFormat>A4 210 x 297 mm</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11_blank</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2019-11-01T10:33:20Z</dcterms:created>
  <dcterms:modified xsi:type="dcterms:W3CDTF">2020-04-13T16:36:04Z</dcterms:modified>
</cp:coreProperties>
</file>