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
  </p:notesMasterIdLst>
  <p:handoutMasterIdLst>
    <p:handoutMasterId r:id="rId4"/>
  </p:handoutMasterIdLst>
  <p:sldIdLst>
    <p:sldId id="468"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69" d="100"/>
          <a:sy n="69" d="100"/>
        </p:scale>
        <p:origin x="306" y="7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2020/4/14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2020/4/14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2020/4/14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2020/4/14</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63967236"/>
              </p:ext>
            </p:extLst>
          </p:nvPr>
        </p:nvGraphicFramePr>
        <p:xfrm>
          <a:off x="1280592" y="836712"/>
          <a:ext cx="7560841" cy="5472609"/>
        </p:xfrm>
        <a:graphic>
          <a:graphicData uri="http://schemas.openxmlformats.org/drawingml/2006/table">
            <a:tbl>
              <a:tblPr firstRow="1" firstCol="1" bandRow="1"/>
              <a:tblGrid>
                <a:gridCol w="576064">
                  <a:extLst>
                    <a:ext uri="{9D8B030D-6E8A-4147-A177-3AD203B41FA5}">
                      <a16:colId xmlns:a16="http://schemas.microsoft.com/office/drawing/2014/main" val="3246634924"/>
                    </a:ext>
                  </a:extLst>
                </a:gridCol>
                <a:gridCol w="1872208">
                  <a:extLst>
                    <a:ext uri="{9D8B030D-6E8A-4147-A177-3AD203B41FA5}">
                      <a16:colId xmlns:a16="http://schemas.microsoft.com/office/drawing/2014/main" val="389734182"/>
                    </a:ext>
                  </a:extLst>
                </a:gridCol>
                <a:gridCol w="5112569">
                  <a:extLst>
                    <a:ext uri="{9D8B030D-6E8A-4147-A177-3AD203B41FA5}">
                      <a16:colId xmlns:a16="http://schemas.microsoft.com/office/drawing/2014/main" val="3542675637"/>
                    </a:ext>
                  </a:extLst>
                </a:gridCol>
              </a:tblGrid>
              <a:tr h="496424">
                <a:tc gridSpan="3">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自治体より情報提供のあった不適切案件</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48894070"/>
                  </a:ext>
                </a:extLst>
              </a:tr>
              <a:tr h="523809">
                <a:tc rowSpan="3">
                  <a:txBody>
                    <a:bodyPr/>
                    <a:lstStyle/>
                    <a:p>
                      <a:pPr algn="ctr">
                        <a:spcAft>
                          <a:spcPts val="0"/>
                        </a:spcAft>
                      </a:pPr>
                      <a:r>
                        <a:rPr lang="en-US" sz="1600" kern="100" dirty="0">
                          <a:effectLst/>
                          <a:latin typeface="Meiryo UI" panose="020B0604030504040204" pitchFamily="50" charset="-128"/>
                          <a:ea typeface="Meiryo UI" panose="020B0604030504040204" pitchFamily="50" charset="-128"/>
                        </a:rPr>
                        <a:t>A</a:t>
                      </a:r>
                      <a:r>
                        <a:rPr lang="ja-JP" sz="1600" kern="100" dirty="0">
                          <a:effectLst/>
                          <a:latin typeface="Meiryo UI" panose="020B0604030504040204" pitchFamily="50" charset="-128"/>
                          <a:ea typeface="Meiryo UI" panose="020B0604030504040204" pitchFamily="50" charset="-128"/>
                        </a:rPr>
                        <a:t>市</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tc>
                <a:tc rowSpan="3">
                  <a:txBody>
                    <a:bodyPr/>
                    <a:lstStyle/>
                    <a:p>
                      <a:pPr algn="ctr">
                        <a:spcAft>
                          <a:spcPts val="0"/>
                        </a:spcAft>
                      </a:pPr>
                      <a:r>
                        <a:rPr lang="ja-JP" sz="1600" kern="100">
                          <a:effectLst/>
                          <a:latin typeface="Meiryo UI" panose="020B0604030504040204" pitchFamily="50" charset="-128"/>
                          <a:ea typeface="Meiryo UI" panose="020B0604030504040204" pitchFamily="50" charset="-128"/>
                        </a:rPr>
                        <a:t>法令違反</a:t>
                      </a:r>
                      <a:r>
                        <a:rPr lang="en-US" sz="1600" kern="100">
                          <a:effectLst/>
                          <a:latin typeface="Meiryo UI" panose="020B0604030504040204" pitchFamily="50" charset="-128"/>
                          <a:ea typeface="Meiryo UI" panose="020B0604030504040204" pitchFamily="50" charset="-128"/>
                        </a:rPr>
                        <a:t/>
                      </a:r>
                      <a:br>
                        <a:rPr lang="en-US" sz="1600" kern="100">
                          <a:effectLst/>
                          <a:latin typeface="Meiryo UI" panose="020B0604030504040204" pitchFamily="50" charset="-128"/>
                          <a:ea typeface="Meiryo UI" panose="020B0604030504040204" pitchFamily="50" charset="-128"/>
                        </a:rPr>
                      </a:br>
                      <a:r>
                        <a:rPr lang="en-US" sz="1600" kern="100">
                          <a:effectLst/>
                          <a:latin typeface="Meiryo UI" panose="020B0604030504040204" pitchFamily="50" charset="-128"/>
                          <a:ea typeface="Meiryo UI" panose="020B0604030504040204" pitchFamily="50" charset="-128"/>
                        </a:rPr>
                        <a:t>(</a:t>
                      </a:r>
                      <a:r>
                        <a:rPr lang="ja-JP" sz="1600" kern="100">
                          <a:effectLst/>
                          <a:latin typeface="Meiryo UI" panose="020B0604030504040204" pitchFamily="50" charset="-128"/>
                          <a:ea typeface="Meiryo UI" panose="020B0604030504040204" pitchFamily="50" charset="-128"/>
                        </a:rPr>
                        <a:t>太陽光発電）</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tc>
                <a:tc>
                  <a:txBody>
                    <a:bodyPr/>
                    <a:lstStyle/>
                    <a:p>
                      <a:pPr algn="l">
                        <a:spcAft>
                          <a:spcPts val="0"/>
                        </a:spcAft>
                      </a:pPr>
                      <a:r>
                        <a:rPr lang="ja-JP" sz="1600" kern="100" dirty="0">
                          <a:effectLst/>
                          <a:latin typeface="Meiryo UI" panose="020B0604030504040204" pitchFamily="50" charset="-128"/>
                          <a:ea typeface="Meiryo UI" panose="020B0604030504040204" pitchFamily="50" charset="-128"/>
                        </a:rPr>
                        <a:t>・電事法に基づく技術基準適合義務が遵守されていないおそれがある</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nchor="ctr"/>
                </a:tc>
                <a:extLst>
                  <a:ext uri="{0D108BD9-81ED-4DB2-BD59-A6C34878D82A}">
                    <a16:rowId xmlns:a16="http://schemas.microsoft.com/office/drawing/2014/main" val="102636263"/>
                  </a:ext>
                </a:extLst>
              </a:tr>
              <a:tr h="1047618">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600" kern="100" dirty="0">
                          <a:effectLst/>
                          <a:latin typeface="Meiryo UI" panose="020B0604030504040204" pitchFamily="50" charset="-128"/>
                          <a:ea typeface="Meiryo UI" panose="020B0604030504040204" pitchFamily="50" charset="-128"/>
                        </a:rPr>
                        <a:t>・架台は単管パイプを用いた自立式であり、基礎は地中に単管パイプを打ち込み、クランプで固定したのみであるため、飛散のおそれがある</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nchor="ctr"/>
                </a:tc>
                <a:extLst>
                  <a:ext uri="{0D108BD9-81ED-4DB2-BD59-A6C34878D82A}">
                    <a16:rowId xmlns:a16="http://schemas.microsoft.com/office/drawing/2014/main" val="1572879550"/>
                  </a:ext>
                </a:extLst>
              </a:tr>
              <a:tr h="523809">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600" kern="100" dirty="0">
                          <a:effectLst/>
                          <a:latin typeface="Meiryo UI" panose="020B0604030504040204" pitchFamily="50" charset="-128"/>
                          <a:ea typeface="Meiryo UI" panose="020B0604030504040204" pitchFamily="50" charset="-128"/>
                        </a:rPr>
                        <a:t>・設備の周囲は杭にロープを回したのみであり、容易に人が立ち入ることができる</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nchor="ctr"/>
                </a:tc>
                <a:extLst>
                  <a:ext uri="{0D108BD9-81ED-4DB2-BD59-A6C34878D82A}">
                    <a16:rowId xmlns:a16="http://schemas.microsoft.com/office/drawing/2014/main" val="3664505305"/>
                  </a:ext>
                </a:extLst>
              </a:tr>
              <a:tr h="1047618">
                <a:tc rowSpan="2">
                  <a:txBody>
                    <a:bodyPr/>
                    <a:lstStyle/>
                    <a:p>
                      <a:pPr algn="ctr">
                        <a:spcAft>
                          <a:spcPts val="0"/>
                        </a:spcAft>
                      </a:pPr>
                      <a:r>
                        <a:rPr lang="en-US" sz="1600" kern="100" dirty="0">
                          <a:effectLst/>
                          <a:latin typeface="Meiryo UI" panose="020B0604030504040204" pitchFamily="50" charset="-128"/>
                          <a:ea typeface="Meiryo UI" panose="020B0604030504040204" pitchFamily="50" charset="-128"/>
                        </a:rPr>
                        <a:t>B</a:t>
                      </a:r>
                      <a:r>
                        <a:rPr lang="ja-JP" sz="1600" kern="100" dirty="0">
                          <a:effectLst/>
                          <a:latin typeface="Meiryo UI" panose="020B0604030504040204" pitchFamily="50" charset="-128"/>
                          <a:ea typeface="Meiryo UI" panose="020B0604030504040204" pitchFamily="50" charset="-128"/>
                        </a:rPr>
                        <a:t>町</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tc>
                <a:tc rowSpan="2">
                  <a:txBody>
                    <a:bodyPr/>
                    <a:lstStyle/>
                    <a:p>
                      <a:pPr algn="ctr">
                        <a:spcAft>
                          <a:spcPts val="0"/>
                        </a:spcAft>
                      </a:pPr>
                      <a:r>
                        <a:rPr lang="ja-JP" sz="1600" kern="100">
                          <a:effectLst/>
                          <a:latin typeface="Meiryo UI" panose="020B0604030504040204" pitchFamily="50" charset="-128"/>
                          <a:ea typeface="Meiryo UI" panose="020B0604030504040204" pitchFamily="50" charset="-128"/>
                        </a:rPr>
                        <a:t>地元との調整</a:t>
                      </a:r>
                      <a:r>
                        <a:rPr lang="en-US" sz="1600" kern="100">
                          <a:effectLst/>
                          <a:latin typeface="Meiryo UI" panose="020B0604030504040204" pitchFamily="50" charset="-128"/>
                          <a:ea typeface="Meiryo UI" panose="020B0604030504040204" pitchFamily="50" charset="-128"/>
                        </a:rPr>
                        <a:t/>
                      </a:r>
                      <a:br>
                        <a:rPr lang="en-US" sz="1600" kern="100">
                          <a:effectLst/>
                          <a:latin typeface="Meiryo UI" panose="020B0604030504040204" pitchFamily="50" charset="-128"/>
                          <a:ea typeface="Meiryo UI" panose="020B0604030504040204" pitchFamily="50" charset="-128"/>
                        </a:rPr>
                      </a:br>
                      <a:r>
                        <a:rPr lang="ja-JP" sz="1600" kern="100">
                          <a:effectLst/>
                          <a:latin typeface="Meiryo UI" panose="020B0604030504040204" pitchFamily="50" charset="-128"/>
                          <a:ea typeface="Meiryo UI" panose="020B0604030504040204" pitchFamily="50" charset="-128"/>
                        </a:rPr>
                        <a:t>（風力発電）</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tc>
                <a:tc>
                  <a:txBody>
                    <a:bodyPr/>
                    <a:lstStyle/>
                    <a:p>
                      <a:pPr algn="l">
                        <a:spcAft>
                          <a:spcPts val="0"/>
                        </a:spcAft>
                      </a:pPr>
                      <a:r>
                        <a:rPr lang="ja-JP" sz="1600" kern="100" dirty="0">
                          <a:effectLst/>
                          <a:latin typeface="Meiryo UI" panose="020B0604030504040204" pitchFamily="50" charset="-128"/>
                          <a:ea typeface="Meiryo UI" panose="020B0604030504040204" pitchFamily="50" charset="-128"/>
                        </a:rPr>
                        <a:t>・小型風力発電の建設に関して、繰り返し民家との距離が近すぎるため、別の候補地を探すように指導したものの、事業者は投資家側の事情を理由に強行建設</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nchor="ctr"/>
                </a:tc>
                <a:extLst>
                  <a:ext uri="{0D108BD9-81ED-4DB2-BD59-A6C34878D82A}">
                    <a16:rowId xmlns:a16="http://schemas.microsoft.com/office/drawing/2014/main" val="1970198816"/>
                  </a:ext>
                </a:extLst>
              </a:tr>
              <a:tr h="523809">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600" kern="100" dirty="0">
                          <a:effectLst/>
                          <a:latin typeface="Meiryo UI" panose="020B0604030504040204" pitchFamily="50" charset="-128"/>
                          <a:ea typeface="Meiryo UI" panose="020B0604030504040204" pitchFamily="50" charset="-128"/>
                        </a:rPr>
                        <a:t>・住民は騒音問題について、直接事業者に申し入れを行っている状況</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nchor="ctr"/>
                </a:tc>
                <a:extLst>
                  <a:ext uri="{0D108BD9-81ED-4DB2-BD59-A6C34878D82A}">
                    <a16:rowId xmlns:a16="http://schemas.microsoft.com/office/drawing/2014/main" val="409126166"/>
                  </a:ext>
                </a:extLst>
              </a:tr>
              <a:tr h="523809">
                <a:tc rowSpan="2">
                  <a:txBody>
                    <a:bodyPr/>
                    <a:lstStyle/>
                    <a:p>
                      <a:pPr algn="ctr">
                        <a:spcAft>
                          <a:spcPts val="0"/>
                        </a:spcAft>
                      </a:pPr>
                      <a:r>
                        <a:rPr lang="en-US" sz="1600" kern="100" dirty="0">
                          <a:effectLst/>
                          <a:latin typeface="Meiryo UI" panose="020B0604030504040204" pitchFamily="50" charset="-128"/>
                          <a:ea typeface="Meiryo UI" panose="020B0604030504040204" pitchFamily="50" charset="-128"/>
                        </a:rPr>
                        <a:t>C</a:t>
                      </a:r>
                      <a:r>
                        <a:rPr lang="ja-JP" sz="1600" kern="100" dirty="0">
                          <a:effectLst/>
                          <a:latin typeface="Meiryo UI" panose="020B0604030504040204" pitchFamily="50" charset="-128"/>
                          <a:ea typeface="Meiryo UI" panose="020B0604030504040204" pitchFamily="50" charset="-128"/>
                        </a:rPr>
                        <a:t>市</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tc>
                <a:tc rowSpan="2">
                  <a:txBody>
                    <a:bodyPr/>
                    <a:lstStyle/>
                    <a:p>
                      <a:pPr algn="ctr">
                        <a:spcAft>
                          <a:spcPts val="0"/>
                        </a:spcAft>
                      </a:pPr>
                      <a:r>
                        <a:rPr lang="ja-JP" sz="1600" kern="100">
                          <a:effectLst/>
                          <a:latin typeface="Meiryo UI" panose="020B0604030504040204" pitchFamily="50" charset="-128"/>
                          <a:ea typeface="Meiryo UI" panose="020B0604030504040204" pitchFamily="50" charset="-128"/>
                        </a:rPr>
                        <a:t>地元との調整</a:t>
                      </a:r>
                      <a:r>
                        <a:rPr lang="en-US" sz="1600" kern="100">
                          <a:effectLst/>
                          <a:latin typeface="Meiryo UI" panose="020B0604030504040204" pitchFamily="50" charset="-128"/>
                          <a:ea typeface="Meiryo UI" panose="020B0604030504040204" pitchFamily="50" charset="-128"/>
                        </a:rPr>
                        <a:t/>
                      </a:r>
                      <a:br>
                        <a:rPr lang="en-US" sz="1600" kern="100">
                          <a:effectLst/>
                          <a:latin typeface="Meiryo UI" panose="020B0604030504040204" pitchFamily="50" charset="-128"/>
                          <a:ea typeface="Meiryo UI" panose="020B0604030504040204" pitchFamily="50" charset="-128"/>
                        </a:rPr>
                      </a:br>
                      <a:r>
                        <a:rPr lang="ja-JP" sz="1600" kern="100">
                          <a:effectLst/>
                          <a:latin typeface="Meiryo UI" panose="020B0604030504040204" pitchFamily="50" charset="-128"/>
                          <a:ea typeface="Meiryo UI" panose="020B0604030504040204" pitchFamily="50" charset="-128"/>
                        </a:rPr>
                        <a:t>（太陽光発電）</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tc>
                <a:tc>
                  <a:txBody>
                    <a:bodyPr/>
                    <a:lstStyle/>
                    <a:p>
                      <a:pPr algn="l">
                        <a:spcAft>
                          <a:spcPts val="0"/>
                        </a:spcAft>
                      </a:pPr>
                      <a:r>
                        <a:rPr lang="ja-JP" sz="1600" kern="100" dirty="0">
                          <a:effectLst/>
                          <a:latin typeface="Meiryo UI" panose="020B0604030504040204" pitchFamily="50" charset="-128"/>
                          <a:ea typeface="Meiryo UI" panose="020B0604030504040204" pitchFamily="50" charset="-128"/>
                        </a:rPr>
                        <a:t>・太陽光発電設備の敷地内からつるが生い茂っており、道路まではみ出している状況</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nchor="ctr"/>
                </a:tc>
                <a:extLst>
                  <a:ext uri="{0D108BD9-81ED-4DB2-BD59-A6C34878D82A}">
                    <a16:rowId xmlns:a16="http://schemas.microsoft.com/office/drawing/2014/main" val="450331137"/>
                  </a:ext>
                </a:extLst>
              </a:tr>
              <a:tr h="785713">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600" kern="100" dirty="0">
                          <a:effectLst/>
                          <a:latin typeface="Meiryo UI" panose="020B0604030504040204" pitchFamily="50" charset="-128"/>
                          <a:ea typeface="Meiryo UI" panose="020B0604030504040204" pitchFamily="50" charset="-128"/>
                        </a:rPr>
                        <a:t>・景観が損なわれるほか、道路の通行に支障が出るため、草刈りをするよう指導してほしい</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0437" marR="30437" marT="0" marB="0" anchor="ctr"/>
                </a:tc>
                <a:extLst>
                  <a:ext uri="{0D108BD9-81ED-4DB2-BD59-A6C34878D82A}">
                    <a16:rowId xmlns:a16="http://schemas.microsoft.com/office/drawing/2014/main" val="1151922184"/>
                  </a:ext>
                </a:extLst>
              </a:tr>
            </a:tbl>
          </a:graphicData>
        </a:graphic>
      </p:graphicFrame>
    </p:spTree>
    <p:extLst>
      <p:ext uri="{BB962C8B-B14F-4D97-AF65-F5344CB8AC3E}">
        <p14:creationId xmlns:p14="http://schemas.microsoft.com/office/powerpoint/2010/main" val="56073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192</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Arial</vt:lpstr>
      <vt:lpstr>Calibri</vt:lpstr>
      <vt:lpstr>Times New Roman</vt:lpstr>
      <vt:lpstr>Wingdings</vt:lpstr>
      <vt:lpstr>【機○・記載例なし】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2020-04-13T16:34:00Z</dcterms:modified>
</cp:coreProperties>
</file>