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87" d="100"/>
          <a:sy n="87" d="100"/>
        </p:scale>
        <p:origin x="52" y="3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kpfwi99008v\00&#36039;&#28304;&#12456;&#12493;&#12523;&#12462;&#12540;&#24193;&#30465;&#12456;&#12493;&#12523;&#12462;&#12540;&#12539;&#26032;&#12456;&#12493;&#12523;&#12462;&#12540;&#37096;&#26032;&#12456;&#12493;&#12523;&#12462;&#12540;&#23550;&#31574;&#35506;00\&#65296;&#65303;&#65294;&#22826;&#38525;\&#65296;&#65299;&#65294;&#25919;&#31574;&#38306;&#20418;\&#65296;&#65299;&#65294;&#24259;&#26820;&#12539;&#12522;&#12469;&#12452;&#12463;&#12523;\04_&#31309;&#31435;&#21046;&#24230;&#26908;&#35342;\190403_&#12518;&#12491;&#12501;&#12449;&#12452;&#12489;\&#24259;&#26820;&#36027;&#29992;&#20214;&#25968;&#38598;&#35336;&#65296;&#65300;&#65296;&#6530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kpfwi99008v\00&#36039;&#28304;&#12456;&#12493;&#12523;&#12462;&#12540;&#24193;&#30465;&#12456;&#12493;&#12523;&#12462;&#12540;&#12539;&#26032;&#12456;&#12493;&#12523;&#12462;&#12540;&#37096;&#26032;&#12456;&#12493;&#12523;&#12462;&#12540;&#23550;&#31574;&#35506;00\&#65296;&#65303;&#65294;&#22826;&#38525;\&#65296;&#65299;&#65294;&#25919;&#31574;&#38306;&#20418;\&#65296;&#65299;&#65294;&#24259;&#26820;&#12539;&#12522;&#12469;&#12452;&#12463;&#12523;\04_&#31309;&#31435;&#21046;&#24230;&#26908;&#35342;\190403_&#12518;&#12491;&#12501;&#12449;&#12452;&#12489;\&#24259;&#26820;&#36027;&#29992;&#20214;&#25968;&#38598;&#35336;&#65296;&#65300;&#65296;&#65304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822666714228571"/>
          <c:y val="0.10120007332508427"/>
          <c:w val="0.60008844335608769"/>
          <c:h val="0.8053807558874058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11F-48D5-9BEB-37DF2C986AB8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11F-48D5-9BEB-37DF2C986AB8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11F-48D5-9BEB-37DF2C986AB8}"/>
              </c:ext>
            </c:extLst>
          </c:dPt>
          <c:dLbls>
            <c:dLbl>
              <c:idx val="1"/>
              <c:layout>
                <c:manualLayout>
                  <c:x val="-1.8337700587108128E-2"/>
                  <c:y val="8.0168270592444482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832969337265105"/>
                      <c:h val="0.18071700043664399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D11F-48D5-9BEB-37DF2C986AB8}"/>
                </c:ext>
              </c:extLst>
            </c:dLbl>
            <c:dLbl>
              <c:idx val="2"/>
              <c:layout>
                <c:manualLayout>
                  <c:x val="0.27319970253841691"/>
                  <c:y val="-0.20560741174144567"/>
                </c:manualLayout>
              </c:layout>
              <c:tx>
                <c:rich>
                  <a:bodyPr/>
                  <a:lstStyle/>
                  <a:p>
                    <a:fld id="{727B201A-8C9F-48E4-9851-1CBF52FDF65C}" type="PERCENTAGE">
                      <a:rPr lang="en-US" altLang="ja-JP" sz="1600" dirty="0"/>
                      <a:pPr/>
                      <a:t>[パーセンテージ]</a:t>
                    </a:fld>
                    <a:endParaRPr lang="ja-JP" alt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6766637115730533"/>
                      <c:h val="0.2942934306521085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D11F-48D5-9BEB-37DF2C986AB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  <c15:showDataLabelsRange val="1"/>
              </c:ext>
            </c:extLst>
          </c:dLbls>
          <c:cat>
            <c:strRef>
              <c:f>'50ｋW切り分け（０４０８）'!$A$32:$A$34</c:f>
              <c:strCache>
                <c:ptCount val="3"/>
                <c:pt idx="0">
                  <c:v>積立完了</c:v>
                </c:pt>
                <c:pt idx="1">
                  <c:v>積立中</c:v>
                </c:pt>
                <c:pt idx="2">
                  <c:v>積立していない</c:v>
                </c:pt>
              </c:strCache>
            </c:strRef>
          </c:cat>
          <c:val>
            <c:numRef>
              <c:f>'50ｋW切り分け（０４０８）'!$F$32:$F$34</c:f>
              <c:numCache>
                <c:formatCode>0.000%</c:formatCode>
                <c:ptCount val="3"/>
                <c:pt idx="0">
                  <c:v>4.324654285915526E-2</c:v>
                </c:pt>
                <c:pt idx="1">
                  <c:v>0.12264926161575845</c:v>
                </c:pt>
                <c:pt idx="2">
                  <c:v>0.8341041955250863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11F-48D5-9BEB-37DF2C986AB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524712855057885"/>
          <c:y val="0.10678839110010509"/>
          <c:w val="0.60782763914741123"/>
          <c:h val="0.662906340339565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34A-4CAC-A0EA-A2FF66BD8C31}"/>
              </c:ext>
            </c:extLst>
          </c:dPt>
          <c:dPt>
            <c:idx val="1"/>
            <c:bubble3D val="0"/>
            <c:spPr>
              <a:solidFill>
                <a:srgbClr val="CC33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34A-4CAC-A0EA-A2FF66BD8C31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34A-4CAC-A0EA-A2FF66BD8C31}"/>
              </c:ext>
            </c:extLst>
          </c:dPt>
          <c:dLbls>
            <c:dLbl>
              <c:idx val="0"/>
              <c:layout>
                <c:manualLayout>
                  <c:x val="-2.3751365620365852E-2"/>
                  <c:y val="8.7261218088816976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34A-4CAC-A0EA-A2FF66BD8C31}"/>
                </c:ext>
              </c:extLst>
            </c:dLbl>
            <c:dLbl>
              <c:idx val="1"/>
              <c:layout>
                <c:manualLayout>
                  <c:x val="-1.1799477990166715E-2"/>
                  <c:y val="2.5334051494597054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34A-4CAC-A0EA-A2FF66BD8C31}"/>
                </c:ext>
              </c:extLst>
            </c:dLbl>
            <c:dLbl>
              <c:idx val="2"/>
              <c:layout>
                <c:manualLayout>
                  <c:x val="0.19490299884510451"/>
                  <c:y val="-0.24731363765441924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1146558588774"/>
                      <c:h val="0.148473166111855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34A-4CAC-A0EA-A2FF66BD8C3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'50ｋW切り分け（０４０８）'!$A$32:$A$34</c:f>
              <c:strCache>
                <c:ptCount val="3"/>
                <c:pt idx="0">
                  <c:v>積立完了</c:v>
                </c:pt>
                <c:pt idx="1">
                  <c:v>積立中</c:v>
                </c:pt>
                <c:pt idx="2">
                  <c:v>積立していない</c:v>
                </c:pt>
              </c:strCache>
            </c:strRef>
          </c:cat>
          <c:val>
            <c:numRef>
              <c:f>'50ｋW切り分け（０４０８）'!$E$32:$E$34</c:f>
              <c:numCache>
                <c:formatCode>0.000%</c:formatCode>
                <c:ptCount val="3"/>
                <c:pt idx="0">
                  <c:v>3.6418246667918153E-2</c:v>
                </c:pt>
                <c:pt idx="1">
                  <c:v>0.12446029660221514</c:v>
                </c:pt>
                <c:pt idx="2">
                  <c:v>0.83912145672986671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34A-4CAC-A0EA-A2FF66BD8C3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1.5221225531580328E-2"/>
          <c:y val="0.28044323454767384"/>
          <c:w val="0.39552965789876138"/>
          <c:h val="0.328660528307272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グループ化 27"/>
          <p:cNvGrpSpPr/>
          <p:nvPr/>
        </p:nvGrpSpPr>
        <p:grpSpPr>
          <a:xfrm>
            <a:off x="992560" y="1268760"/>
            <a:ext cx="7585107" cy="3723045"/>
            <a:chOff x="2530573" y="2384723"/>
            <a:chExt cx="4862758" cy="1858743"/>
          </a:xfrm>
        </p:grpSpPr>
        <p:grpSp>
          <p:nvGrpSpPr>
            <p:cNvPr id="17" name="グループ化 16"/>
            <p:cNvGrpSpPr/>
            <p:nvPr/>
          </p:nvGrpSpPr>
          <p:grpSpPr>
            <a:xfrm>
              <a:off x="2530573" y="2564474"/>
              <a:ext cx="2605233" cy="1438012"/>
              <a:chOff x="2751152" y="4913065"/>
              <a:chExt cx="4538255" cy="1630893"/>
            </a:xfrm>
          </p:grpSpPr>
          <p:graphicFrame>
            <p:nvGraphicFramePr>
              <p:cNvPr id="18" name="グラフ 17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729576494"/>
                  </p:ext>
                </p:extLst>
              </p:nvPr>
            </p:nvGraphicFramePr>
            <p:xfrm>
              <a:off x="2751152" y="4913065"/>
              <a:ext cx="4101230" cy="163089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19" name="楕円 18"/>
              <p:cNvSpPr/>
              <p:nvPr/>
            </p:nvSpPr>
            <p:spPr bwMode="auto">
              <a:xfrm>
                <a:off x="4118228" y="5850828"/>
                <a:ext cx="980604" cy="266582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  <a:headEnd/>
                <a:tailEnd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5083223" y="6299322"/>
                <a:ext cx="2206184" cy="1568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（</a:t>
                </a:r>
                <a:r>
                  <a:rPr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n</a:t>
                </a:r>
                <a:r>
                  <a:rPr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＝</a:t>
                </a:r>
                <a:r>
                  <a:rPr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42,593</a:t>
                </a:r>
                <a:r>
                  <a:rPr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）</a:t>
                </a:r>
                <a:endPara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21" name="テキスト ボックス 20"/>
            <p:cNvSpPr txBox="1"/>
            <p:nvPr/>
          </p:nvSpPr>
          <p:spPr>
            <a:xfrm>
              <a:off x="2761391" y="2395450"/>
              <a:ext cx="1892718" cy="169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低圧</a:t>
              </a:r>
              <a:r>
                <a:rPr lang="en-US" altLang="ja-JP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(</a:t>
              </a:r>
              <a:r>
                <a:rPr lang="en-US" altLang="ja-JP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20kW</a:t>
              </a:r>
              <a:r>
                <a:rPr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以上</a:t>
              </a:r>
              <a:r>
                <a:rPr lang="en-US" altLang="ja-JP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~50kW</a:t>
              </a:r>
              <a:r>
                <a:rPr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未満</a:t>
              </a:r>
              <a:r>
                <a:rPr lang="en-US" altLang="ja-JP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)</a:t>
              </a:r>
              <a:endPara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grpSp>
          <p:nvGrpSpPr>
            <p:cNvPr id="22" name="グループ化 21"/>
            <p:cNvGrpSpPr/>
            <p:nvPr/>
          </p:nvGrpSpPr>
          <p:grpSpPr>
            <a:xfrm>
              <a:off x="4515616" y="2564474"/>
              <a:ext cx="2877715" cy="1678992"/>
              <a:chOff x="6119725" y="4419979"/>
              <a:chExt cx="4189253" cy="2105158"/>
            </a:xfrm>
          </p:grpSpPr>
          <p:graphicFrame>
            <p:nvGraphicFramePr>
              <p:cNvPr id="23" name="グラフ 22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712028700"/>
                  </p:ext>
                </p:extLst>
              </p:nvPr>
            </p:nvGraphicFramePr>
            <p:xfrm>
              <a:off x="6119725" y="4419979"/>
              <a:ext cx="3893443" cy="210515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24" name="楕円 23"/>
              <p:cNvSpPr/>
              <p:nvPr/>
            </p:nvSpPr>
            <p:spPr bwMode="auto">
              <a:xfrm>
                <a:off x="8203027" y="5501784"/>
                <a:ext cx="721160" cy="225377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  <a:headEnd/>
                <a:tailEnd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5" name="楕円 24"/>
              <p:cNvSpPr/>
              <p:nvPr/>
            </p:nvSpPr>
            <p:spPr bwMode="auto">
              <a:xfrm>
                <a:off x="6186930" y="5456709"/>
                <a:ext cx="1612878" cy="270614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  <a:headEnd/>
                <a:tailEnd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9076670" y="5952537"/>
                <a:ext cx="1232308" cy="1803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（</a:t>
                </a:r>
                <a:r>
                  <a:rPr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n</a:t>
                </a:r>
                <a:r>
                  <a:rPr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＝</a:t>
                </a:r>
                <a:r>
                  <a:rPr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10,654</a:t>
                </a:r>
                <a:r>
                  <a:rPr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）</a:t>
                </a:r>
                <a:endPara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27" name="テキスト ボックス 26"/>
            <p:cNvSpPr txBox="1"/>
            <p:nvPr/>
          </p:nvSpPr>
          <p:spPr>
            <a:xfrm>
              <a:off x="5485057" y="2384723"/>
              <a:ext cx="1846553" cy="169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algn="ctr">
                <a:defRPr sz="160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defRPr>
              </a:lvl1pPr>
            </a:lstStyle>
            <a:p>
              <a:r>
                <a:rPr lang="ja-JP" altLang="en-US" dirty="0"/>
                <a:t>高圧</a:t>
              </a:r>
              <a:r>
                <a:rPr lang="en-US" altLang="ja-JP" dirty="0"/>
                <a:t>/</a:t>
              </a:r>
              <a:r>
                <a:rPr lang="ja-JP" altLang="en-US" dirty="0"/>
                <a:t>特別高圧</a:t>
              </a:r>
              <a:r>
                <a:rPr lang="en-US" altLang="ja-JP" dirty="0"/>
                <a:t>(50kW</a:t>
              </a:r>
              <a:r>
                <a:rPr lang="ja-JP" altLang="en-US" dirty="0"/>
                <a:t>以上</a:t>
              </a:r>
              <a:r>
                <a:rPr lang="en-US" altLang="ja-JP" dirty="0"/>
                <a:t>)</a:t>
              </a:r>
              <a:endParaRPr lang="ja-JP" altLang="en-US" dirty="0"/>
            </a:p>
          </p:txBody>
        </p:sp>
      </p:grpSp>
      <p:sp>
        <p:nvSpPr>
          <p:cNvPr id="30" name="正方形/長方形 29"/>
          <p:cNvSpPr/>
          <p:nvPr/>
        </p:nvSpPr>
        <p:spPr>
          <a:xfrm>
            <a:off x="1856656" y="4365104"/>
            <a:ext cx="676875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再エネ特措法施行規則に基づく公表制度対象（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20kW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以上）について集計（開示不同意件数含む）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32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2020-04-15T12:23:15Z</dcterms:modified>
</cp:coreProperties>
</file>