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
  </p:notesMasterIdLst>
  <p:handoutMasterIdLst>
    <p:handoutMasterId r:id="rId4"/>
  </p:handoutMasterIdLst>
  <p:sldIdLst>
    <p:sldId id="469"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9" d="100"/>
          <a:sy n="69" d="100"/>
        </p:scale>
        <p:origin x="306"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大量小委に移す</a:t>
            </a:r>
            <a:endParaRPr kumimoji="1" lang="ja-JP" altLang="en-US" dirty="0"/>
          </a:p>
        </p:txBody>
      </p:sp>
    </p:spTree>
    <p:extLst>
      <p:ext uri="{BB962C8B-B14F-4D97-AF65-F5344CB8AC3E}">
        <p14:creationId xmlns:p14="http://schemas.microsoft.com/office/powerpoint/2010/main" val="3658426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9" y="213078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19"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B53810-B370-4556-A58B-823553FFF192}"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lgn="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06487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83C18C-CF9D-4FBE-9DBA-632333BBF357}"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5" y="6356713"/>
            <a:ext cx="2311400" cy="365125"/>
          </a:xfrm>
          <a:prstGeom prst="rect">
            <a:avLst/>
          </a:prstGeom>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94608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3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9D80DC-2D9F-4FF5-A3E5-38DB89E63EB2}"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232848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D54F38C-4C71-4E8D-8F4A-138FF620011E}" type="datetime1">
              <a:rPr kumimoji="1" lang="ja-JP" altLang="en-US" smtClean="0"/>
              <a:t>2020/4/14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タイトル 1"/>
          <p:cNvSpPr>
            <a:spLocks noGrp="1"/>
          </p:cNvSpPr>
          <p:nvPr>
            <p:ph type="title"/>
          </p:nvPr>
        </p:nvSpPr>
        <p:spPr>
          <a:xfrm>
            <a:off x="200473" y="189635"/>
            <a:ext cx="9505503" cy="459678"/>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2"/>
            <a:ext cx="9396722" cy="153888"/>
          </a:xfrm>
          <a:noFill/>
        </p:spPr>
        <p:txBody>
          <a:bodyPr wrap="square" lIns="0" tIns="0" rIns="0" bIns="0">
            <a:spAutoFit/>
          </a:bodyPr>
          <a:lstStyle>
            <a:lvl1pPr marL="0" indent="0">
              <a:spcBef>
                <a:spcPts val="0"/>
              </a:spcBef>
              <a:spcAft>
                <a:spcPts val="0"/>
              </a:spcAft>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3" y="4365105"/>
            <a:ext cx="1053173" cy="153888"/>
          </a:xfrm>
          <a:noFill/>
        </p:spPr>
        <p:txBody>
          <a:bodyPr wrap="none" lIns="0" tIns="0" rIns="0" bIns="0">
            <a:spAutoFit/>
          </a:bodyPr>
          <a:lstStyle>
            <a:lvl1pPr marL="0" indent="0">
              <a:spcBef>
                <a:spcPts val="0"/>
              </a:spcBef>
              <a:spcAft>
                <a:spcPts val="0"/>
              </a:spcAft>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5"/>
            <a:ext cx="9505950" cy="525807"/>
          </a:xfrm>
          <a:solidFill>
            <a:srgbClr val="99D6EC"/>
          </a:solidFill>
          <a:ln>
            <a:noFill/>
          </a:ln>
        </p:spPr>
        <p:txBody>
          <a:bodyPr vert="horz" wrap="square" lIns="215922" tIns="107961" rIns="215922" bIns="107961"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082" lvl="0" indent="-257082">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159363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EEFF8EF0-2400-494F-A8D9-AAB46ED1DE04}" type="datetime1">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8317350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6462" y="44450"/>
            <a:ext cx="9733174" cy="346050"/>
          </a:xfr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p:spPr>
        <p:txBody>
          <a:bodyPr>
            <a:noAutofit/>
          </a:bodyPr>
          <a:lstStyle>
            <a:lvl1pPr>
              <a:defRPr sz="20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95301" y="620690"/>
            <a:ext cx="8915400" cy="5505475"/>
          </a:xfrm>
        </p:spPr>
        <p:txBody>
          <a:bodyPr>
            <a:normAutofit/>
          </a:bodyPr>
          <a:lstStyle>
            <a:lvl1pPr marL="0" indent="0">
              <a:buNone/>
              <a:defRPr sz="1800">
                <a:latin typeface="+mj-ea"/>
                <a:ea typeface="+mj-ea"/>
              </a:defRPr>
            </a:lvl1pPr>
            <a:lvl2pPr>
              <a:defRPr sz="1800">
                <a:latin typeface="+mj-ea"/>
                <a:ea typeface="+mj-ea"/>
              </a:defRPr>
            </a:lvl2pPr>
            <a:lvl3pPr>
              <a:defRPr sz="1800">
                <a:latin typeface="+mj-ea"/>
                <a:ea typeface="+mj-ea"/>
              </a:defRPr>
            </a:lvl3pPr>
            <a:lvl4pPr>
              <a:defRPr sz="1800">
                <a:latin typeface="+mj-ea"/>
                <a:ea typeface="+mj-ea"/>
              </a:defRPr>
            </a:lvl4pPr>
            <a:lvl5pPr>
              <a:defRPr sz="1800">
                <a:latin typeface="+mj-ea"/>
                <a:ea typeface="+mj-ea"/>
              </a:defRPr>
            </a:lvl5pPr>
          </a:lstStyle>
          <a:p>
            <a:pPr lvl="0"/>
            <a:endParaRPr kumimoji="1" lang="ja-JP" altLang="en-US" dirty="0"/>
          </a:p>
        </p:txBody>
      </p:sp>
      <p:sp>
        <p:nvSpPr>
          <p:cNvPr id="4" name="日付プレースホルダー 3"/>
          <p:cNvSpPr>
            <a:spLocks noGrp="1"/>
          </p:cNvSpPr>
          <p:nvPr>
            <p:ph type="dt" sz="half" idx="10"/>
          </p:nvPr>
        </p:nvSpPr>
        <p:spPr/>
        <p:txBody>
          <a:bodyPr/>
          <a:lstStyle/>
          <a:p>
            <a:fld id="{B8C41049-AF0D-4380-AC40-5C0719D8A8C0}"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4029953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46" y="440726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4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69A10A-2152-4097-AE60-EAB16CD05218}"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84567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33"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44DD42C-A0AC-4E25-B4E4-07BED459E0C9}"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02366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19"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19"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4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4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F069184-CD76-42E6-9F9F-27A7F1603048}"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10"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683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794890-3D6F-457B-BDFA-52F590463D26}"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4"/>
          <p:cNvSpPr txBox="1">
            <a:spLocks/>
          </p:cNvSpPr>
          <p:nvPr userDrawn="1"/>
        </p:nvSpPr>
        <p:spPr>
          <a:xfrm>
            <a:off x="7546981" y="6493083"/>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418703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B461C-E7D3-42CA-9863-66AE7531EDDF}"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72591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048"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D0BFD3-272E-43AB-9A76-1506B4448CAE}"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3440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6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6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8C0960-2E88-4902-AB7C-C6248791C540}"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0671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299" y="635671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6F9DF-2B6F-44B8-A389-3E263AF5746A}"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92" y="635671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4"/>
          </p:nvPr>
        </p:nvSpPr>
        <p:spPr>
          <a:xfrm>
            <a:off x="7546981" y="6493083"/>
            <a:ext cx="2311400" cy="365125"/>
          </a:xfrm>
          <a:prstGeom prst="rect">
            <a:avLst/>
          </a:prstGeom>
        </p:spPr>
        <p:txBody>
          <a:bodyPr/>
          <a:lstStyle>
            <a:lvl1pPr algn="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274656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4649" y="1988840"/>
            <a:ext cx="4731460" cy="361692"/>
          </a:xfrm>
          <a:prstGeom prst="rect">
            <a:avLst/>
          </a:prstGeom>
          <a:solidFill>
            <a:schemeClr val="accent2">
              <a:lumMod val="20000"/>
              <a:lumOff val="80000"/>
            </a:schemeClr>
          </a:solidFill>
          <a:ln w="28575">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66700" marR="0" lvl="0" indent="-26670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①競争力ある電源への成長が見込まれる</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電源（</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競争電源）</a:t>
            </a:r>
          </a:p>
        </p:txBody>
      </p:sp>
      <p:sp>
        <p:nvSpPr>
          <p:cNvPr id="8" name="正方形/長方形 7"/>
          <p:cNvSpPr/>
          <p:nvPr/>
        </p:nvSpPr>
        <p:spPr>
          <a:xfrm>
            <a:off x="4994920" y="1988840"/>
            <a:ext cx="4731460" cy="361692"/>
          </a:xfrm>
          <a:prstGeom prst="rect">
            <a:avLst/>
          </a:prstGeom>
          <a:solidFill>
            <a:schemeClr val="accent3">
              <a:lumMod val="20000"/>
              <a:lumOff val="80000"/>
            </a:schemeClr>
          </a:solidFill>
          <a:ln w="28575">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66700" marR="0" lvl="0" indent="-26670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②地域で活用され得る</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電源（</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地域活用電源）</a:t>
            </a:r>
          </a:p>
        </p:txBody>
      </p:sp>
      <p:sp>
        <p:nvSpPr>
          <p:cNvPr id="9" name="正方形/長方形 8"/>
          <p:cNvSpPr/>
          <p:nvPr/>
        </p:nvSpPr>
        <p:spPr>
          <a:xfrm>
            <a:off x="125735" y="2422540"/>
            <a:ext cx="4730374" cy="3168352"/>
          </a:xfrm>
          <a:prstGeom prst="rect">
            <a:avLst/>
          </a:prstGeom>
          <a:noFill/>
          <a:ln w="127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p:cNvSpPr/>
          <p:nvPr/>
        </p:nvSpPr>
        <p:spPr>
          <a:xfrm>
            <a:off x="153712" y="2494550"/>
            <a:ext cx="4673333" cy="2308324"/>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発電</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コストが低減している電源</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（大規模太陽光、風力等）</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a:t>
            </a:r>
            <a:r>
              <a:rPr kumimoji="1" lang="en-US" altLang="ja-JP"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FIT</a:t>
            </a: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制度からの自立化に向け、</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競争力のある電源となるよう、</a:t>
            </a: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電源ごとの案件の形成状況を見ながら、市場への統合を図っていく新たな制度を整備する</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適地</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偏在性が大きい電源は、</a:t>
            </a: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発電コストとネットワークコストのトータルでの最小化</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に資する形で、迅速に系統形成を図っていく。</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p:cNvSpPr txBox="1"/>
          <p:nvPr/>
        </p:nvSpPr>
        <p:spPr>
          <a:xfrm>
            <a:off x="1005941" y="5134370"/>
            <a:ext cx="3731035" cy="400110"/>
          </a:xfrm>
          <a:prstGeom prst="rect">
            <a:avLst/>
          </a:prstGeom>
          <a:solidFill>
            <a:schemeClr val="bg1"/>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「市場への統合」の新制度を検討</a:t>
            </a:r>
            <a:endPar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4" name="右矢印 13"/>
          <p:cNvSpPr/>
          <p:nvPr/>
        </p:nvSpPr>
        <p:spPr>
          <a:xfrm>
            <a:off x="213853" y="5086836"/>
            <a:ext cx="634691" cy="457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p:cNvSpPr/>
          <p:nvPr/>
        </p:nvSpPr>
        <p:spPr>
          <a:xfrm>
            <a:off x="5013506" y="2422540"/>
            <a:ext cx="4731459" cy="3168351"/>
          </a:xfrm>
          <a:prstGeom prst="rect">
            <a:avLst/>
          </a:prstGeom>
          <a:noFill/>
          <a:ln w="12700">
            <a:solidFill>
              <a:schemeClr val="accent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9" name="正方形/長方形 18"/>
          <p:cNvSpPr/>
          <p:nvPr/>
        </p:nvSpPr>
        <p:spPr>
          <a:xfrm>
            <a:off x="4984442" y="2472549"/>
            <a:ext cx="4673333" cy="2554545"/>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需要地近接性のある電源や地域エネルギー資源を活用できる電源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については、レジリエンス強化等にも資するよう、</a:t>
            </a: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需給一体型モデルの中で活用していく</a:t>
            </a:r>
            <a:r>
              <a:rPr kumimoji="1" lang="ja-JP" altLang="en-US" sz="16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自家</a:t>
            </a: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消費や地域内における資源・エネルギーの循環を前提に、当面は現行制度の基本的な枠組みを維持</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しつつ、電力市場への統合については電源の特性に応じた検討を進めていく</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地域</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における共生を図るポテンシャルが見込まれるものとして、エネルギー分野以外の適切な行政分野と連携を深めていく</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テキスト ボックス 19"/>
          <p:cNvSpPr txBox="1"/>
          <p:nvPr/>
        </p:nvSpPr>
        <p:spPr>
          <a:xfrm>
            <a:off x="5961112" y="5134370"/>
            <a:ext cx="3528392" cy="400110"/>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「地域活用」の</a:t>
            </a: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仕組</a:t>
            </a:r>
            <a:r>
              <a:rPr kumimoji="1" lang="ja-JP" altLang="en-US" sz="2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みを検討</a:t>
            </a:r>
            <a:endPar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21" name="右矢印 20"/>
          <p:cNvSpPr/>
          <p:nvPr/>
        </p:nvSpPr>
        <p:spPr>
          <a:xfrm>
            <a:off x="5169024" y="5104456"/>
            <a:ext cx="648072" cy="4428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562290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240</Words>
  <Application>Microsoft Office PowerPoint</Application>
  <PresentationFormat>A4 210 x 297 mm</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11_blank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2020-04-13T16:23:27Z</dcterms:modified>
</cp:coreProperties>
</file>