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3"/>
  </p:notesMasterIdLst>
  <p:handoutMasterIdLst>
    <p:handoutMasterId r:id="rId4"/>
  </p:handoutMasterIdLst>
  <p:sldIdLst>
    <p:sldId id="469" r:id="rId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64C8"/>
    <a:srgbClr val="99D6EC"/>
    <a:srgbClr val="FF5A00"/>
    <a:srgbClr val="0098D0"/>
    <a:srgbClr val="B197D3"/>
    <a:srgbClr val="FFBE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59" autoAdjust="0"/>
    <p:restoredTop sz="94647" autoAdjust="0"/>
  </p:normalViewPr>
  <p:slideViewPr>
    <p:cSldViewPr>
      <p:cViewPr varScale="1">
        <p:scale>
          <a:sx n="69" d="100"/>
          <a:sy n="69" d="100"/>
        </p:scale>
        <p:origin x="306" y="72"/>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7" y="2"/>
            <a:ext cx="2918831" cy="493316"/>
          </a:xfrm>
          <a:prstGeom prst="rect">
            <a:avLst/>
          </a:prstGeom>
        </p:spPr>
        <p:txBody>
          <a:bodyPr vert="horz" lIns="91440" tIns="45720" rIns="91440" bIns="45720" rtlCol="0"/>
          <a:lstStyle>
            <a:lvl1pPr algn="r">
              <a:defRPr sz="1200"/>
            </a:lvl1p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
        <p:nvSpPr>
          <p:cNvPr id="4" name="フッター プレースホルダー 3"/>
          <p:cNvSpPr>
            <a:spLocks noGrp="1"/>
          </p:cNvSpPr>
          <p:nvPr>
            <p:ph type="ftr" sz="quarter" idx="2"/>
          </p:nvPr>
        </p:nvSpPr>
        <p:spPr>
          <a:xfrm>
            <a:off x="4" y="9371287"/>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7" y="9371287"/>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7" y="2"/>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501"/>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371287"/>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7" y="9371287"/>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大量小委に移す</a:t>
            </a:r>
            <a:endParaRPr kumimoji="1" lang="ja-JP" altLang="en-US" dirty="0"/>
          </a:p>
        </p:txBody>
      </p:sp>
    </p:spTree>
    <p:extLst>
      <p:ext uri="{BB962C8B-B14F-4D97-AF65-F5344CB8AC3E}">
        <p14:creationId xmlns:p14="http://schemas.microsoft.com/office/powerpoint/2010/main" val="3658426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69" y="2130788"/>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19"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1B53810-B370-4556-A58B-823553FFF192}" type="datetime1">
              <a:rPr lang="ja-JP" altLang="en-US" smtClean="0">
                <a:solidFill>
                  <a:prstClr val="black">
                    <a:tint val="75000"/>
                  </a:prstClr>
                </a:solidFill>
              </a:rPr>
              <a:t>2020/4/14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4"/>
          <p:cNvSpPr>
            <a:spLocks noGrp="1"/>
          </p:cNvSpPr>
          <p:nvPr>
            <p:ph type="sldNum" sz="quarter" idx="12"/>
          </p:nvPr>
        </p:nvSpPr>
        <p:spPr>
          <a:xfrm>
            <a:off x="7546981" y="6493083"/>
            <a:ext cx="2311400" cy="365125"/>
          </a:xfrm>
          <a:prstGeom prst="rect">
            <a:avLst/>
          </a:prstGeom>
        </p:spPr>
        <p:txBody>
          <a:bodyPr/>
          <a:lstStyle>
            <a:lvl1pPr algn="r">
              <a:defRPr sz="1400">
                <a:solidFill>
                  <a:schemeClr val="tx1"/>
                </a:solidFill>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3064875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483C18C-CF9D-4FBE-9DBA-632333BBF357}" type="datetime1">
              <a:rPr lang="ja-JP" altLang="en-US" smtClean="0">
                <a:solidFill>
                  <a:prstClr val="black">
                    <a:tint val="75000"/>
                  </a:prstClr>
                </a:solidFill>
              </a:rPr>
              <a:t>2020/4/14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099305" y="6356713"/>
            <a:ext cx="2311400" cy="365125"/>
          </a:xfrm>
          <a:prstGeom prst="rect">
            <a:avLst/>
          </a:prstGeom>
        </p:spPr>
        <p:txBody>
          <a:body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94608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3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9D80DC-2D9F-4FF5-A3E5-38DB89E63EB2}" type="datetime1">
              <a:rPr lang="ja-JP" altLang="en-US" smtClean="0">
                <a:solidFill>
                  <a:prstClr val="black">
                    <a:tint val="75000"/>
                  </a:prstClr>
                </a:solidFill>
              </a:rPr>
              <a:t>2020/4/14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4"/>
          <p:cNvSpPr>
            <a:spLocks noGrp="1"/>
          </p:cNvSpPr>
          <p:nvPr>
            <p:ph type="sldNum" sz="quarter" idx="12"/>
          </p:nvPr>
        </p:nvSpPr>
        <p:spPr>
          <a:xfrm>
            <a:off x="7546981" y="6493083"/>
            <a:ext cx="2311400" cy="365125"/>
          </a:xfrm>
          <a:prstGeom prst="rect">
            <a:avLst/>
          </a:prstGeom>
        </p:spPr>
        <p:txBody>
          <a:bodyPr/>
          <a:lstStyle>
            <a:lvl1pPr>
              <a:defRPr sz="1400">
                <a:solidFill>
                  <a:schemeClr val="tx1"/>
                </a:solidFill>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32328480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D54F38C-4C71-4E8D-8F4A-138FF620011E}" type="datetime1">
              <a:rPr kumimoji="1" lang="ja-JP" altLang="en-US" smtClean="0"/>
              <a:t>2020/4/14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6" name="タイトル 1"/>
          <p:cNvSpPr>
            <a:spLocks noGrp="1"/>
          </p:cNvSpPr>
          <p:nvPr>
            <p:ph type="title"/>
          </p:nvPr>
        </p:nvSpPr>
        <p:spPr>
          <a:xfrm>
            <a:off x="200473" y="189635"/>
            <a:ext cx="9505503" cy="459678"/>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2"/>
            <a:ext cx="9396722" cy="153888"/>
          </a:xfrm>
          <a:noFill/>
        </p:spPr>
        <p:txBody>
          <a:bodyPr wrap="square" lIns="0" tIns="0" rIns="0" bIns="0">
            <a:spAutoFit/>
          </a:bodyPr>
          <a:lstStyle>
            <a:lvl1pPr marL="0" indent="0">
              <a:spcBef>
                <a:spcPts val="0"/>
              </a:spcBef>
              <a:spcAft>
                <a:spcPts val="0"/>
              </a:spcAft>
              <a:buNone/>
              <a:defRPr sz="1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3" y="4365105"/>
            <a:ext cx="1053173" cy="153888"/>
          </a:xfrm>
          <a:noFill/>
        </p:spPr>
        <p:txBody>
          <a:bodyPr wrap="none" lIns="0" tIns="0" rIns="0" bIns="0">
            <a:spAutoFit/>
          </a:bodyPr>
          <a:lstStyle>
            <a:lvl1pPr marL="0" indent="0">
              <a:spcBef>
                <a:spcPts val="0"/>
              </a:spcBef>
              <a:spcAft>
                <a:spcPts val="0"/>
              </a:spcAft>
              <a:buNone/>
              <a:defRPr sz="1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00025" y="764705"/>
            <a:ext cx="9505950" cy="525807"/>
          </a:xfrm>
          <a:solidFill>
            <a:srgbClr val="99D6EC"/>
          </a:solidFill>
          <a:ln>
            <a:noFill/>
          </a:ln>
        </p:spPr>
        <p:txBody>
          <a:bodyPr vert="horz" wrap="square" lIns="215922" tIns="107961" rIns="215922" bIns="107961"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082" lvl="0" indent="-257082">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
        <p:nvSpPr>
          <p:cNvPr id="13" name="スライド番号プレースホルダー 4"/>
          <p:cNvSpPr>
            <a:spLocks noGrp="1"/>
          </p:cNvSpPr>
          <p:nvPr>
            <p:ph type="sldNum" sz="quarter" idx="12"/>
          </p:nvPr>
        </p:nvSpPr>
        <p:spPr>
          <a:xfrm>
            <a:off x="7546981" y="6493083"/>
            <a:ext cx="2311400" cy="365125"/>
          </a:xfrm>
          <a:prstGeom prst="rect">
            <a:avLst/>
          </a:prstGeom>
        </p:spPr>
        <p:txBody>
          <a:bodyPr/>
          <a:lstStyle>
            <a:lvl1pPr>
              <a:defRPr sz="1400">
                <a:solidFill>
                  <a:schemeClr val="tx1"/>
                </a:solidFill>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31593638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smtClean="0"/>
              <a:t>１．見出しの記入</a:t>
            </a:r>
            <a:endParaRPr kumimoji="1" lang="ja-JP" altLang="en-US" dirty="0"/>
          </a:p>
        </p:txBody>
      </p:sp>
      <p:sp>
        <p:nvSpPr>
          <p:cNvPr id="4" name="日付プレースホルダー 3"/>
          <p:cNvSpPr>
            <a:spLocks noGrp="1"/>
          </p:cNvSpPr>
          <p:nvPr>
            <p:ph type="dt" sz="half" idx="10"/>
          </p:nvPr>
        </p:nvSpPr>
        <p:spPr/>
        <p:txBody>
          <a:bodyPr/>
          <a:lstStyle/>
          <a:p>
            <a:fld id="{EEFF8EF0-2400-494F-A8D9-AAB46ED1DE04}" type="datetime1">
              <a:rPr kumimoji="1" lang="ja-JP" altLang="en-US" smtClean="0"/>
              <a:t>2020/4/14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8317350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16462" y="44450"/>
            <a:ext cx="9733174" cy="346050"/>
          </a:xfr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noAutofit/>
          </a:bodyPr>
          <a:lstStyle>
            <a:lvl1pPr>
              <a:defRPr sz="2000">
                <a:solidFill>
                  <a:schemeClr val="bg1"/>
                </a:solidFill>
              </a:defRPr>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495301" y="620690"/>
            <a:ext cx="8915400" cy="5505475"/>
          </a:xfrm>
        </p:spPr>
        <p:txBody>
          <a:bodyPr>
            <a:normAutofit/>
          </a:bodyPr>
          <a:lstStyle>
            <a:lvl1pPr marL="0" indent="0">
              <a:buNone/>
              <a:defRPr sz="1800">
                <a:latin typeface="+mj-ea"/>
                <a:ea typeface="+mj-ea"/>
              </a:defRPr>
            </a:lvl1pPr>
            <a:lvl2pPr>
              <a:defRPr sz="1800">
                <a:latin typeface="+mj-ea"/>
                <a:ea typeface="+mj-ea"/>
              </a:defRPr>
            </a:lvl2pPr>
            <a:lvl3pPr>
              <a:defRPr sz="1800">
                <a:latin typeface="+mj-ea"/>
                <a:ea typeface="+mj-ea"/>
              </a:defRPr>
            </a:lvl3pPr>
            <a:lvl4pPr>
              <a:defRPr sz="1800">
                <a:latin typeface="+mj-ea"/>
                <a:ea typeface="+mj-ea"/>
              </a:defRPr>
            </a:lvl4pPr>
            <a:lvl5pPr>
              <a:defRPr sz="1800">
                <a:latin typeface="+mj-ea"/>
                <a:ea typeface="+mj-ea"/>
              </a:defRPr>
            </a:lvl5pPr>
          </a:lstStyle>
          <a:p>
            <a:pPr lvl="0"/>
            <a:endParaRPr kumimoji="1" lang="ja-JP" altLang="en-US" dirty="0"/>
          </a:p>
        </p:txBody>
      </p:sp>
      <p:sp>
        <p:nvSpPr>
          <p:cNvPr id="4" name="日付プレースホルダー 3"/>
          <p:cNvSpPr>
            <a:spLocks noGrp="1"/>
          </p:cNvSpPr>
          <p:nvPr>
            <p:ph type="dt" sz="half" idx="10"/>
          </p:nvPr>
        </p:nvSpPr>
        <p:spPr/>
        <p:txBody>
          <a:bodyPr/>
          <a:lstStyle/>
          <a:p>
            <a:fld id="{B8C41049-AF0D-4380-AC40-5C0719D8A8C0}" type="datetime1">
              <a:rPr lang="ja-JP" altLang="en-US" smtClean="0">
                <a:solidFill>
                  <a:prstClr val="black">
                    <a:tint val="75000"/>
                  </a:prstClr>
                </a:solidFill>
              </a:rPr>
              <a:t>2020/4/14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4"/>
          <p:cNvSpPr>
            <a:spLocks noGrp="1"/>
          </p:cNvSpPr>
          <p:nvPr>
            <p:ph type="sldNum" sz="quarter" idx="12"/>
          </p:nvPr>
        </p:nvSpPr>
        <p:spPr>
          <a:xfrm>
            <a:off x="7546981" y="6493083"/>
            <a:ext cx="2311400" cy="365125"/>
          </a:xfrm>
          <a:prstGeom prst="rect">
            <a:avLst/>
          </a:prstGeom>
        </p:spPr>
        <p:txBody>
          <a:bodyPr/>
          <a:lstStyle>
            <a:lvl1pPr>
              <a:defRPr sz="1400">
                <a:solidFill>
                  <a:schemeClr val="tx1"/>
                </a:solidFill>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4029953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46" y="4407263"/>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4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F69A10A-2152-4097-AE60-EAB16CD05218}" type="datetime1">
              <a:rPr lang="ja-JP" altLang="en-US" smtClean="0">
                <a:solidFill>
                  <a:prstClr val="black">
                    <a:tint val="75000"/>
                  </a:prstClr>
                </a:solidFill>
              </a:rPr>
              <a:t>2020/4/14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4"/>
          <p:cNvSpPr>
            <a:spLocks noGrp="1"/>
          </p:cNvSpPr>
          <p:nvPr>
            <p:ph type="sldNum" sz="quarter" idx="12"/>
          </p:nvPr>
        </p:nvSpPr>
        <p:spPr>
          <a:xfrm>
            <a:off x="7546981" y="6493083"/>
            <a:ext cx="2311400" cy="365125"/>
          </a:xfrm>
          <a:prstGeom prst="rect">
            <a:avLst/>
          </a:prstGeom>
        </p:spPr>
        <p:txBody>
          <a:bodyPr/>
          <a:lstStyle>
            <a:lvl1pPr>
              <a:defRPr sz="1400">
                <a:solidFill>
                  <a:schemeClr val="tx1"/>
                </a:solidFill>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884567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33"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44DD42C-A0AC-4E25-B4E4-07BED459E0C9}" type="datetime1">
              <a:rPr lang="ja-JP" altLang="en-US" smtClean="0">
                <a:solidFill>
                  <a:prstClr val="black">
                    <a:tint val="75000"/>
                  </a:prstClr>
                </a:solidFill>
              </a:rPr>
              <a:t>2020/4/14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8" name="スライド番号プレースホルダー 4"/>
          <p:cNvSpPr>
            <a:spLocks noGrp="1"/>
          </p:cNvSpPr>
          <p:nvPr>
            <p:ph type="sldNum" sz="quarter" idx="12"/>
          </p:nvPr>
        </p:nvSpPr>
        <p:spPr>
          <a:xfrm>
            <a:off x="7546981" y="6493083"/>
            <a:ext cx="2311400" cy="365125"/>
          </a:xfrm>
          <a:prstGeom prst="rect">
            <a:avLst/>
          </a:prstGeom>
        </p:spPr>
        <p:txBody>
          <a:bodyPr/>
          <a:lstStyle>
            <a:lvl1pPr>
              <a:defRPr sz="1400">
                <a:solidFill>
                  <a:schemeClr val="tx1"/>
                </a:solidFill>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3023662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19"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19"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4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4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F069184-CD76-42E6-9F9F-27A7F1603048}" type="datetime1">
              <a:rPr lang="ja-JP" altLang="en-US" smtClean="0">
                <a:solidFill>
                  <a:prstClr val="black">
                    <a:tint val="75000"/>
                  </a:prstClr>
                </a:solidFill>
              </a:rPr>
              <a:t>2020/4/14</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10" name="スライド番号プレースホルダー 4"/>
          <p:cNvSpPr>
            <a:spLocks noGrp="1"/>
          </p:cNvSpPr>
          <p:nvPr>
            <p:ph type="sldNum" sz="quarter" idx="12"/>
          </p:nvPr>
        </p:nvSpPr>
        <p:spPr>
          <a:xfrm>
            <a:off x="7546981" y="6493083"/>
            <a:ext cx="2311400" cy="365125"/>
          </a:xfrm>
          <a:prstGeom prst="rect">
            <a:avLst/>
          </a:prstGeom>
        </p:spPr>
        <p:txBody>
          <a:bodyPr/>
          <a:lstStyle>
            <a:lvl1pPr>
              <a:defRPr sz="1400">
                <a:solidFill>
                  <a:schemeClr val="tx1"/>
                </a:solidFill>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68322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1794890-3D6F-457B-BDFA-52F590463D26}" type="datetime1">
              <a:rPr lang="ja-JP" altLang="en-US" smtClean="0">
                <a:solidFill>
                  <a:prstClr val="black">
                    <a:tint val="75000"/>
                  </a:prstClr>
                </a:solidFill>
              </a:rPr>
              <a:t>2020/4/14</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4"/>
          <p:cNvSpPr txBox="1">
            <a:spLocks/>
          </p:cNvSpPr>
          <p:nvPr userDrawn="1"/>
        </p:nvSpPr>
        <p:spPr>
          <a:xfrm>
            <a:off x="7546981" y="6493083"/>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4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4187033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FCB461C-E7D3-42CA-9863-66AE7531EDDF}" type="datetime1">
              <a:rPr lang="ja-JP" altLang="en-US" smtClean="0">
                <a:solidFill>
                  <a:prstClr val="black">
                    <a:tint val="75000"/>
                  </a:prstClr>
                </a:solidFill>
              </a:rPr>
              <a:t>2020/4/14</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a:xfrm>
            <a:off x="7546981" y="6493083"/>
            <a:ext cx="2311400" cy="365125"/>
          </a:xfrm>
          <a:prstGeom prst="rect">
            <a:avLst/>
          </a:prstGeom>
        </p:spPr>
        <p:txBody>
          <a:bodyPr/>
          <a:lstStyle>
            <a:lvl1pPr>
              <a:defRPr sz="1400">
                <a:solidFill>
                  <a:schemeClr val="tx1"/>
                </a:solidFill>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372591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3048"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D0BFD3-272E-43AB-9A76-1506B4448CAE}" type="datetime1">
              <a:rPr lang="ja-JP" altLang="en-US" smtClean="0">
                <a:solidFill>
                  <a:prstClr val="black">
                    <a:tint val="75000"/>
                  </a:prstClr>
                </a:solidFill>
              </a:rPr>
              <a:t>2020/4/14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8" name="スライド番号プレースホルダー 4"/>
          <p:cNvSpPr>
            <a:spLocks noGrp="1"/>
          </p:cNvSpPr>
          <p:nvPr>
            <p:ph type="sldNum" sz="quarter" idx="12"/>
          </p:nvPr>
        </p:nvSpPr>
        <p:spPr>
          <a:xfrm>
            <a:off x="7546981" y="6493083"/>
            <a:ext cx="2311400" cy="365125"/>
          </a:xfrm>
          <a:prstGeom prst="rect">
            <a:avLst/>
          </a:prstGeom>
        </p:spPr>
        <p:txBody>
          <a:bodyPr/>
          <a:lstStyle>
            <a:lvl1pPr>
              <a:defRPr sz="1400">
                <a:solidFill>
                  <a:schemeClr val="tx1"/>
                </a:solidFill>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34404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61"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61"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941661"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18C0960-2E88-4902-AB7C-C6248791C540}" type="datetime1">
              <a:rPr lang="ja-JP" altLang="en-US" smtClean="0">
                <a:solidFill>
                  <a:prstClr val="black">
                    <a:tint val="75000"/>
                  </a:prstClr>
                </a:solidFill>
              </a:rPr>
              <a:t>2020/4/14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8" name="スライド番号プレースホルダー 4"/>
          <p:cNvSpPr>
            <a:spLocks noGrp="1"/>
          </p:cNvSpPr>
          <p:nvPr>
            <p:ph type="sldNum" sz="quarter" idx="12"/>
          </p:nvPr>
        </p:nvSpPr>
        <p:spPr>
          <a:xfrm>
            <a:off x="7546981" y="6493083"/>
            <a:ext cx="2311400" cy="365125"/>
          </a:xfrm>
          <a:prstGeom prst="rect">
            <a:avLst/>
          </a:prstGeom>
        </p:spPr>
        <p:txBody>
          <a:bodyPr/>
          <a:lstStyle>
            <a:lvl1pPr>
              <a:defRPr sz="1400">
                <a:solidFill>
                  <a:schemeClr val="tx1"/>
                </a:solidFill>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806716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1"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1" y="1600204"/>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299" y="635671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36F9DF-2B6F-44B8-A389-3E263AF5746A}" type="datetime1">
              <a:rPr lang="ja-JP" altLang="en-US" smtClean="0">
                <a:solidFill>
                  <a:prstClr val="black">
                    <a:tint val="75000"/>
                  </a:prstClr>
                </a:solidFill>
              </a:rPr>
              <a:t>2020/4/14</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92" y="635671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7" name="スライド番号プレースホルダー 4"/>
          <p:cNvSpPr>
            <a:spLocks noGrp="1"/>
          </p:cNvSpPr>
          <p:nvPr>
            <p:ph type="sldNum" sz="quarter" idx="4"/>
          </p:nvPr>
        </p:nvSpPr>
        <p:spPr>
          <a:xfrm>
            <a:off x="7546981" y="6493083"/>
            <a:ext cx="2311400" cy="365125"/>
          </a:xfrm>
          <a:prstGeom prst="rect">
            <a:avLst/>
          </a:prstGeom>
        </p:spPr>
        <p:txBody>
          <a:bodyPr/>
          <a:lstStyle>
            <a:lvl1pPr algn="r">
              <a:defRPr sz="1400">
                <a:solidFill>
                  <a:schemeClr val="tx1"/>
                </a:solidFill>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3274656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24649" y="1988840"/>
            <a:ext cx="4731460" cy="361692"/>
          </a:xfrm>
          <a:prstGeom prst="rect">
            <a:avLst/>
          </a:prstGeom>
          <a:solidFill>
            <a:schemeClr val="accent2">
              <a:lumMod val="20000"/>
              <a:lumOff val="80000"/>
            </a:schemeClr>
          </a:solidFill>
          <a:ln w="28575">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66700" marR="0" lvl="0" indent="-26670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①競争力ある電源への成長が見込まれる</a:t>
            </a: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電源（</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競争電源）</a:t>
            </a:r>
          </a:p>
        </p:txBody>
      </p:sp>
      <p:sp>
        <p:nvSpPr>
          <p:cNvPr id="8" name="正方形/長方形 7"/>
          <p:cNvSpPr/>
          <p:nvPr/>
        </p:nvSpPr>
        <p:spPr>
          <a:xfrm>
            <a:off x="4994920" y="1988840"/>
            <a:ext cx="4731460" cy="361692"/>
          </a:xfrm>
          <a:prstGeom prst="rect">
            <a:avLst/>
          </a:prstGeom>
          <a:solidFill>
            <a:schemeClr val="accent3">
              <a:lumMod val="20000"/>
              <a:lumOff val="80000"/>
            </a:schemeClr>
          </a:solidFill>
          <a:ln w="28575">
            <a:solidFill>
              <a:schemeClr val="accent3">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66700" marR="0" lvl="0" indent="-26670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②地域で活用され得る</a:t>
            </a: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電源（</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地域活用電源）</a:t>
            </a:r>
          </a:p>
        </p:txBody>
      </p:sp>
      <p:sp>
        <p:nvSpPr>
          <p:cNvPr id="9" name="正方形/長方形 8"/>
          <p:cNvSpPr/>
          <p:nvPr/>
        </p:nvSpPr>
        <p:spPr>
          <a:xfrm>
            <a:off x="125735" y="2422540"/>
            <a:ext cx="4730374" cy="3168352"/>
          </a:xfrm>
          <a:prstGeom prst="rect">
            <a:avLst/>
          </a:prstGeom>
          <a:noFill/>
          <a:ln w="127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4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3" name="正方形/長方形 2"/>
          <p:cNvSpPr/>
          <p:nvPr/>
        </p:nvSpPr>
        <p:spPr>
          <a:xfrm>
            <a:off x="153712" y="2494550"/>
            <a:ext cx="4673333" cy="2308324"/>
          </a:xfrm>
          <a:prstGeom prst="rect">
            <a:avLst/>
          </a:prstGeom>
        </p:spPr>
        <p:txBody>
          <a:bodyPr wrap="square">
            <a:spAutoFit/>
          </a:bodyPr>
          <a:lstStyle/>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発電</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コストが低減している電源</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（大規模太陽光、風力等）</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は、</a:t>
            </a:r>
            <a:r>
              <a:rPr kumimoji="1" lang="en-US" altLang="ja-JP" sz="16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FIT</a:t>
            </a:r>
            <a:r>
              <a:rPr kumimoji="1" lang="ja-JP" altLang="en-US" sz="16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制度からの自立化に向け、</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競争力のある電源となるよう、</a:t>
            </a:r>
            <a:r>
              <a:rPr kumimoji="1" lang="ja-JP" altLang="en-US" sz="16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電源ごとの案件の形成状況を見ながら、市場への統合を図っていく新たな制度を整備する</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適地</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偏在性が大きい電源は、</a:t>
            </a:r>
            <a:r>
              <a:rPr kumimoji="1" lang="ja-JP" altLang="en-US" sz="16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発電コストとネットワークコストのトータルでの最小化</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に資する形で、迅速に系統形成を図っていく。</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 name="テキスト ボックス 12"/>
          <p:cNvSpPr txBox="1"/>
          <p:nvPr/>
        </p:nvSpPr>
        <p:spPr>
          <a:xfrm>
            <a:off x="1005941" y="5134370"/>
            <a:ext cx="3731035" cy="400110"/>
          </a:xfrm>
          <a:prstGeom prst="rect">
            <a:avLst/>
          </a:prstGeom>
          <a:solidFill>
            <a:schemeClr val="bg1"/>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「市場への統合」の新制度を検討</a:t>
            </a:r>
            <a:endParaRPr kumimoji="1" lang="ja-JP" altLang="en-US" sz="2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14" name="右矢印 13"/>
          <p:cNvSpPr/>
          <p:nvPr/>
        </p:nvSpPr>
        <p:spPr>
          <a:xfrm>
            <a:off x="213853" y="5086836"/>
            <a:ext cx="634691" cy="4571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 name="正方形/長方形 15"/>
          <p:cNvSpPr/>
          <p:nvPr/>
        </p:nvSpPr>
        <p:spPr>
          <a:xfrm>
            <a:off x="5013506" y="2422540"/>
            <a:ext cx="4731459" cy="3168351"/>
          </a:xfrm>
          <a:prstGeom prst="rec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9" name="正方形/長方形 18"/>
          <p:cNvSpPr/>
          <p:nvPr/>
        </p:nvSpPr>
        <p:spPr>
          <a:xfrm>
            <a:off x="4984442" y="2472549"/>
            <a:ext cx="4673333" cy="2554545"/>
          </a:xfrm>
          <a:prstGeom prst="rect">
            <a:avLst/>
          </a:prstGeom>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6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需要地近接性のある電源や地域エネルギー資源を活用できる電源</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については、レジリエンス強化等にも資するよう、</a:t>
            </a:r>
            <a:r>
              <a:rPr kumimoji="1" lang="ja-JP" altLang="en-US" sz="16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需給一体型モデルの中で活用していく</a:t>
            </a:r>
            <a:r>
              <a:rPr kumimoji="1" lang="ja-JP" altLang="en-US" sz="16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6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6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自家</a:t>
            </a:r>
            <a:r>
              <a:rPr kumimoji="1" lang="ja-JP" altLang="en-US" sz="16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消費や地域内における資源・エネルギーの循環を前提に、当面は現行制度の基本的な枠組みを維持</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しつつ、電力市場への統合については電源の特性に応じた検討を進めていく</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地域</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における共生を図るポテンシャルが見込まれるものとして、エネルギー分野以外の適切な行政分野と連携を深めていく</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0" name="テキスト ボックス 19"/>
          <p:cNvSpPr txBox="1"/>
          <p:nvPr/>
        </p:nvSpPr>
        <p:spPr>
          <a:xfrm>
            <a:off x="5961112" y="5134370"/>
            <a:ext cx="3528392" cy="400110"/>
          </a:xfrm>
          <a:prstGeom prst="rect">
            <a:avLst/>
          </a:prstGeom>
          <a:solidFill>
            <a:schemeClr val="bg1"/>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「地域活用」の</a:t>
            </a:r>
            <a:r>
              <a:rPr kumimoji="1" lang="ja-JP" altLang="en-US" sz="2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仕組</a:t>
            </a:r>
            <a:r>
              <a:rPr kumimoji="1" lang="ja-JP" altLang="en-US" sz="20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みを検討</a:t>
            </a:r>
            <a:endParaRPr kumimoji="1" lang="ja-JP" altLang="en-US" sz="2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21" name="右矢印 20"/>
          <p:cNvSpPr/>
          <p:nvPr/>
        </p:nvSpPr>
        <p:spPr>
          <a:xfrm>
            <a:off x="5169024" y="5104456"/>
            <a:ext cx="648072" cy="4428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5622904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11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240</Words>
  <Application>Microsoft Office PowerPoint</Application>
  <PresentationFormat>A4 210 x 297 mm</PresentationFormat>
  <Paragraphs>11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Arial</vt:lpstr>
      <vt:lpstr>Calibri</vt:lpstr>
      <vt:lpstr>Wingdings</vt:lpstr>
      <vt:lpstr>11_blank</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2019-11-01T10:33:20Z</dcterms:created>
  <dcterms:modified xsi:type="dcterms:W3CDTF">2020-04-13T16:23:27Z</dcterms:modified>
</cp:coreProperties>
</file>