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469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69" d="100"/>
          <a:sy n="69" d="100"/>
        </p:scale>
        <p:origin x="306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86945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69" y="213078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9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53810-B370-4556-A58B-823553FFF19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2484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3C18C-CF9D-4FBE-9DBA-632333BBF35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9305" y="6356713"/>
            <a:ext cx="2311400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074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3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D80DC-2D9F-4FF5-A3E5-38DB89E63EB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86047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F38C-4C71-4E8D-8F4A-138FF620011E}" type="datetime1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9635"/>
            <a:ext cx="9505503" cy="459678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5388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3" y="4365105"/>
            <a:ext cx="1053173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5"/>
            <a:ext cx="9505950" cy="525807"/>
          </a:xfrm>
          <a:solidFill>
            <a:srgbClr val="99D6EC"/>
          </a:solidFill>
          <a:ln>
            <a:noFill/>
          </a:ln>
        </p:spPr>
        <p:txBody>
          <a:bodyPr vert="horz" wrap="square" lIns="215922" tIns="107961" rIns="215922" bIns="107961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82" lvl="0" indent="-257082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5072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F8EF0-2400-494F-A8D9-AAB46ED1DE04}" type="datetime1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2109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462" y="44450"/>
            <a:ext cx="9733174" cy="346050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1" y="620690"/>
            <a:ext cx="8915400" cy="55054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j-ea"/>
                <a:ea typeface="+mj-ea"/>
              </a:defRPr>
            </a:lvl1pPr>
            <a:lvl2pPr>
              <a:defRPr sz="1800">
                <a:latin typeface="+mj-ea"/>
                <a:ea typeface="+mj-ea"/>
              </a:defRPr>
            </a:lvl2pPr>
            <a:lvl3pPr>
              <a:defRPr sz="1800">
                <a:latin typeface="+mj-ea"/>
                <a:ea typeface="+mj-ea"/>
              </a:defRPr>
            </a:lvl3pPr>
            <a:lvl4pPr>
              <a:defRPr sz="1800">
                <a:latin typeface="+mj-ea"/>
                <a:ea typeface="+mj-ea"/>
              </a:defRPr>
            </a:lvl4pPr>
            <a:lvl5pPr>
              <a:defRPr sz="1800">
                <a:latin typeface="+mj-ea"/>
                <a:ea typeface="+mj-ea"/>
              </a:defRPr>
            </a:lvl5pPr>
          </a:lstStyle>
          <a:p>
            <a:pPr lvl="0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1049-AF0D-4380-AC40-5C0719D8A8C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1677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46" y="440726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4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9A10A-2152-4097-AE60-EAB16CD0521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95677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DD42C-A0AC-4E25-B4E4-07BED459E0C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2764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1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1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4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4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9184-CD76-42E6-9F9F-27A7F160304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18716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94890-3D6F-457B-BDFA-52F590463D2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4"/>
          <p:cNvSpPr txBox="1">
            <a:spLocks/>
          </p:cNvSpPr>
          <p:nvPr userDrawn="1"/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09754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B461C-E7D3-42CA-9863-66AE7531EDD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4634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048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0BFD3-272E-43AB-9A76-1506B4448CA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13358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61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61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61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0960-2E88-4902-AB7C-C6248791C5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720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299" y="63567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6F9DF-2B6F-44B8-A389-3E263AF574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92" y="635671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400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>
          <a:xfrm>
            <a:off x="344488" y="4005064"/>
            <a:ext cx="9217024" cy="1728192"/>
          </a:xfrm>
          <a:prstGeom prst="roundRect">
            <a:avLst>
              <a:gd name="adj" fmla="val 13203"/>
            </a:avLst>
          </a:prstGeom>
          <a:solidFill>
            <a:schemeClr val="bg1">
              <a:lumMod val="95000"/>
            </a:schemeClr>
          </a:solidFill>
          <a:ln w="5715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856656" y="2708920"/>
            <a:ext cx="6048672" cy="47129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“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主力電源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”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たる再生可能エネルギーの導入拡大・定着</a:t>
            </a:r>
            <a:endParaRPr kumimoji="1" lang="en-US" altLang="ja-JP" sz="2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19058" y="4469354"/>
            <a:ext cx="2700000" cy="9387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①更なるコストダウン</a:t>
            </a:r>
            <a:endParaRPr kumimoji="1" lang="en-US" altLang="ja-JP" sz="2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  と国民負担の抑制</a:t>
            </a:r>
            <a:endParaRPr kumimoji="1" lang="en-US" altLang="ja-JP" sz="2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6573480" y="4469353"/>
            <a:ext cx="2772008" cy="9387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③電力システムとの統合</a:t>
            </a:r>
            <a:endParaRPr kumimoji="1" lang="en-US" altLang="ja-JP" sz="2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と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変容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する需要への適合</a:t>
            </a:r>
            <a:endParaRPr kumimoji="1" lang="en-US" altLang="ja-JP" sz="2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596269" y="4469353"/>
            <a:ext cx="2700000" cy="9387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②長期安定</a:t>
            </a:r>
            <a:endParaRPr kumimoji="1" lang="en-US" altLang="ja-JP" sz="2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402684" y="3805009"/>
            <a:ext cx="3024336" cy="400110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制度設計の基本３原則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2288704" y="1340768"/>
            <a:ext cx="4824536" cy="69750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　　 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3E+S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　</a:t>
            </a:r>
            <a:endParaRPr kumimoji="1" lang="en-US" altLang="ja-JP" sz="2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下矢印 4"/>
          <p:cNvSpPr/>
          <p:nvPr/>
        </p:nvSpPr>
        <p:spPr>
          <a:xfrm>
            <a:off x="3848253" y="2254293"/>
            <a:ext cx="2016224" cy="288032"/>
          </a:xfrm>
          <a:prstGeom prst="downArrow">
            <a:avLst/>
          </a:prstGeom>
          <a:solidFill>
            <a:srgbClr val="002060"/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3848253" y="3356992"/>
            <a:ext cx="2016224" cy="288032"/>
          </a:xfrm>
          <a:prstGeom prst="downArrow">
            <a:avLst/>
          </a:prstGeom>
          <a:solidFill>
            <a:srgbClr val="002060"/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232920" y="1509676"/>
            <a:ext cx="2952329" cy="528594"/>
          </a:xfrm>
          <a:prstGeom prst="rect">
            <a:avLst/>
          </a:prstGeom>
          <a:solidFill>
            <a:schemeClr val="bg1"/>
          </a:solidFill>
          <a:ln w="285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　</a:t>
            </a:r>
            <a:endParaRPr kumimoji="1" lang="en-US" altLang="ja-JP" sz="2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304928" y="1574298"/>
            <a:ext cx="2808312" cy="46397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再生可能エネルギーの意義</a:t>
            </a:r>
            <a:endParaRPr kumimoji="1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3181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50</Words>
  <Application>Microsoft Office PowerPoint</Application>
  <PresentationFormat>A4 210 x 297 mm</PresentationFormat>
  <Paragraphs>10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11_blank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2020-04-13T16:22:02Z</dcterms:modified>
</cp:coreProperties>
</file>