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6689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3810-B370-4556-A58B-823553FFF1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446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C18C-CF9D-4FBE-9DBA-632333BBF3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80DC-2D9F-4FF5-A3E5-38DB89E63E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1128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F38C-4C71-4E8D-8F4A-138FF620011E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1979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8EF0-2400-494F-A8D9-AAB46ED1DE04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22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1049-AF0D-4380-AC40-5C0719D8A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427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A10A-2152-4097-AE60-EAB16CD052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901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D42C-A0AC-4E25-B4E4-07BED459E0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550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9184-CD76-42E6-9F9F-27A7F16030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565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4890-3D6F-457B-BDFA-52F590463D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5245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461C-E7D3-42CA-9863-66AE7531EDD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690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BFD3-272E-43AB-9A76-1506B4448CA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091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0960-2E88-4902-AB7C-C6248791C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170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F9DF-2B6F-44B8-A389-3E263AF574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335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 bwMode="auto">
          <a:xfrm>
            <a:off x="40974" y="3287925"/>
            <a:ext cx="1860400" cy="110214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太陽光発電への偏重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（大量の未稼働案件）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0974" y="2477846"/>
            <a:ext cx="1860399" cy="77290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国民負担の増大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40974" y="4424301"/>
            <a:ext cx="1860400" cy="32801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電力システム改革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247253" y="3061725"/>
            <a:ext cx="2288780" cy="648072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事業計画認定制度の創設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8900" marR="0" lvl="0" indent="-88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新たな未稼働案件の防止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8900" marR="0" lvl="0" indent="-88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適切な事業実施の確保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247253" y="2459771"/>
            <a:ext cx="2288780" cy="543608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入札制度の導入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中長期価格目標の設定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2247252" y="4422891"/>
            <a:ext cx="2288779" cy="311727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送配電買取への移行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2247254" y="3768143"/>
            <a:ext cx="2288779" cy="596402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リードタイムの長い電源の導入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88900" marR="0" lvl="0" indent="-88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複数年価格の提示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911547" y="3267002"/>
            <a:ext cx="2808313" cy="595830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長期安定発電を支える環境が未成熟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立地制約の顕在化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（洋上</a:t>
            </a: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風力発電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等）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911548" y="2459770"/>
            <a:ext cx="2808312" cy="781839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引き続き高い発電コスト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（内外価格差）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国民負担の抑制は待ったなし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4911547" y="3888223"/>
            <a:ext cx="2808313" cy="415027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「系統制約」の顕在化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4911545" y="4328642"/>
            <a:ext cx="2808313" cy="423678"/>
          </a:xfrm>
          <a:prstGeom prst="rect">
            <a:avLst/>
          </a:prstGeom>
          <a:solidFill>
            <a:schemeClr val="tx2"/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適切な調整力の必要性</a:t>
            </a:r>
            <a:endParaRPr kumimoji="0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55" name="表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10894"/>
              </p:ext>
            </p:extLst>
          </p:nvPr>
        </p:nvGraphicFramePr>
        <p:xfrm>
          <a:off x="56456" y="1970685"/>
          <a:ext cx="1844917" cy="43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917">
                  <a:extLst>
                    <a:ext uri="{9D8B030D-6E8A-4147-A177-3AD203B41FA5}">
                      <a16:colId xmlns:a16="http://schemas.microsoft.com/office/drawing/2014/main" val="1433333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FIT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創設（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2012.7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～）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802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生じた課題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019015"/>
                  </a:ext>
                </a:extLst>
              </a:tr>
            </a:tbl>
          </a:graphicData>
        </a:graphic>
      </p:graphicFrame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8274"/>
              </p:ext>
            </p:extLst>
          </p:nvPr>
        </p:nvGraphicFramePr>
        <p:xfrm>
          <a:off x="2247252" y="1969323"/>
          <a:ext cx="5472606" cy="43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val="1433333128"/>
                    </a:ext>
                  </a:extLst>
                </a:gridCol>
                <a:gridCol w="2736303">
                  <a:extLst>
                    <a:ext uri="{9D8B030D-6E8A-4147-A177-3AD203B41FA5}">
                      <a16:colId xmlns:a16="http://schemas.microsoft.com/office/drawing/2014/main" val="322931012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改正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FIT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法（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2017.4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～）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02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　　　　　　　　　対応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残存する課題・生じた変化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934599"/>
                  </a:ext>
                </a:extLst>
              </a:tr>
            </a:tbl>
          </a:graphicData>
        </a:graphic>
      </p:graphicFrame>
      <p:sp>
        <p:nvSpPr>
          <p:cNvPr id="57" name="フローチャート: 抜出し 56"/>
          <p:cNvSpPr/>
          <p:nvPr/>
        </p:nvSpPr>
        <p:spPr>
          <a:xfrm rot="16200000" flipV="1">
            <a:off x="1301318" y="3513416"/>
            <a:ext cx="1584176" cy="185468"/>
          </a:xfrm>
          <a:prstGeom prst="flowChartExtra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フローチャート: 抜出し 57"/>
          <p:cNvSpPr/>
          <p:nvPr/>
        </p:nvSpPr>
        <p:spPr>
          <a:xfrm rot="16200000" flipV="1">
            <a:off x="3939241" y="3470779"/>
            <a:ext cx="1584176" cy="185468"/>
          </a:xfrm>
          <a:prstGeom prst="flowChartExtra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フローチャート: 抜出し 58"/>
          <p:cNvSpPr/>
          <p:nvPr/>
        </p:nvSpPr>
        <p:spPr>
          <a:xfrm rot="16200000" flipV="1">
            <a:off x="7080864" y="3502676"/>
            <a:ext cx="1584176" cy="185468"/>
          </a:xfrm>
          <a:prstGeom prst="flowChartExtra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3" name="表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218672"/>
              </p:ext>
            </p:extLst>
          </p:nvPr>
        </p:nvGraphicFramePr>
        <p:xfrm>
          <a:off x="8024475" y="1970685"/>
          <a:ext cx="1833906" cy="43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906">
                  <a:extLst>
                    <a:ext uri="{9D8B030D-6E8A-4147-A177-3AD203B41FA5}">
                      <a16:colId xmlns:a16="http://schemas.microsoft.com/office/drawing/2014/main" val="14333331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802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メイリオ" panose="020B0604030504040204" pitchFamily="50" charset="-128"/>
                        </a:rPr>
                        <a:t>対応の方向性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019015"/>
                  </a:ext>
                </a:extLst>
              </a:tr>
            </a:tbl>
          </a:graphicData>
        </a:graphic>
      </p:graphicFrame>
      <p:sp>
        <p:nvSpPr>
          <p:cNvPr id="65" name="正方形/長方形 64"/>
          <p:cNvSpPr/>
          <p:nvPr/>
        </p:nvSpPr>
        <p:spPr bwMode="auto">
          <a:xfrm>
            <a:off x="8028949" y="2485030"/>
            <a:ext cx="1795180" cy="7565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電源の特性に応じた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制度構築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8024475" y="3267001"/>
            <a:ext cx="1799654" cy="5958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適正な事業規律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8024475" y="3888223"/>
            <a:ext cx="1799654" cy="8463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再生可能エネルギー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大量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導入を支える次世代電力ネットワーク</a:t>
            </a:r>
          </a:p>
        </p:txBody>
      </p:sp>
    </p:spTree>
    <p:extLst>
      <p:ext uri="{BB962C8B-B14F-4D97-AF65-F5344CB8AC3E}">
        <p14:creationId xmlns:p14="http://schemas.microsoft.com/office/powerpoint/2010/main" val="185028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153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11_blank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2020-04-13T16:19:23Z</dcterms:modified>
</cp:coreProperties>
</file>