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handoutMasterIdLst>
    <p:handoutMasterId r:id="rId4"/>
  </p:handoutMasterIdLst>
  <p:sldIdLst>
    <p:sldId id="468"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101" d="100"/>
          <a:sy n="101" d="100"/>
        </p:scale>
        <p:origin x="500"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197153240460328E-2"/>
          <c:y val="4.6390502350351782E-2"/>
          <c:w val="0.92664900060569355"/>
          <c:h val="0.83849118880486506"/>
        </c:manualLayout>
      </c:layout>
      <c:lineChart>
        <c:grouping val="standard"/>
        <c:varyColors val="0"/>
        <c:ser>
          <c:idx val="0"/>
          <c:order val="0"/>
          <c:tx>
            <c:strRef>
              <c:f>Sheet1!$B$1</c:f>
              <c:strCache>
                <c:ptCount val="1"/>
                <c:pt idx="0">
                  <c:v>電気料金</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980D-4C94-B91E-AA532CA29975}"/>
                </c:ext>
              </c:extLst>
            </c:dLbl>
            <c:dLbl>
              <c:idx val="1"/>
              <c:delete val="1"/>
              <c:extLst>
                <c:ext xmlns:c15="http://schemas.microsoft.com/office/drawing/2012/chart" uri="{CE6537A1-D6FC-4f65-9D91-7224C49458BB}"/>
                <c:ext xmlns:c16="http://schemas.microsoft.com/office/drawing/2014/chart" uri="{C3380CC4-5D6E-409C-BE32-E72D297353CC}">
                  <c16:uniqueId val="{00000001-980D-4C94-B91E-AA532CA29975}"/>
                </c:ext>
              </c:extLst>
            </c:dLbl>
            <c:dLbl>
              <c:idx val="2"/>
              <c:delete val="1"/>
              <c:extLst>
                <c:ext xmlns:c15="http://schemas.microsoft.com/office/drawing/2012/chart" uri="{CE6537A1-D6FC-4f65-9D91-7224C49458BB}"/>
                <c:ext xmlns:c16="http://schemas.microsoft.com/office/drawing/2014/chart" uri="{C3380CC4-5D6E-409C-BE32-E72D297353CC}">
                  <c16:uniqueId val="{00000002-980D-4C94-B91E-AA532CA29975}"/>
                </c:ext>
              </c:extLst>
            </c:dLbl>
            <c:dLbl>
              <c:idx val="3"/>
              <c:delete val="1"/>
              <c:extLst>
                <c:ext xmlns:c15="http://schemas.microsoft.com/office/drawing/2012/chart" uri="{CE6537A1-D6FC-4f65-9D91-7224C49458BB}"/>
                <c:ext xmlns:c16="http://schemas.microsoft.com/office/drawing/2014/chart" uri="{C3380CC4-5D6E-409C-BE32-E72D297353CC}">
                  <c16:uniqueId val="{00000003-980D-4C94-B91E-AA532CA29975}"/>
                </c:ext>
              </c:extLst>
            </c:dLbl>
            <c:dLbl>
              <c:idx val="4"/>
              <c:delete val="1"/>
              <c:extLst>
                <c:ext xmlns:c15="http://schemas.microsoft.com/office/drawing/2012/chart" uri="{CE6537A1-D6FC-4f65-9D91-7224C49458BB}"/>
                <c:ext xmlns:c16="http://schemas.microsoft.com/office/drawing/2014/chart" uri="{C3380CC4-5D6E-409C-BE32-E72D297353CC}">
                  <c16:uniqueId val="{00000004-980D-4C94-B91E-AA532CA29975}"/>
                </c:ext>
              </c:extLst>
            </c:dLbl>
            <c:dLbl>
              <c:idx val="5"/>
              <c:delete val="1"/>
              <c:extLst>
                <c:ext xmlns:c15="http://schemas.microsoft.com/office/drawing/2012/chart" uri="{CE6537A1-D6FC-4f65-9D91-7224C49458BB}"/>
                <c:ext xmlns:c16="http://schemas.microsoft.com/office/drawing/2014/chart" uri="{C3380CC4-5D6E-409C-BE32-E72D297353CC}">
                  <c16:uniqueId val="{00000005-980D-4C94-B91E-AA532CA29975}"/>
                </c:ext>
              </c:extLst>
            </c:dLbl>
            <c:dLbl>
              <c:idx val="6"/>
              <c:layout>
                <c:manualLayout>
                  <c:x val="-0.11686721463718161"/>
                  <c:y val="4.0694389486355467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r>
                      <a:rPr lang="en-US" altLang="ja-JP" sz="1000" dirty="0" smtClean="0"/>
                      <a:t>25.0</a:t>
                    </a:r>
                    <a:endParaRPr lang="en-US" altLang="ja-JP" sz="1000" dirty="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980D-4C94-B91E-AA532CA2997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2012</c:v>
                </c:pt>
                <c:pt idx="1">
                  <c:v>2013</c:v>
                </c:pt>
                <c:pt idx="2">
                  <c:v>2014</c:v>
                </c:pt>
                <c:pt idx="3">
                  <c:v>2015</c:v>
                </c:pt>
                <c:pt idx="4">
                  <c:v>2016</c:v>
                </c:pt>
                <c:pt idx="5">
                  <c:v>2017</c:v>
                </c:pt>
                <c:pt idx="6">
                  <c:v>2018</c:v>
                </c:pt>
                <c:pt idx="7">
                  <c:v>2019</c:v>
                </c:pt>
                <c:pt idx="8">
                  <c:v>2020</c:v>
                </c:pt>
              </c:numCache>
            </c:numRef>
          </c:cat>
          <c:val>
            <c:numRef>
              <c:f>Sheet1!$B$2:$B$10</c:f>
              <c:numCache>
                <c:formatCode>General</c:formatCode>
                <c:ptCount val="9"/>
                <c:pt idx="0">
                  <c:v>22.33</c:v>
                </c:pt>
                <c:pt idx="1">
                  <c:v>24.33</c:v>
                </c:pt>
                <c:pt idx="2">
                  <c:v>25.51</c:v>
                </c:pt>
                <c:pt idx="3">
                  <c:v>24.21</c:v>
                </c:pt>
                <c:pt idx="4">
                  <c:v>22.42</c:v>
                </c:pt>
                <c:pt idx="5">
                  <c:v>23.7</c:v>
                </c:pt>
                <c:pt idx="6">
                  <c:v>25.03</c:v>
                </c:pt>
              </c:numCache>
            </c:numRef>
          </c:val>
          <c:smooth val="0"/>
          <c:extLst>
            <c:ext xmlns:c16="http://schemas.microsoft.com/office/drawing/2014/chart" uri="{C3380CC4-5D6E-409C-BE32-E72D297353CC}">
              <c16:uniqueId val="{00000007-980D-4C94-B91E-AA532CA29975}"/>
            </c:ext>
          </c:extLst>
        </c:ser>
        <c:ser>
          <c:idx val="1"/>
          <c:order val="1"/>
          <c:tx>
            <c:strRef>
              <c:f>Sheet1!$C$1</c:f>
              <c:strCache>
                <c:ptCount val="1"/>
                <c:pt idx="0">
                  <c:v>調達価格</c:v>
                </c:pt>
              </c:strCache>
            </c:strRef>
          </c:tx>
          <c:spPr>
            <a:ln w="28575" cap="rnd">
              <a:solidFill>
                <a:schemeClr val="accent2"/>
              </a:solidFill>
              <a:round/>
            </a:ln>
            <a:effectLst/>
          </c:spPr>
          <c:marker>
            <c:symbol val="none"/>
          </c:marker>
          <c:dPt>
            <c:idx val="8"/>
            <c:marker>
              <c:symbol val="none"/>
            </c:marker>
            <c:bubble3D val="0"/>
            <c:spPr>
              <a:ln w="28575" cap="rnd">
                <a:solidFill>
                  <a:schemeClr val="accent2"/>
                </a:solidFill>
                <a:prstDash val="sysDot"/>
                <a:round/>
              </a:ln>
              <a:effectLst/>
            </c:spPr>
            <c:extLst>
              <c:ext xmlns:c16="http://schemas.microsoft.com/office/drawing/2014/chart" uri="{C3380CC4-5D6E-409C-BE32-E72D297353CC}">
                <c16:uniqueId val="{00000009-980D-4C94-B91E-AA532CA29975}"/>
              </c:ext>
            </c:extLst>
          </c:dPt>
          <c:dLbls>
            <c:dLbl>
              <c:idx val="1"/>
              <c:layout>
                <c:manualLayout>
                  <c:x val="-2.8202405332075551E-2"/>
                  <c:y val="-4.072421115279018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980D-4C94-B91E-AA532CA29975}"/>
                </c:ext>
              </c:extLst>
            </c:dLbl>
            <c:dLbl>
              <c:idx val="2"/>
              <c:layout>
                <c:manualLayout>
                  <c:x val="-2.8202405332075603E-2"/>
                  <c:y val="-2.850694780695313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980D-4C94-B91E-AA532CA29975}"/>
                </c:ext>
              </c:extLst>
            </c:dLbl>
            <c:dLbl>
              <c:idx val="3"/>
              <c:layout>
                <c:manualLayout>
                  <c:x val="-3.384288639849066E-2"/>
                  <c:y val="-2.443452669167411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980D-4C94-B91E-AA532CA29975}"/>
                </c:ext>
              </c:extLst>
            </c:dLbl>
            <c:dLbl>
              <c:idx val="4"/>
              <c:layout>
                <c:manualLayout>
                  <c:x val="-1.692144319924533E-2"/>
                  <c:y val="-1.628968446111614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980D-4C94-B91E-AA532CA29975}"/>
                </c:ext>
              </c:extLst>
            </c:dLbl>
            <c:dLbl>
              <c:idx val="5"/>
              <c:layout>
                <c:manualLayout>
                  <c:x val="-3.384288639849066E-2"/>
                  <c:y val="-1.221726334583705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980D-4C94-B91E-AA532CA29975}"/>
                </c:ext>
              </c:extLst>
            </c:dLbl>
            <c:dLbl>
              <c:idx val="6"/>
              <c:layout>
                <c:manualLayout>
                  <c:x val="-2.5551379230860448E-2"/>
                  <c:y val="-1.046323629854758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980D-4C94-B91E-AA532CA29975}"/>
                </c:ext>
              </c:extLst>
            </c:dLbl>
            <c:dLbl>
              <c:idx val="7"/>
              <c:layout>
                <c:manualLayout>
                  <c:x val="-1.6921443199245434E-2"/>
                  <c:y val="-4.072421115279018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980D-4C94-B91E-AA532CA29975}"/>
                </c:ext>
              </c:extLst>
            </c:dLbl>
            <c:dLbl>
              <c:idx val="8"/>
              <c:layout>
                <c:manualLayout>
                  <c:x val="-1.692144319924533E-2"/>
                  <c:y val="-7.4660191299214448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80D-4C94-B91E-AA532CA2997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Sheet1!$A$2:$A$10</c:f>
              <c:numCache>
                <c:formatCode>General</c:formatCode>
                <c:ptCount val="9"/>
                <c:pt idx="0">
                  <c:v>2012</c:v>
                </c:pt>
                <c:pt idx="1">
                  <c:v>2013</c:v>
                </c:pt>
                <c:pt idx="2">
                  <c:v>2014</c:v>
                </c:pt>
                <c:pt idx="3">
                  <c:v>2015</c:v>
                </c:pt>
                <c:pt idx="4">
                  <c:v>2016</c:v>
                </c:pt>
                <c:pt idx="5">
                  <c:v>2017</c:v>
                </c:pt>
                <c:pt idx="6">
                  <c:v>2018</c:v>
                </c:pt>
                <c:pt idx="7">
                  <c:v>2019</c:v>
                </c:pt>
                <c:pt idx="8">
                  <c:v>2020</c:v>
                </c:pt>
              </c:numCache>
            </c:numRef>
          </c:cat>
          <c:val>
            <c:numRef>
              <c:f>Sheet1!$C$2:$C$10</c:f>
              <c:numCache>
                <c:formatCode>General</c:formatCode>
                <c:ptCount val="9"/>
                <c:pt idx="0">
                  <c:v>42</c:v>
                </c:pt>
                <c:pt idx="1">
                  <c:v>38</c:v>
                </c:pt>
                <c:pt idx="2">
                  <c:v>37</c:v>
                </c:pt>
                <c:pt idx="3">
                  <c:v>33</c:v>
                </c:pt>
                <c:pt idx="4">
                  <c:v>31</c:v>
                </c:pt>
                <c:pt idx="5">
                  <c:v>28</c:v>
                </c:pt>
                <c:pt idx="6">
                  <c:v>26</c:v>
                </c:pt>
                <c:pt idx="7">
                  <c:v>24</c:v>
                </c:pt>
                <c:pt idx="8">
                  <c:v>21</c:v>
                </c:pt>
              </c:numCache>
            </c:numRef>
          </c:val>
          <c:smooth val="0"/>
          <c:extLst>
            <c:ext xmlns:c16="http://schemas.microsoft.com/office/drawing/2014/chart" uri="{C3380CC4-5D6E-409C-BE32-E72D297353CC}">
              <c16:uniqueId val="{00000011-980D-4C94-B91E-AA532CA29975}"/>
            </c:ext>
          </c:extLst>
        </c:ser>
        <c:dLbls>
          <c:showLegendKey val="0"/>
          <c:showVal val="0"/>
          <c:showCatName val="0"/>
          <c:showSerName val="0"/>
          <c:showPercent val="0"/>
          <c:showBubbleSize val="0"/>
        </c:dLbls>
        <c:marker val="1"/>
        <c:smooth val="0"/>
        <c:axId val="787505896"/>
        <c:axId val="787508848"/>
      </c:lineChart>
      <c:scatterChart>
        <c:scatterStyle val="lineMarker"/>
        <c:varyColors val="0"/>
        <c:ser>
          <c:idx val="2"/>
          <c:order val="2"/>
          <c:tx>
            <c:strRef>
              <c:f>Sheet1!$D$1</c:f>
              <c:strCache>
                <c:ptCount val="1"/>
                <c:pt idx="0">
                  <c:v>入札落札</c:v>
                </c:pt>
              </c:strCache>
            </c:strRef>
          </c:tx>
          <c:spPr>
            <a:ln w="25400" cap="rnd">
              <a:noFill/>
              <a:round/>
            </a:ln>
            <a:effectLst/>
          </c:spPr>
          <c:marker>
            <c:symbol val="circle"/>
            <c:size val="5"/>
            <c:spPr>
              <a:solidFill>
                <a:schemeClr val="accent3"/>
              </a:solidFill>
              <a:ln w="9525">
                <a:solidFill>
                  <a:schemeClr val="accent3"/>
                </a:solidFill>
              </a:ln>
              <a:effectLst/>
            </c:spPr>
          </c:marker>
          <c:xVal>
            <c:numRef>
              <c:f>Sheet1!$A$2:$A$10</c:f>
              <c:numCache>
                <c:formatCode>General</c:formatCode>
                <c:ptCount val="9"/>
                <c:pt idx="0">
                  <c:v>2012</c:v>
                </c:pt>
                <c:pt idx="1">
                  <c:v>2013</c:v>
                </c:pt>
                <c:pt idx="2">
                  <c:v>2014</c:v>
                </c:pt>
                <c:pt idx="3">
                  <c:v>2015</c:v>
                </c:pt>
                <c:pt idx="4">
                  <c:v>2016</c:v>
                </c:pt>
                <c:pt idx="5">
                  <c:v>2017</c:v>
                </c:pt>
                <c:pt idx="6">
                  <c:v>2018</c:v>
                </c:pt>
                <c:pt idx="7">
                  <c:v>2019</c:v>
                </c:pt>
                <c:pt idx="8">
                  <c:v>2020</c:v>
                </c:pt>
              </c:numCache>
            </c:numRef>
          </c:xVal>
          <c:yVal>
            <c:numRef>
              <c:f>Sheet1!$D$2:$D$10</c:f>
              <c:numCache>
                <c:formatCode>General</c:formatCode>
                <c:ptCount val="9"/>
              </c:numCache>
            </c:numRef>
          </c:yVal>
          <c:smooth val="0"/>
          <c:extLst>
            <c:ext xmlns:c16="http://schemas.microsoft.com/office/drawing/2014/chart" uri="{C3380CC4-5D6E-409C-BE32-E72D297353CC}">
              <c16:uniqueId val="{00000012-980D-4C94-B91E-AA532CA29975}"/>
            </c:ext>
          </c:extLst>
        </c:ser>
        <c:dLbls>
          <c:showLegendKey val="0"/>
          <c:showVal val="0"/>
          <c:showCatName val="0"/>
          <c:showSerName val="0"/>
          <c:showPercent val="0"/>
          <c:showBubbleSize val="0"/>
        </c:dLbls>
        <c:axId val="807519880"/>
        <c:axId val="807521192"/>
      </c:scatterChart>
      <c:catAx>
        <c:axId val="787505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787508848"/>
        <c:crosses val="autoZero"/>
        <c:auto val="1"/>
        <c:lblAlgn val="ctr"/>
        <c:lblOffset val="100"/>
        <c:noMultiLvlLbl val="0"/>
      </c:catAx>
      <c:valAx>
        <c:axId val="787508848"/>
        <c:scaling>
          <c:orientation val="minMax"/>
          <c:min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787505896"/>
        <c:crosses val="autoZero"/>
        <c:crossBetween val="between"/>
      </c:valAx>
      <c:valAx>
        <c:axId val="807521192"/>
        <c:scaling>
          <c:orientation val="minMax"/>
        </c:scaling>
        <c:delete val="1"/>
        <c:axPos val="r"/>
        <c:numFmt formatCode="General" sourceLinked="1"/>
        <c:majorTickMark val="out"/>
        <c:minorTickMark val="none"/>
        <c:tickLblPos val="nextTo"/>
        <c:crossAx val="807519880"/>
        <c:crosses val="max"/>
        <c:crossBetween val="midCat"/>
      </c:valAx>
      <c:valAx>
        <c:axId val="807519880"/>
        <c:scaling>
          <c:orientation val="minMax"/>
          <c:max val="2019"/>
          <c:min val="2012"/>
        </c:scaling>
        <c:delete val="0"/>
        <c:axPos val="t"/>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ja-JP"/>
          </a:p>
        </c:txPr>
        <c:crossAx val="807521192"/>
        <c:crosses val="max"/>
        <c:crossBetween val="midCat"/>
      </c:valAx>
      <c:spPr>
        <a:noFill/>
        <a:ln w="25400">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416494212507468E-2"/>
          <c:y val="6.2013300451923707E-2"/>
          <c:w val="0.92664900060569355"/>
          <c:h val="0.83849118880486506"/>
        </c:manualLayout>
      </c:layout>
      <c:lineChart>
        <c:grouping val="standard"/>
        <c:varyColors val="0"/>
        <c:ser>
          <c:idx val="0"/>
          <c:order val="0"/>
          <c:tx>
            <c:strRef>
              <c:f>Sheet1!$B$1</c:f>
              <c:strCache>
                <c:ptCount val="1"/>
                <c:pt idx="0">
                  <c:v>電気料金</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0-A63D-48F9-916D-B8BBA20024EA}"/>
                </c:ext>
              </c:extLst>
            </c:dLbl>
            <c:dLbl>
              <c:idx val="1"/>
              <c:delete val="1"/>
              <c:extLst>
                <c:ext xmlns:c15="http://schemas.microsoft.com/office/drawing/2012/chart" uri="{CE6537A1-D6FC-4f65-9D91-7224C49458BB}"/>
                <c:ext xmlns:c16="http://schemas.microsoft.com/office/drawing/2014/chart" uri="{C3380CC4-5D6E-409C-BE32-E72D297353CC}">
                  <c16:uniqueId val="{00000001-A63D-48F9-916D-B8BBA20024EA}"/>
                </c:ext>
              </c:extLst>
            </c:dLbl>
            <c:dLbl>
              <c:idx val="2"/>
              <c:delete val="1"/>
              <c:extLst>
                <c:ext xmlns:c15="http://schemas.microsoft.com/office/drawing/2012/chart" uri="{CE6537A1-D6FC-4f65-9D91-7224C49458BB}"/>
                <c:ext xmlns:c16="http://schemas.microsoft.com/office/drawing/2014/chart" uri="{C3380CC4-5D6E-409C-BE32-E72D297353CC}">
                  <c16:uniqueId val="{00000002-A63D-48F9-916D-B8BBA20024EA}"/>
                </c:ext>
              </c:extLst>
            </c:dLbl>
            <c:dLbl>
              <c:idx val="3"/>
              <c:delete val="1"/>
              <c:extLst>
                <c:ext xmlns:c15="http://schemas.microsoft.com/office/drawing/2012/chart" uri="{CE6537A1-D6FC-4f65-9D91-7224C49458BB}"/>
                <c:ext xmlns:c16="http://schemas.microsoft.com/office/drawing/2014/chart" uri="{C3380CC4-5D6E-409C-BE32-E72D297353CC}">
                  <c16:uniqueId val="{00000003-A63D-48F9-916D-B8BBA20024EA}"/>
                </c:ext>
              </c:extLst>
            </c:dLbl>
            <c:dLbl>
              <c:idx val="4"/>
              <c:delete val="1"/>
              <c:extLst>
                <c:ext xmlns:c15="http://schemas.microsoft.com/office/drawing/2012/chart" uri="{CE6537A1-D6FC-4f65-9D91-7224C49458BB}"/>
                <c:ext xmlns:c16="http://schemas.microsoft.com/office/drawing/2014/chart" uri="{C3380CC4-5D6E-409C-BE32-E72D297353CC}">
                  <c16:uniqueId val="{00000004-A63D-48F9-916D-B8BBA20024EA}"/>
                </c:ext>
              </c:extLst>
            </c:dLbl>
            <c:dLbl>
              <c:idx val="5"/>
              <c:delete val="1"/>
              <c:extLst>
                <c:ext xmlns:c15="http://schemas.microsoft.com/office/drawing/2012/chart" uri="{CE6537A1-D6FC-4f65-9D91-7224C49458BB}"/>
                <c:ext xmlns:c16="http://schemas.microsoft.com/office/drawing/2014/chart" uri="{C3380CC4-5D6E-409C-BE32-E72D297353CC}">
                  <c16:uniqueId val="{00000005-A63D-48F9-916D-B8BBA20024EA}"/>
                </c:ext>
              </c:extLst>
            </c:dLbl>
            <c:dLbl>
              <c:idx val="6"/>
              <c:delete val="1"/>
              <c:extLst>
                <c:ext xmlns:c15="http://schemas.microsoft.com/office/drawing/2012/chart" uri="{CE6537A1-D6FC-4f65-9D91-7224C49458BB}"/>
                <c:ext xmlns:c16="http://schemas.microsoft.com/office/drawing/2014/chart" uri="{C3380CC4-5D6E-409C-BE32-E72D297353CC}">
                  <c16:uniqueId val="{00000006-A63D-48F9-916D-B8BBA20024E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Sheet1!$A$2:$A$10</c:f>
              <c:numCache>
                <c:formatCode>General</c:formatCode>
                <c:ptCount val="9"/>
                <c:pt idx="0">
                  <c:v>2012</c:v>
                </c:pt>
                <c:pt idx="1">
                  <c:v>2013</c:v>
                </c:pt>
                <c:pt idx="2">
                  <c:v>2014</c:v>
                </c:pt>
                <c:pt idx="3">
                  <c:v>2015</c:v>
                </c:pt>
                <c:pt idx="4">
                  <c:v>2016</c:v>
                </c:pt>
                <c:pt idx="5">
                  <c:v>2017</c:v>
                </c:pt>
                <c:pt idx="6">
                  <c:v>2018</c:v>
                </c:pt>
                <c:pt idx="7">
                  <c:v>2019</c:v>
                </c:pt>
                <c:pt idx="8">
                  <c:v>2020</c:v>
                </c:pt>
              </c:numCache>
            </c:numRef>
          </c:cat>
          <c:val>
            <c:numRef>
              <c:f>Sheet1!$B$2:$B$10</c:f>
              <c:numCache>
                <c:formatCode>General</c:formatCode>
                <c:ptCount val="9"/>
                <c:pt idx="0">
                  <c:v>15.73</c:v>
                </c:pt>
                <c:pt idx="1">
                  <c:v>17.53</c:v>
                </c:pt>
                <c:pt idx="2">
                  <c:v>18.86</c:v>
                </c:pt>
                <c:pt idx="3">
                  <c:v>17.649999999999999</c:v>
                </c:pt>
                <c:pt idx="4">
                  <c:v>15.61</c:v>
                </c:pt>
                <c:pt idx="5">
                  <c:v>16.57</c:v>
                </c:pt>
                <c:pt idx="6">
                  <c:v>17.329999999999998</c:v>
                </c:pt>
              </c:numCache>
            </c:numRef>
          </c:val>
          <c:smooth val="0"/>
          <c:extLst>
            <c:ext xmlns:c16="http://schemas.microsoft.com/office/drawing/2014/chart" uri="{C3380CC4-5D6E-409C-BE32-E72D297353CC}">
              <c16:uniqueId val="{00000007-A63D-48F9-916D-B8BBA20024EA}"/>
            </c:ext>
          </c:extLst>
        </c:ser>
        <c:ser>
          <c:idx val="1"/>
          <c:order val="1"/>
          <c:tx>
            <c:strRef>
              <c:f>Sheet1!$C$1</c:f>
              <c:strCache>
                <c:ptCount val="1"/>
                <c:pt idx="0">
                  <c:v>調達価格</c:v>
                </c:pt>
              </c:strCache>
            </c:strRef>
          </c:tx>
          <c:spPr>
            <a:ln w="28575" cap="rnd">
              <a:solidFill>
                <a:schemeClr val="accent2"/>
              </a:solidFill>
              <a:round/>
            </a:ln>
            <a:effectLst/>
          </c:spPr>
          <c:marker>
            <c:symbol val="none"/>
          </c:marker>
          <c:dPt>
            <c:idx val="8"/>
            <c:marker>
              <c:symbol val="none"/>
            </c:marker>
            <c:bubble3D val="0"/>
            <c:spPr>
              <a:ln w="28575" cap="rnd">
                <a:solidFill>
                  <a:schemeClr val="accent2"/>
                </a:solidFill>
                <a:prstDash val="sysDot"/>
                <a:round/>
              </a:ln>
              <a:effectLst/>
            </c:spPr>
            <c:extLst>
              <c:ext xmlns:c16="http://schemas.microsoft.com/office/drawing/2014/chart" uri="{C3380CC4-5D6E-409C-BE32-E72D297353CC}">
                <c16:uniqueId val="{00000009-A63D-48F9-916D-B8BBA20024EA}"/>
              </c:ext>
            </c:extLst>
          </c:dPt>
          <c:dLbls>
            <c:dLbl>
              <c:idx val="7"/>
              <c:layout>
                <c:manualLayout>
                  <c:x val="-3.3041810899374684E-2"/>
                  <c:y val="-3.6408242469338881E-2"/>
                </c:manualLayout>
              </c:layout>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143835946108025"/>
                      <c:h val="6.6748444527121267E-2"/>
                    </c:manualLayout>
                  </c15:layout>
                </c:ext>
                <c:ext xmlns:c16="http://schemas.microsoft.com/office/drawing/2014/chart" uri="{C3380CC4-5D6E-409C-BE32-E72D297353CC}">
                  <c16:uniqueId val="{0000000A-A63D-48F9-916D-B8BBA20024E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2012</c:v>
                </c:pt>
                <c:pt idx="1">
                  <c:v>2013</c:v>
                </c:pt>
                <c:pt idx="2">
                  <c:v>2014</c:v>
                </c:pt>
                <c:pt idx="3">
                  <c:v>2015</c:v>
                </c:pt>
                <c:pt idx="4">
                  <c:v>2016</c:v>
                </c:pt>
                <c:pt idx="5">
                  <c:v>2017</c:v>
                </c:pt>
                <c:pt idx="6">
                  <c:v>2018</c:v>
                </c:pt>
                <c:pt idx="7">
                  <c:v>2019</c:v>
                </c:pt>
                <c:pt idx="8">
                  <c:v>2020</c:v>
                </c:pt>
              </c:numCache>
            </c:numRef>
          </c:cat>
          <c:val>
            <c:numRef>
              <c:f>Sheet1!$C$2:$C$10</c:f>
              <c:numCache>
                <c:formatCode>General</c:formatCode>
                <c:ptCount val="9"/>
                <c:pt idx="0">
                  <c:v>40</c:v>
                </c:pt>
                <c:pt idx="1">
                  <c:v>36</c:v>
                </c:pt>
                <c:pt idx="2">
                  <c:v>32</c:v>
                </c:pt>
                <c:pt idx="3">
                  <c:v>27</c:v>
                </c:pt>
                <c:pt idx="4">
                  <c:v>24</c:v>
                </c:pt>
                <c:pt idx="5">
                  <c:v>21</c:v>
                </c:pt>
                <c:pt idx="6">
                  <c:v>18</c:v>
                </c:pt>
                <c:pt idx="7">
                  <c:v>14</c:v>
                </c:pt>
                <c:pt idx="8">
                  <c:v>13</c:v>
                </c:pt>
              </c:numCache>
            </c:numRef>
          </c:val>
          <c:smooth val="0"/>
          <c:extLst>
            <c:ext xmlns:c16="http://schemas.microsoft.com/office/drawing/2014/chart" uri="{C3380CC4-5D6E-409C-BE32-E72D297353CC}">
              <c16:uniqueId val="{0000000B-A63D-48F9-916D-B8BBA20024EA}"/>
            </c:ext>
          </c:extLst>
        </c:ser>
        <c:dLbls>
          <c:showLegendKey val="0"/>
          <c:showVal val="0"/>
          <c:showCatName val="0"/>
          <c:showSerName val="0"/>
          <c:showPercent val="0"/>
          <c:showBubbleSize val="0"/>
        </c:dLbls>
        <c:smooth val="0"/>
        <c:axId val="787505896"/>
        <c:axId val="787508848"/>
      </c:lineChart>
      <c:catAx>
        <c:axId val="787505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787508848"/>
        <c:crosses val="autoZero"/>
        <c:auto val="1"/>
        <c:lblAlgn val="ctr"/>
        <c:lblOffset val="100"/>
        <c:tickLblSkip val="2"/>
        <c:tickMarkSkip val="2"/>
        <c:noMultiLvlLbl val="0"/>
      </c:catAx>
      <c:valAx>
        <c:axId val="787508848"/>
        <c:scaling>
          <c:orientation val="minMax"/>
          <c:min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787505896"/>
        <c:crosses val="autoZero"/>
        <c:crossBetween val="midCat"/>
      </c:valAx>
      <c:spPr>
        <a:noFill/>
        <a:ln w="25400">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2020/4/15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2020/4/15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2020/4/15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2020/4/15</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2288704" y="983487"/>
            <a:ext cx="4806240" cy="3597641"/>
            <a:chOff x="4592961" y="2567663"/>
            <a:chExt cx="4806240" cy="3597641"/>
          </a:xfrm>
        </p:grpSpPr>
        <p:sp>
          <p:nvSpPr>
            <p:cNvPr id="6" name="タイトル 1"/>
            <p:cNvSpPr txBox="1">
              <a:spLocks/>
            </p:cNvSpPr>
            <p:nvPr/>
          </p:nvSpPr>
          <p:spPr>
            <a:xfrm>
              <a:off x="4592961" y="2567663"/>
              <a:ext cx="2534376" cy="446276"/>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家庭用</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900" b="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dirty="0" smtClean="0">
                  <a:latin typeface="メイリオ" panose="020B0604030504040204" pitchFamily="50" charset="-128"/>
                  <a:ea typeface="メイリオ" panose="020B0604030504040204" pitchFamily="50" charset="-128"/>
                  <a:cs typeface="メイリオ" panose="020B0604030504040204" pitchFamily="50" charset="-128"/>
                </a:rPr>
                <a:t>10kW</a:t>
              </a:r>
              <a:r>
                <a:rPr lang="ja-JP" altLang="en-US" sz="900" b="0" dirty="0" smtClean="0">
                  <a:latin typeface="メイリオ" panose="020B0604030504040204" pitchFamily="50" charset="-128"/>
                  <a:ea typeface="メイリオ" panose="020B0604030504040204" pitchFamily="50" charset="-128"/>
                  <a:cs typeface="メイリオ" panose="020B0604030504040204" pitchFamily="50" charset="-128"/>
                </a:rPr>
                <a:t>）</a:t>
              </a:r>
              <a:endParaRPr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タイトル 1"/>
            <p:cNvSpPr txBox="1">
              <a:spLocks/>
            </p:cNvSpPr>
            <p:nvPr/>
          </p:nvSpPr>
          <p:spPr>
            <a:xfrm>
              <a:off x="6950929" y="2583922"/>
              <a:ext cx="2448272" cy="446276"/>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産業用</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900" b="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900" b="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0" dirty="0" smtClean="0">
                  <a:latin typeface="メイリオ" panose="020B0604030504040204" pitchFamily="50" charset="-128"/>
                  <a:ea typeface="メイリオ" panose="020B0604030504040204" pitchFamily="50" charset="-128"/>
                  <a:cs typeface="メイリオ" panose="020B0604030504040204" pitchFamily="50" charset="-128"/>
                </a:rPr>
                <a:t>50kW</a:t>
              </a:r>
              <a:r>
                <a:rPr lang="ja-JP" altLang="en-US" sz="900" b="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0" dirty="0" smtClean="0">
                  <a:latin typeface="メイリオ" panose="020B0604030504040204" pitchFamily="50" charset="-128"/>
                  <a:ea typeface="メイリオ" panose="020B0604030504040204" pitchFamily="50" charset="-128"/>
                  <a:cs typeface="メイリオ" panose="020B0604030504040204" pitchFamily="50" charset="-128"/>
                </a:rPr>
                <a:t> </a:t>
              </a:r>
              <a:endParaRPr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グラフ 7"/>
            <p:cNvGraphicFramePr/>
            <p:nvPr>
              <p:extLst>
                <p:ext uri="{D42A27DB-BD31-4B8C-83A1-F6EECF244321}">
                  <p14:modId xmlns:p14="http://schemas.microsoft.com/office/powerpoint/2010/main" val="4000316377"/>
                </p:ext>
              </p:extLst>
            </p:nvPr>
          </p:nvGraphicFramePr>
          <p:xfrm>
            <a:off x="4798776" y="3025483"/>
            <a:ext cx="2251581" cy="3118538"/>
          </p:xfrm>
          <a:graphic>
            <a:graphicData uri="http://schemas.openxmlformats.org/drawingml/2006/chart">
              <c:chart xmlns:c="http://schemas.openxmlformats.org/drawingml/2006/chart" xmlns:r="http://schemas.openxmlformats.org/officeDocument/2006/relationships" r:id="rId2"/>
            </a:graphicData>
          </a:graphic>
        </p:graphicFrame>
        <p:sp>
          <p:nvSpPr>
            <p:cNvPr id="9" name="タイトル 1"/>
            <p:cNvSpPr txBox="1">
              <a:spLocks/>
            </p:cNvSpPr>
            <p:nvPr/>
          </p:nvSpPr>
          <p:spPr>
            <a:xfrm>
              <a:off x="4628964" y="3046766"/>
              <a:ext cx="920552" cy="215444"/>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800" b="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dirty="0" smtClean="0">
                  <a:latin typeface="メイリオ" panose="020B0604030504040204" pitchFamily="50" charset="-128"/>
                  <a:ea typeface="メイリオ" panose="020B0604030504040204" pitchFamily="50" charset="-128"/>
                  <a:cs typeface="メイリオ" panose="020B0604030504040204" pitchFamily="50" charset="-128"/>
                </a:rPr>
                <a:t>/kWh</a:t>
              </a:r>
              <a:r>
                <a:rPr lang="ja-JP" altLang="en-US" sz="800" b="0" dirty="0" smtClean="0">
                  <a:latin typeface="メイリオ" panose="020B0604030504040204" pitchFamily="50" charset="-128"/>
                  <a:ea typeface="メイリオ" panose="020B0604030504040204" pitchFamily="50" charset="-128"/>
                  <a:cs typeface="メイリオ" panose="020B0604030504040204" pitchFamily="50" charset="-128"/>
                </a:rPr>
                <a:t>）</a:t>
              </a:r>
              <a:endParaRPr sz="800" b="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タイトル 1"/>
            <p:cNvSpPr txBox="1">
              <a:spLocks/>
            </p:cNvSpPr>
            <p:nvPr/>
          </p:nvSpPr>
          <p:spPr>
            <a:xfrm>
              <a:off x="4845953" y="4996467"/>
              <a:ext cx="1068644" cy="215444"/>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8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電気</a:t>
              </a:r>
              <a:r>
                <a:rPr lang="ja-JP" altLang="en-US" sz="8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料金</a:t>
              </a:r>
              <a:endParaRPr sz="8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タイトル 1"/>
            <p:cNvSpPr txBox="1">
              <a:spLocks/>
            </p:cNvSpPr>
            <p:nvPr/>
          </p:nvSpPr>
          <p:spPr>
            <a:xfrm>
              <a:off x="4824813" y="3855733"/>
              <a:ext cx="1068644" cy="215444"/>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買取</a:t>
              </a:r>
              <a:r>
                <a:rPr lang="ja-JP" altLang="en-US" sz="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価格</a:t>
              </a:r>
              <a:endParaRPr sz="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2" name="グラフ 11"/>
            <p:cNvGraphicFramePr/>
            <p:nvPr>
              <p:extLst>
                <p:ext uri="{D42A27DB-BD31-4B8C-83A1-F6EECF244321}">
                  <p14:modId xmlns:p14="http://schemas.microsoft.com/office/powerpoint/2010/main" val="670794411"/>
                </p:ext>
              </p:extLst>
            </p:nvPr>
          </p:nvGraphicFramePr>
          <p:xfrm>
            <a:off x="6999724" y="3072347"/>
            <a:ext cx="2306169" cy="3092957"/>
          </p:xfrm>
          <a:graphic>
            <a:graphicData uri="http://schemas.openxmlformats.org/drawingml/2006/chart">
              <c:chart xmlns:c="http://schemas.openxmlformats.org/drawingml/2006/chart" xmlns:r="http://schemas.openxmlformats.org/officeDocument/2006/relationships" r:id="rId3"/>
            </a:graphicData>
          </a:graphic>
        </p:graphicFrame>
        <p:sp>
          <p:nvSpPr>
            <p:cNvPr id="13" name="タイトル 1"/>
            <p:cNvSpPr txBox="1">
              <a:spLocks/>
            </p:cNvSpPr>
            <p:nvPr/>
          </p:nvSpPr>
          <p:spPr>
            <a:xfrm>
              <a:off x="6974634" y="3046766"/>
              <a:ext cx="920552" cy="215444"/>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800" b="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dirty="0" smtClean="0">
                  <a:latin typeface="メイリオ" panose="020B0604030504040204" pitchFamily="50" charset="-128"/>
                  <a:ea typeface="メイリオ" panose="020B0604030504040204" pitchFamily="50" charset="-128"/>
                  <a:cs typeface="メイリオ" panose="020B0604030504040204" pitchFamily="50" charset="-128"/>
                </a:rPr>
                <a:t>/kWh</a:t>
              </a:r>
              <a:r>
                <a:rPr lang="ja-JP" altLang="en-US" sz="800" b="0" dirty="0" smtClean="0">
                  <a:latin typeface="メイリオ" panose="020B0604030504040204" pitchFamily="50" charset="-128"/>
                  <a:ea typeface="メイリオ" panose="020B0604030504040204" pitchFamily="50" charset="-128"/>
                  <a:cs typeface="メイリオ" panose="020B0604030504040204" pitchFamily="50" charset="-128"/>
                </a:rPr>
                <a:t>）</a:t>
              </a:r>
              <a:endParaRPr sz="800" b="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タイトル 1"/>
            <p:cNvSpPr txBox="1">
              <a:spLocks/>
            </p:cNvSpPr>
            <p:nvPr/>
          </p:nvSpPr>
          <p:spPr>
            <a:xfrm>
              <a:off x="7021888" y="5380886"/>
              <a:ext cx="1068644" cy="215444"/>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800" dirty="0" smtClean="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電気</a:t>
              </a:r>
              <a:r>
                <a:rPr lang="ja-JP" altLang="en-US" sz="8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料金</a:t>
              </a:r>
              <a:endParaRPr sz="800"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タイトル 1"/>
            <p:cNvSpPr txBox="1">
              <a:spLocks/>
            </p:cNvSpPr>
            <p:nvPr/>
          </p:nvSpPr>
          <p:spPr>
            <a:xfrm>
              <a:off x="6921258" y="4038407"/>
              <a:ext cx="1068644" cy="215444"/>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800" dirty="0" smtClean="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買取</a:t>
              </a:r>
              <a:r>
                <a:rPr lang="ja-JP" altLang="en-US" sz="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rPr>
                <a:t>価格</a:t>
              </a:r>
              <a:endParaRPr sz="800" dirty="0">
                <a:solidFill>
                  <a:schemeClr val="accent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タイトル 1"/>
            <p:cNvSpPr txBox="1">
              <a:spLocks/>
            </p:cNvSpPr>
            <p:nvPr/>
          </p:nvSpPr>
          <p:spPr>
            <a:xfrm>
              <a:off x="8121353" y="5301208"/>
              <a:ext cx="920552" cy="2616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en-US" altLang="ja-JP" sz="1050" b="0" dirty="0" smtClean="0">
                  <a:latin typeface="メイリオ" panose="020B0604030504040204" pitchFamily="50" charset="-128"/>
                  <a:ea typeface="メイリオ" panose="020B0604030504040204" pitchFamily="50" charset="-128"/>
                  <a:cs typeface="メイリオ" panose="020B0604030504040204" pitchFamily="50" charset="-128"/>
                </a:rPr>
                <a:t>17.3</a:t>
              </a:r>
              <a:endParaRPr sz="1050" b="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8" name="正方形/長方形 17"/>
          <p:cNvSpPr/>
          <p:nvPr/>
        </p:nvSpPr>
        <p:spPr>
          <a:xfrm>
            <a:off x="2576736" y="4869160"/>
            <a:ext cx="4781627" cy="584775"/>
          </a:xfrm>
          <a:prstGeom prst="rect">
            <a:avLst/>
          </a:prstGeom>
        </p:spPr>
        <p:txBody>
          <a:bodyPr wrap="square">
            <a:spAutoFit/>
          </a:bodyPr>
          <a:lstStyle/>
          <a:p>
            <a:pPr fontAlgn="auto">
              <a:spcBef>
                <a:spcPct val="50000"/>
              </a:spcBef>
              <a:spcAft>
                <a:spcPts val="0"/>
              </a:spcAft>
              <a:buClr>
                <a:srgbClr val="006699"/>
              </a:buClr>
            </a:pPr>
            <a:r>
              <a:rPr lang="en-US" altLang="ja-JP"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電気料金は、電力</a:t>
            </a:r>
            <a:r>
              <a:rPr lang="ja-JP" altLang="en-US" sz="80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需要実績確報（電気事業連合会</a:t>
            </a:r>
            <a:r>
              <a:rPr lang="ja-JP" altLang="en-US"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）及び各電力</a:t>
            </a:r>
            <a:r>
              <a:rPr lang="ja-JP" altLang="en-US" sz="80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会社決算資料</a:t>
            </a:r>
            <a:r>
              <a:rPr lang="ja-JP" altLang="en-US"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等に基づくもの。</a:t>
            </a:r>
            <a:endParaRPr lang="en-US" altLang="ja-JP"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endParaRPr>
          </a:p>
          <a:p>
            <a:pPr fontAlgn="auto">
              <a:spcBef>
                <a:spcPct val="50000"/>
              </a:spcBef>
              <a:spcAft>
                <a:spcPts val="0"/>
              </a:spcAft>
              <a:buClr>
                <a:srgbClr val="006699"/>
              </a:buClr>
            </a:pPr>
            <a:r>
              <a:rPr lang="ja-JP" altLang="en-US" sz="80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2020</a:t>
            </a:r>
            <a:r>
              <a:rPr lang="ja-JP" altLang="en-US"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年度調達価格は、調達価格等算定委員会で示された意見を記載したものであり、</a:t>
            </a:r>
            <a:endParaRPr lang="en-US" altLang="ja-JP"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endParaRPr>
          </a:p>
          <a:p>
            <a:pPr fontAlgn="auto">
              <a:spcBef>
                <a:spcPct val="50000"/>
              </a:spcBef>
              <a:spcAft>
                <a:spcPts val="0"/>
              </a:spcAft>
              <a:buClr>
                <a:srgbClr val="006699"/>
              </a:buClr>
            </a:pPr>
            <a:r>
              <a:rPr lang="ja-JP" altLang="en-US" sz="80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800" dirty="0" smtClean="0">
                <a:solidFill>
                  <a:srgbClr val="000000"/>
                </a:solidFill>
                <a:latin typeface="メイリオ" panose="020B0604030504040204" pitchFamily="50" charset="-128"/>
                <a:ea typeface="メイリオ" panose="020B0604030504040204" pitchFamily="50" charset="-128"/>
                <a:cs typeface="Meiryo UI" panose="020B0604030504040204" pitchFamily="50" charset="-128"/>
              </a:rPr>
              <a:t> 現時点で経済産業大臣として決定したものではない点に留意が必要である。</a:t>
            </a:r>
            <a:endParaRPr lang="ja-JP" altLang="en-US" sz="800" dirty="0">
              <a:solidFill>
                <a:srgbClr val="000000"/>
              </a:solidFill>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60730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64</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【機○・記載例なし】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2020-04-15T13:30:52Z</dcterms:modified>
</cp:coreProperties>
</file>