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69" r:id="rId2"/>
  </p:sldIdLst>
  <p:sldSz cx="9906000" cy="6858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30" autoAdjust="0"/>
    <p:restoredTop sz="94647" autoAdjust="0"/>
  </p:normalViewPr>
  <p:slideViewPr>
    <p:cSldViewPr>
      <p:cViewPr>
        <p:scale>
          <a:sx n="100" d="100"/>
          <a:sy n="100" d="100"/>
        </p:scale>
        <p:origin x="72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kpfwi99008v\00&#36039;&#28304;&#12456;&#12493;&#12523;&#12462;&#12540;&#24193;&#30465;&#12456;&#12493;&#12523;&#12462;&#12540;&#12539;&#26032;&#12456;&#12493;&#12523;&#12462;&#12540;&#37096;&#26032;&#12456;&#12493;&#12523;&#12462;&#12540;&#23550;&#31574;&#35506;00\&#65296;&#65297;&#65294;&#32207;&#25324;\&#65296;&#65298;&#65294;&#30465;&#20869;&#26696;&#20214;&#65288;&#21547;&#27425;&#23448;&#12524;&#12463;&#12289;&#25919;&#21209;&#12289;&#20986;&#24373;&#65289;\&#65296;&#65298;&#65294;&#32207;&#21512;&#12456;&#12493;&#35519;&#12539;&#26032;&#12456;&#12493;&#37096;&#20250;&#12539;&#35519;&#31639;&#22996;&#31561;\&#65296;&#65296;&#65294;&#35519;&#36948;&#20385;&#26684;&#31561;&#31639;&#23450;&#22996;&#21729;&#20250;\for%20&#65299;&#65298;&#24180;&#24230;\190924_&#31532;&#65300;&#65302;&#22238;&#35519;&#36948;&#20385;&#26684;&#31561;&#31639;&#23450;&#22996;&#21729;&#20250;\&#36039;&#26009;&#20316;&#25104;&#32032;&#26448;\&#21508;&#31278;&#12487;&#12540;&#12479;&#26356;&#26032;&#29992;&#36039;&#26009;\&#65288;P12&#65289;&#22823;&#25163;10&#31038;&#12398;&#36009;&#22770;&#37327;&#12392;&#21454;&#20837;&#12392;&#24179;&#22343;&#21336;&#20385;&#65288;2010&#65374;2018&#6528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kpfwi99008v\00&#36039;&#28304;&#12456;&#12493;&#12523;&#12462;&#12540;&#24193;&#30465;&#12456;&#12493;&#12523;&#12462;&#12540;&#12539;&#26032;&#12456;&#12493;&#12523;&#12462;&#12540;&#37096;&#26032;&#12456;&#12493;&#12523;&#12462;&#12540;&#23550;&#31574;&#35506;00\&#65296;&#65297;&#65294;&#32207;&#25324;\&#65296;&#65298;&#65294;&#30465;&#20869;&#26696;&#20214;&#65288;&#21547;&#27425;&#23448;&#12524;&#12463;&#12289;&#25919;&#21209;&#12289;&#20986;&#24373;&#65289;\&#65296;&#65298;&#65294;&#32207;&#21512;&#12456;&#12493;&#35519;&#12539;&#26032;&#12456;&#12493;&#37096;&#20250;&#12539;&#35519;&#31639;&#22996;&#31561;\&#65296;&#65296;&#65294;&#35519;&#36948;&#20385;&#26684;&#31561;&#31639;&#23450;&#22996;&#21729;&#20250;\for%20&#65299;&#65298;&#24180;&#24230;\190924_&#31532;&#65300;&#65302;&#22238;&#35519;&#36948;&#20385;&#26684;&#31561;&#31639;&#23450;&#22996;&#21729;&#20250;\&#36039;&#26009;&#20316;&#25104;&#32032;&#26448;\&#21508;&#31278;&#12487;&#12540;&#12479;&#26356;&#26032;&#29992;&#36039;&#26009;\&#65288;P12&#65289;&#22823;&#25163;10&#31038;&#12398;&#36009;&#22770;&#37327;&#12392;&#21454;&#20837;&#12392;&#24179;&#22343;&#21336;&#20385;&#65288;2010&#65374;2018&#6528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580927384076991E-2"/>
          <c:y val="0.23544303797468358"/>
          <c:w val="0.90286351706036749"/>
          <c:h val="0.61140336888268709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Sheet1!$M$56:$M$64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Sheet1!$N$56:$N$64</c:f>
              <c:numCache>
                <c:formatCode>General</c:formatCode>
                <c:ptCount val="9"/>
                <c:pt idx="0">
                  <c:v>13.65</c:v>
                </c:pt>
                <c:pt idx="1">
                  <c:v>14.59</c:v>
                </c:pt>
                <c:pt idx="2">
                  <c:v>15.51</c:v>
                </c:pt>
                <c:pt idx="3">
                  <c:v>17.18</c:v>
                </c:pt>
                <c:pt idx="4">
                  <c:v>18.11</c:v>
                </c:pt>
                <c:pt idx="5">
                  <c:v>16.07</c:v>
                </c:pt>
                <c:pt idx="6">
                  <c:v>13.36</c:v>
                </c:pt>
                <c:pt idx="7">
                  <c:v>13.93</c:v>
                </c:pt>
                <c:pt idx="8">
                  <c:v>14.429999999999998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0A-4216-98B8-A28C22D599C7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Sheet1!$M$56:$M$64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Sheet1!$O$56:$O$64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0.22</c:v>
                </c:pt>
                <c:pt idx="3">
                  <c:v>0.35</c:v>
                </c:pt>
                <c:pt idx="4">
                  <c:v>0.75</c:v>
                </c:pt>
                <c:pt idx="5">
                  <c:v>1.58</c:v>
                </c:pt>
                <c:pt idx="6">
                  <c:v>2.25</c:v>
                </c:pt>
                <c:pt idx="7">
                  <c:v>2.64</c:v>
                </c:pt>
                <c:pt idx="8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0A-4216-98B8-A28C22D599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7631736"/>
        <c:axId val="437637968"/>
      </c:barChart>
      <c:catAx>
        <c:axId val="437631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7637968"/>
        <c:crosses val="autoZero"/>
        <c:auto val="1"/>
        <c:lblAlgn val="ctr"/>
        <c:lblOffset val="100"/>
        <c:noMultiLvlLbl val="0"/>
      </c:catAx>
      <c:valAx>
        <c:axId val="437637968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7631736"/>
        <c:crosses val="autoZero"/>
        <c:crossBetween val="between"/>
        <c:majorUnit val="2"/>
        <c:minorUnit val="0.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Sheet1!$M$43:$M$51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Sheet1!$N$43:$N$51</c:f>
              <c:numCache>
                <c:formatCode>General</c:formatCode>
                <c:ptCount val="9"/>
                <c:pt idx="0">
                  <c:v>20.37</c:v>
                </c:pt>
                <c:pt idx="1">
                  <c:v>21.26</c:v>
                </c:pt>
                <c:pt idx="2">
                  <c:v>22.11</c:v>
                </c:pt>
                <c:pt idx="3">
                  <c:v>23.979999999999997</c:v>
                </c:pt>
                <c:pt idx="4">
                  <c:v>24.76</c:v>
                </c:pt>
                <c:pt idx="5">
                  <c:v>22.630000000000003</c:v>
                </c:pt>
                <c:pt idx="6">
                  <c:v>20.170000000000002</c:v>
                </c:pt>
                <c:pt idx="7">
                  <c:v>21.06</c:v>
                </c:pt>
                <c:pt idx="8">
                  <c:v>22.130000000000003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46-406C-B031-FE09A417798B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Sheet1!$M$43:$M$51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Sheet1!$O$43:$O$51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0.22</c:v>
                </c:pt>
                <c:pt idx="3">
                  <c:v>0.35</c:v>
                </c:pt>
                <c:pt idx="4">
                  <c:v>0.75</c:v>
                </c:pt>
                <c:pt idx="5">
                  <c:v>1.58</c:v>
                </c:pt>
                <c:pt idx="6">
                  <c:v>2.25</c:v>
                </c:pt>
                <c:pt idx="7">
                  <c:v>2.64</c:v>
                </c:pt>
                <c:pt idx="8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46-406C-B031-FE09A41779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8559552"/>
        <c:axId val="438561520"/>
      </c:barChart>
      <c:catAx>
        <c:axId val="438559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8561520"/>
        <c:crosses val="autoZero"/>
        <c:auto val="1"/>
        <c:lblAlgn val="ctr"/>
        <c:lblOffset val="100"/>
        <c:noMultiLvlLbl val="0"/>
      </c:catAx>
      <c:valAx>
        <c:axId val="438561520"/>
        <c:scaling>
          <c:orientation val="minMax"/>
          <c:max val="26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855955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298" y="2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r>
              <a:rPr lang="ja-JP" altLang="en-US" sz="15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721108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298" y="9721108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8" y="2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861444"/>
            <a:ext cx="5679440" cy="4605576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721108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8" y="9721108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808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3810-B370-4556-A58B-823553FFF1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8903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C18C-CF9D-4FBE-9DBA-632333BBF35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414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D80DC-2D9F-4FF5-A3E5-38DB89E63EB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4927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F38C-4C71-4E8D-8F4A-138FF620011E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2664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8EF0-2400-494F-A8D9-AAB46ED1DE04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92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1049-AF0D-4380-AC40-5C0719D8A8C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0912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A10A-2152-4097-AE60-EAB16CD0521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3074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D42C-A0AC-4E25-B4E4-07BED459E0C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2726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9184-CD76-42E6-9F9F-27A7F160304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009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4890-3D6F-457B-BDFA-52F590463D2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3105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B461C-E7D3-42CA-9863-66AE7531EDD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6100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0BFD3-272E-43AB-9A76-1506B4448CA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0666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0960-2E88-4902-AB7C-C6248791C5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229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6F9DF-2B6F-44B8-A389-3E263AF574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451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グラフ 1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218431"/>
              </p:ext>
            </p:extLst>
          </p:nvPr>
        </p:nvGraphicFramePr>
        <p:xfrm>
          <a:off x="2795799" y="1446746"/>
          <a:ext cx="4572000" cy="200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" name="テキスト ボックス 70"/>
          <p:cNvSpPr txBox="1"/>
          <p:nvPr/>
        </p:nvSpPr>
        <p:spPr>
          <a:xfrm>
            <a:off x="6842559" y="1516628"/>
            <a:ext cx="7209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賦課金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2613328" y="1197332"/>
            <a:ext cx="792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（円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/kWh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3105819" y="1507609"/>
            <a:ext cx="969415" cy="6744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電力料</a:t>
            </a: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産業用</a:t>
            </a: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業務用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3941792" y="1984360"/>
            <a:ext cx="72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0.22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相当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1%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95" name="右大かっこ 94"/>
          <p:cNvSpPr/>
          <p:nvPr/>
        </p:nvSpPr>
        <p:spPr>
          <a:xfrm>
            <a:off x="6651690" y="2348880"/>
            <a:ext cx="45719" cy="286073"/>
          </a:xfrm>
          <a:prstGeom prst="rightBracke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4388877" y="1767245"/>
            <a:ext cx="72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0.35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相当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2%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4843618" y="1633043"/>
            <a:ext cx="72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0.75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相当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3%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5337025" y="1689130"/>
            <a:ext cx="72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1.58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相当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8%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5884260" y="2009848"/>
            <a:ext cx="57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2.25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相当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12%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5288111" y="1165660"/>
            <a:ext cx="20702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内は電気料金に占める賦課金の割合</a:t>
            </a: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6222976" y="1896451"/>
            <a:ext cx="72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2.64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相当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14%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12" name="右大かっこ 111"/>
          <p:cNvSpPr/>
          <p:nvPr/>
        </p:nvSpPr>
        <p:spPr>
          <a:xfrm>
            <a:off x="6201674" y="2486124"/>
            <a:ext cx="60075" cy="234174"/>
          </a:xfrm>
          <a:prstGeom prst="rightBracke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3" name="右大かっこ 112"/>
          <p:cNvSpPr/>
          <p:nvPr/>
        </p:nvSpPr>
        <p:spPr>
          <a:xfrm>
            <a:off x="5709672" y="2226404"/>
            <a:ext cx="77460" cy="194485"/>
          </a:xfrm>
          <a:prstGeom prst="rightBracke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4" name="右大かっこ 113"/>
          <p:cNvSpPr/>
          <p:nvPr/>
        </p:nvSpPr>
        <p:spPr>
          <a:xfrm>
            <a:off x="5277624" y="2063166"/>
            <a:ext cx="45719" cy="111379"/>
          </a:xfrm>
          <a:prstGeom prst="rightBracke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5" name="右大かっこ 114"/>
          <p:cNvSpPr/>
          <p:nvPr/>
        </p:nvSpPr>
        <p:spPr>
          <a:xfrm flipV="1">
            <a:off x="4777488" y="2204864"/>
            <a:ext cx="84321" cy="82427"/>
          </a:xfrm>
          <a:prstGeom prst="rightBracke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6" name="右大かっこ 115"/>
          <p:cNvSpPr/>
          <p:nvPr/>
        </p:nvSpPr>
        <p:spPr>
          <a:xfrm>
            <a:off x="4341521" y="2420889"/>
            <a:ext cx="61368" cy="58016"/>
          </a:xfrm>
          <a:prstGeom prst="rightBracke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3" name="右大かっこ 132"/>
          <p:cNvSpPr/>
          <p:nvPr/>
        </p:nvSpPr>
        <p:spPr>
          <a:xfrm>
            <a:off x="7104656" y="2269130"/>
            <a:ext cx="72030" cy="324322"/>
          </a:xfrm>
          <a:prstGeom prst="rightBracke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6799782" y="1833371"/>
            <a:ext cx="72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2.90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相当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15%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2" name="大かっこ 1"/>
          <p:cNvSpPr/>
          <p:nvPr/>
        </p:nvSpPr>
        <p:spPr>
          <a:xfrm>
            <a:off x="3235241" y="1747988"/>
            <a:ext cx="705689" cy="389929"/>
          </a:xfrm>
          <a:prstGeom prst="bracketPair">
            <a:avLst>
              <a:gd name="adj" fmla="val 1449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139" name="グラフ 1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3856830"/>
              </p:ext>
            </p:extLst>
          </p:nvPr>
        </p:nvGraphicFramePr>
        <p:xfrm>
          <a:off x="2578511" y="3635566"/>
          <a:ext cx="4572000" cy="2555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0" name="正方形/長方形 139"/>
          <p:cNvSpPr/>
          <p:nvPr/>
        </p:nvSpPr>
        <p:spPr>
          <a:xfrm>
            <a:off x="2976928" y="3628978"/>
            <a:ext cx="973656" cy="4745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電灯料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（家庭用）</a:t>
            </a: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2681905" y="6084968"/>
            <a:ext cx="46142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（注）発受電月報、各電力会社決算資料等をもとに資源エネルギー庁作成。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グラフのデータには消費税を含まないが、併記している賦課金相当額には消費税を含む。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なお、電力平均単価のグラフでは</a:t>
            </a:r>
            <a:r>
              <a:rPr kumimoji="1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FIT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賦課金減免分を機械的に試算・控除の上で賦課金額の幅を図示。</a:t>
            </a:r>
          </a:p>
        </p:txBody>
      </p:sp>
      <p:sp>
        <p:nvSpPr>
          <p:cNvPr id="142" name="右大かっこ 141"/>
          <p:cNvSpPr/>
          <p:nvPr/>
        </p:nvSpPr>
        <p:spPr>
          <a:xfrm>
            <a:off x="6432364" y="4098818"/>
            <a:ext cx="45719" cy="274695"/>
          </a:xfrm>
          <a:prstGeom prst="rightBracke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3930528" y="4316623"/>
            <a:ext cx="72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0.22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相当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1%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4402888" y="4062117"/>
            <a:ext cx="656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0.35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相当（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1%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4772273" y="4049918"/>
            <a:ext cx="72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0.75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相当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3%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5133553" y="3574456"/>
            <a:ext cx="607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1.58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相当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6%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5534623" y="3763574"/>
            <a:ext cx="72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2.25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相当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9%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6010289" y="3643915"/>
            <a:ext cx="72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2.64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相当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10%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49" name="右大かっこ 148"/>
          <p:cNvSpPr/>
          <p:nvPr/>
        </p:nvSpPr>
        <p:spPr>
          <a:xfrm>
            <a:off x="5964790" y="4279437"/>
            <a:ext cx="54562" cy="301691"/>
          </a:xfrm>
          <a:prstGeom prst="rightBracke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0" name="右大かっこ 149"/>
          <p:cNvSpPr/>
          <p:nvPr/>
        </p:nvSpPr>
        <p:spPr>
          <a:xfrm>
            <a:off x="5493648" y="4013473"/>
            <a:ext cx="50311" cy="211766"/>
          </a:xfrm>
          <a:prstGeom prst="rightBracke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1" name="右大かっこ 150"/>
          <p:cNvSpPr/>
          <p:nvPr/>
        </p:nvSpPr>
        <p:spPr>
          <a:xfrm>
            <a:off x="5066344" y="3868063"/>
            <a:ext cx="63966" cy="137002"/>
          </a:xfrm>
          <a:prstGeom prst="rightBracke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2" name="右大かっこ 151"/>
          <p:cNvSpPr/>
          <p:nvPr/>
        </p:nvSpPr>
        <p:spPr>
          <a:xfrm>
            <a:off x="4602321" y="3975224"/>
            <a:ext cx="48155" cy="67352"/>
          </a:xfrm>
          <a:prstGeom prst="rightBracke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3" name="右大かっこ 152"/>
          <p:cNvSpPr/>
          <p:nvPr/>
        </p:nvSpPr>
        <p:spPr>
          <a:xfrm>
            <a:off x="4118087" y="4247372"/>
            <a:ext cx="46487" cy="50276"/>
          </a:xfrm>
          <a:prstGeom prst="rightBracke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6769330" y="3516602"/>
            <a:ext cx="7209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賦課金</a:t>
            </a:r>
          </a:p>
        </p:txBody>
      </p:sp>
      <p:sp>
        <p:nvSpPr>
          <p:cNvPr id="155" name="右大かっこ 154"/>
          <p:cNvSpPr/>
          <p:nvPr/>
        </p:nvSpPr>
        <p:spPr>
          <a:xfrm>
            <a:off x="6855290" y="3933656"/>
            <a:ext cx="45719" cy="367849"/>
          </a:xfrm>
          <a:prstGeom prst="rightBracke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6756984" y="3797272"/>
            <a:ext cx="72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2.90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相当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11%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2388552" y="3436492"/>
            <a:ext cx="792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（円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/kWh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683882811"/>
      </p:ext>
    </p:extLst>
  </p:cSld>
  <p:clrMapOvr>
    <a:masterClrMapping/>
  </p:clrMapOvr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208</Words>
  <Application>Microsoft Office PowerPoint</Application>
  <PresentationFormat>A4 210 x 297 mm</PresentationFormat>
  <Paragraphs>55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11_blank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2020-05-22T07:16:56Z</dcterms:modified>
</cp:coreProperties>
</file>