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6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267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3810-B370-4556-A58B-823553FFF1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345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C18C-CF9D-4FBE-9DBA-632333BBF3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44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80DC-2D9F-4FF5-A3E5-38DB89E63E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1224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F38C-4C71-4E8D-8F4A-138FF620011E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0394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8EF0-2400-494F-A8D9-AAB46ED1DE04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24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1049-AF0D-4380-AC40-5C0719D8A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265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A10A-2152-4097-AE60-EAB16CD0521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090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D42C-A0AC-4E25-B4E4-07BED459E0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915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9184-CD76-42E6-9F9F-27A7F160304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895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4890-3D6F-457B-BDFA-52F590463D2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295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B461C-E7D3-42CA-9863-66AE7531EDD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773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0BFD3-272E-43AB-9A76-1506B4448CA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96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0960-2E88-4902-AB7C-C6248791C5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436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F9DF-2B6F-44B8-A389-3E263AF574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936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テキスト ボックス 112"/>
          <p:cNvSpPr txBox="1">
            <a:spLocks noChangeArrowheads="1"/>
          </p:cNvSpPr>
          <p:nvPr/>
        </p:nvSpPr>
        <p:spPr bwMode="auto">
          <a:xfrm>
            <a:off x="6173235" y="5545535"/>
            <a:ext cx="827656" cy="4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6" rIns="91390" bIns="45696">
            <a:spAutoFit/>
          </a:bodyPr>
          <a:lstStyle>
            <a:lvl1pPr defTabSz="912813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</a:p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テキスト ボックス 112"/>
          <p:cNvSpPr txBox="1">
            <a:spLocks noChangeArrowheads="1"/>
          </p:cNvSpPr>
          <p:nvPr/>
        </p:nvSpPr>
        <p:spPr bwMode="auto">
          <a:xfrm>
            <a:off x="2365376" y="5543409"/>
            <a:ext cx="1120282" cy="4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6" rIns="91390" bIns="45696">
            <a:spAutoFit/>
          </a:bodyPr>
          <a:lstStyle>
            <a:lvl1pPr defTabSz="912813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</a:p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テキスト ボックス 112"/>
          <p:cNvSpPr txBox="1">
            <a:spLocks noChangeArrowheads="1"/>
          </p:cNvSpPr>
          <p:nvPr/>
        </p:nvSpPr>
        <p:spPr bwMode="auto">
          <a:xfrm>
            <a:off x="3220471" y="5533027"/>
            <a:ext cx="1120282" cy="4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6" rIns="91390" bIns="45696">
            <a:spAutoFit/>
          </a:bodyPr>
          <a:lstStyle>
            <a:lvl1pPr defTabSz="912813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</a:p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直角三角形 75"/>
          <p:cNvSpPr/>
          <p:nvPr/>
        </p:nvSpPr>
        <p:spPr>
          <a:xfrm flipH="1">
            <a:off x="2815420" y="3721620"/>
            <a:ext cx="990116" cy="1775585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3805537" y="3721620"/>
            <a:ext cx="2781526" cy="1775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8" name="直角三角形 77"/>
          <p:cNvSpPr/>
          <p:nvPr/>
        </p:nvSpPr>
        <p:spPr>
          <a:xfrm flipH="1">
            <a:off x="3805537" y="2517760"/>
            <a:ext cx="2781524" cy="1203859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79" name="直線矢印コネクタ 78"/>
          <p:cNvCxnSpPr/>
          <p:nvPr/>
        </p:nvCxnSpPr>
        <p:spPr>
          <a:xfrm>
            <a:off x="3856281" y="3865636"/>
            <a:ext cx="0" cy="1536796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>
            <a:off x="6460829" y="2542715"/>
            <a:ext cx="0" cy="1214811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四角形吹き出し 80"/>
          <p:cNvSpPr/>
          <p:nvPr/>
        </p:nvSpPr>
        <p:spPr>
          <a:xfrm>
            <a:off x="5059034" y="1049052"/>
            <a:ext cx="1811640" cy="666296"/>
          </a:xfrm>
          <a:prstGeom prst="wedgeRectCallout">
            <a:avLst>
              <a:gd name="adj1" fmla="val 32218"/>
              <a:gd name="adj2" fmla="val 16543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比率　　　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買取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費用総額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兆円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賦課金総額　　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2" name="角丸四角形吹き出し 81"/>
          <p:cNvSpPr/>
          <p:nvPr/>
        </p:nvSpPr>
        <p:spPr>
          <a:xfrm>
            <a:off x="4310765" y="4320259"/>
            <a:ext cx="1845205" cy="651157"/>
          </a:xfrm>
          <a:prstGeom prst="wedgeRoundRectCallout">
            <a:avLst>
              <a:gd name="adj1" fmla="val -69449"/>
              <a:gd name="adj2" fmla="val -22652"/>
              <a:gd name="adj3" fmla="val 16667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比率　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+6%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買取費用　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35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賦 課 金 　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2.6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</a:p>
        </p:txBody>
      </p:sp>
      <p:sp>
        <p:nvSpPr>
          <p:cNvPr id="83" name="角丸四角形吹き出し 82"/>
          <p:cNvSpPr/>
          <p:nvPr/>
        </p:nvSpPr>
        <p:spPr>
          <a:xfrm>
            <a:off x="4441945" y="3096314"/>
            <a:ext cx="1715033" cy="651157"/>
          </a:xfrm>
          <a:prstGeom prst="wedgeRoundRectCallout">
            <a:avLst>
              <a:gd name="adj1" fmla="val 63133"/>
              <a:gd name="adj2" fmla="val -61538"/>
              <a:gd name="adj3" fmla="val 16667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比率　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買取費用　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賦 課 金 　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</a:p>
        </p:txBody>
      </p:sp>
      <p:sp>
        <p:nvSpPr>
          <p:cNvPr id="84" name="四角形吹き出し 83"/>
          <p:cNvSpPr/>
          <p:nvPr/>
        </p:nvSpPr>
        <p:spPr>
          <a:xfrm>
            <a:off x="2115641" y="5047146"/>
            <a:ext cx="1348094" cy="322386"/>
          </a:xfrm>
          <a:prstGeom prst="wedgeRectCallout">
            <a:avLst>
              <a:gd name="adj1" fmla="val -1070"/>
              <a:gd name="adj2" fmla="val 7472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再エネ比率 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10%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771299" y="5890718"/>
            <a:ext cx="529503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（注）</a:t>
            </a: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2017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～</a:t>
            </a: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2019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年度の買取費用総額・賦課金総額は試算ベース。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2030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年度賦課金総額は、買取費用総額と賦課金総額の割合が</a:t>
            </a: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2030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年度と</a:t>
            </a: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2017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年度が同一と仮定して算出。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kWh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当たりの買取金額・賦課金は、（１）</a:t>
            </a: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2017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年度については、買取費用と賦課金については実績ベースで算出し、　　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（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２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）</a:t>
            </a: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2030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年度までの増加分については、追加で発電した再エネが全てＦＩＴ対象と仮定して機械的に、①買取費用は総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買取費用を総再エネ電力量で除したものとし、②賦課金は賦課金総額を全電力量で除して算出。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6" name="テキスト ボックス 112"/>
          <p:cNvSpPr txBox="1">
            <a:spLocks noChangeArrowheads="1"/>
          </p:cNvSpPr>
          <p:nvPr/>
        </p:nvSpPr>
        <p:spPr bwMode="auto">
          <a:xfrm>
            <a:off x="3891377" y="5533027"/>
            <a:ext cx="1120282" cy="4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6" rIns="91390" bIns="45696">
            <a:spAutoFit/>
          </a:bodyPr>
          <a:lstStyle>
            <a:lvl1pPr defTabSz="912813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</a:p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楕円 86"/>
          <p:cNvSpPr/>
          <p:nvPr/>
        </p:nvSpPr>
        <p:spPr>
          <a:xfrm>
            <a:off x="4228033" y="2849252"/>
            <a:ext cx="126000" cy="1261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8" name="四角形吹き出し 87"/>
          <p:cNvSpPr/>
          <p:nvPr/>
        </p:nvSpPr>
        <p:spPr>
          <a:xfrm>
            <a:off x="3152800" y="1124744"/>
            <a:ext cx="1825077" cy="458710"/>
          </a:xfrm>
          <a:prstGeom prst="wedgeRectCallout">
            <a:avLst>
              <a:gd name="adj1" fmla="val 12995"/>
              <a:gd name="adj2" fmla="val 342667"/>
            </a:avLst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買取費用総額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3.6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賦課金総額　　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2.4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89" name="直線矢印コネクタ 88"/>
          <p:cNvCxnSpPr>
            <a:stCxn id="109" idx="3"/>
          </p:cNvCxnSpPr>
          <p:nvPr/>
        </p:nvCxnSpPr>
        <p:spPr>
          <a:xfrm flipH="1">
            <a:off x="3856281" y="3016972"/>
            <a:ext cx="363588" cy="624368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2455386" y="5511316"/>
            <a:ext cx="435647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四角形吹き出し 102"/>
          <p:cNvSpPr/>
          <p:nvPr/>
        </p:nvSpPr>
        <p:spPr>
          <a:xfrm>
            <a:off x="1922768" y="1551223"/>
            <a:ext cx="1825077" cy="1008038"/>
          </a:xfrm>
          <a:prstGeom prst="wedgeRectCallout">
            <a:avLst>
              <a:gd name="adj1" fmla="val 52007"/>
              <a:gd name="adj2" fmla="val 15901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比率　　　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16%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買取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費用総額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2.7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兆円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（実績：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2.4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兆円）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賦課金総額　　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2.1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兆円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（実績：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2.2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兆円）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354076" y="4382906"/>
            <a:ext cx="857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2012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92%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426084" y="4061746"/>
            <a:ext cx="857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2013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88%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570100" y="3734834"/>
            <a:ext cx="857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2014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104%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786124" y="3389673"/>
            <a:ext cx="857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25%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035043" y="3102989"/>
            <a:ext cx="857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18%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362486" y="2847695"/>
            <a:ext cx="857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13%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2058437" y="4704514"/>
            <a:ext cx="1340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前年度からの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買取費用総額の伸び率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427483" y="2561220"/>
            <a:ext cx="857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17%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73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92</Words>
  <Application>Microsoft Office PowerPoint</Application>
  <PresentationFormat>A4 210 x 297 mm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11_blank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2020-04-13T15:36:10Z</dcterms:modified>
</cp:coreProperties>
</file>