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469" r:id="rId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>
          <p15:clr>
            <a:srgbClr val="A4A3A4"/>
          </p15:clr>
        </p15:guide>
        <p15:guide id="2" pos="1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4C8"/>
    <a:srgbClr val="99D6EC"/>
    <a:srgbClr val="FF5A00"/>
    <a:srgbClr val="0098D0"/>
    <a:srgbClr val="B197D3"/>
    <a:srgbClr val="FF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9" autoAdjust="0"/>
    <p:restoredTop sz="94647" autoAdjust="0"/>
  </p:normalViewPr>
  <p:slideViewPr>
    <p:cSldViewPr>
      <p:cViewPr varScale="1">
        <p:scale>
          <a:sx n="115" d="100"/>
          <a:sy n="115" d="100"/>
        </p:scale>
        <p:origin x="1296" y="102"/>
      </p:cViewPr>
      <p:guideLst>
        <p:guide orient="horz" pos="414"/>
        <p:guide pos="126"/>
      </p:guideLst>
    </p:cSldViewPr>
  </p:slideViewPr>
  <p:outlineViewPr>
    <p:cViewPr>
      <p:scale>
        <a:sx n="33" d="100"/>
        <a:sy n="33" d="100"/>
      </p:scale>
      <p:origin x="0" y="7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70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大規模_20190829!$A$8:$B$8</c:f>
              <c:strCache>
                <c:ptCount val="2"/>
                <c:pt idx="0">
                  <c:v>日本</c:v>
                </c:pt>
                <c:pt idx="1">
                  <c:v>（円/kWh）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大規模_20190829!$C$7:$X$7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大規模_20190829!$C$8:$X$8</c:f>
              <c:numCache>
                <c:formatCode>General</c:formatCode>
                <c:ptCount val="22"/>
                <c:pt idx="14">
                  <c:v>40</c:v>
                </c:pt>
                <c:pt idx="15">
                  <c:v>36</c:v>
                </c:pt>
                <c:pt idx="16">
                  <c:v>32</c:v>
                </c:pt>
                <c:pt idx="17">
                  <c:v>27</c:v>
                </c:pt>
                <c:pt idx="18">
                  <c:v>24</c:v>
                </c:pt>
                <c:pt idx="19">
                  <c:v>19.64</c:v>
                </c:pt>
                <c:pt idx="20">
                  <c:v>15.2</c:v>
                </c:pt>
                <c:pt idx="2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B6-452D-A1CD-E69BEC3FD6D7}"/>
            </c:ext>
          </c:extLst>
        </c:ser>
        <c:ser>
          <c:idx val="2"/>
          <c:order val="1"/>
          <c:tx>
            <c:strRef>
              <c:f>大規模_20190829!$A$10:$B$10</c:f>
              <c:strCache>
                <c:ptCount val="2"/>
                <c:pt idx="0">
                  <c:v>ドイツ</c:v>
                </c:pt>
                <c:pt idx="1">
                  <c:v>（円/kWh）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大規模_20190829!$C$7:$X$7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大規模_20190829!$C$10:$X$10</c:f>
              <c:numCache>
                <c:formatCode>General</c:formatCode>
                <c:ptCount val="22"/>
                <c:pt idx="2" formatCode="#,##0.0_ ">
                  <c:v>60.744</c:v>
                </c:pt>
                <c:pt idx="3" formatCode="#,##0.0_ ">
                  <c:v>60.744</c:v>
                </c:pt>
                <c:pt idx="4" formatCode="#,##0.0_ ">
                  <c:v>57.72</c:v>
                </c:pt>
                <c:pt idx="5" formatCode="#,##0.0_ ">
                  <c:v>54.84</c:v>
                </c:pt>
                <c:pt idx="6" formatCode="#,##0.0_ ">
                  <c:v>52.08</c:v>
                </c:pt>
                <c:pt idx="7" formatCode="#,##0.0_ ">
                  <c:v>52.103999999999999</c:v>
                </c:pt>
                <c:pt idx="8" formatCode="#,##0.0_ ">
                  <c:v>48.720000000000006</c:v>
                </c:pt>
                <c:pt idx="9" formatCode="#,##0.0_ ">
                  <c:v>45.552</c:v>
                </c:pt>
                <c:pt idx="10" formatCode="#,##0.0_ ">
                  <c:v>42.588000000000001</c:v>
                </c:pt>
                <c:pt idx="11" formatCode="#,##0.0_ ">
                  <c:v>38.328000000000003</c:v>
                </c:pt>
                <c:pt idx="12" formatCode="#,##0.0_ ">
                  <c:v>34.116</c:v>
                </c:pt>
                <c:pt idx="13" formatCode="#,##0.0_ ">
                  <c:v>25.332000000000001</c:v>
                </c:pt>
                <c:pt idx="14" formatCode="#,##0.0_ ">
                  <c:v>16.200000000000003</c:v>
                </c:pt>
                <c:pt idx="15" formatCode="#,##0.0_ ">
                  <c:v>13.224</c:v>
                </c:pt>
                <c:pt idx="16" formatCode="#,##0.0_ ">
                  <c:v>11.027999999999999</c:v>
                </c:pt>
                <c:pt idx="17" formatCode="#,##0.0_ ">
                  <c:v>10.824</c:v>
                </c:pt>
                <c:pt idx="18" formatCode="#,##0.0_ ">
                  <c:v>10.212000000000002</c:v>
                </c:pt>
                <c:pt idx="19" formatCode="#,##0.0_ ">
                  <c:v>9.6</c:v>
                </c:pt>
                <c:pt idx="20" formatCode="#,##0.0_ ">
                  <c:v>8.2800000000000011</c:v>
                </c:pt>
                <c:pt idx="21" formatCode="#,##0.0_ ">
                  <c:v>6.7919999999999998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B6-452D-A1CD-E69BEC3FD6D7}"/>
            </c:ext>
          </c:extLst>
        </c:ser>
        <c:ser>
          <c:idx val="4"/>
          <c:order val="2"/>
          <c:tx>
            <c:strRef>
              <c:f>大規模_20190829!$A$12:$B$12</c:f>
              <c:strCache>
                <c:ptCount val="2"/>
                <c:pt idx="0">
                  <c:v>英国</c:v>
                </c:pt>
                <c:pt idx="1">
                  <c:v>（円/kWh）</c:v>
                </c:pt>
              </c:strCache>
            </c:strRef>
          </c:tx>
          <c:spPr>
            <a:ln w="28575" cap="rnd">
              <a:solidFill>
                <a:srgbClr val="918669"/>
              </a:solidFill>
              <a:round/>
            </a:ln>
            <a:effectLst/>
          </c:spPr>
          <c:marker>
            <c:symbol val="none"/>
          </c:marker>
          <c:cat>
            <c:numRef>
              <c:f>大規模_20190829!$C$7:$X$7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大規模_20190829!$C$12:$X$12</c:f>
              <c:numCache>
                <c:formatCode>General</c:formatCode>
                <c:ptCount val="22"/>
                <c:pt idx="12" formatCode="#,##0.0_ ">
                  <c:v>48.449999999999996</c:v>
                </c:pt>
                <c:pt idx="13" formatCode="#,##0.0_ ">
                  <c:v>50.699999999999996</c:v>
                </c:pt>
                <c:pt idx="14" formatCode="#,##0.0_ ">
                  <c:v>18.149999999999999</c:v>
                </c:pt>
                <c:pt idx="15" formatCode="#,##0.0_ ">
                  <c:v>17.61</c:v>
                </c:pt>
                <c:pt idx="16" formatCode="#,##0.0_ ">
                  <c:v>17.07</c:v>
                </c:pt>
                <c:pt idx="17" formatCode="#,##0.0_ ">
                  <c:v>16.515000000000001</c:v>
                </c:pt>
                <c:pt idx="18" formatCode="#,##0.0_ ">
                  <c:v>8.4749999999999996</c:v>
                </c:pt>
                <c:pt idx="19" formatCode="#,##0.0_ ">
                  <c:v>8.07</c:v>
                </c:pt>
                <c:pt idx="20" formatCode="#,##0.0_ ">
                  <c:v>8.0850000000000009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B6-452D-A1CD-E69BEC3FD6D7}"/>
            </c:ext>
          </c:extLst>
        </c:ser>
        <c:ser>
          <c:idx val="6"/>
          <c:order val="3"/>
          <c:tx>
            <c:strRef>
              <c:f>大規模_20190829!$A$14:$B$14</c:f>
              <c:strCache>
                <c:ptCount val="2"/>
                <c:pt idx="0">
                  <c:v>フランス</c:v>
                </c:pt>
                <c:pt idx="1">
                  <c:v>（円/kWh）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大規模_20190829!$C$7:$X$7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大規模_20190829!$C$14:$X$14</c:f>
              <c:numCache>
                <c:formatCode>General</c:formatCode>
                <c:ptCount val="22"/>
                <c:pt idx="4" formatCode="#,##0.0_ ">
                  <c:v>18.18</c:v>
                </c:pt>
                <c:pt idx="5" formatCode="#,##0.0_ ">
                  <c:v>18.18</c:v>
                </c:pt>
                <c:pt idx="6" formatCode="#,##0.0_ ">
                  <c:v>18.18</c:v>
                </c:pt>
                <c:pt idx="7" formatCode="#,##0.0_ ">
                  <c:v>18.18</c:v>
                </c:pt>
                <c:pt idx="8" formatCode="#,##0.0_ ">
                  <c:v>18.1812</c:v>
                </c:pt>
                <c:pt idx="9" formatCode="#,##0.0_ ">
                  <c:v>36</c:v>
                </c:pt>
                <c:pt idx="10" formatCode="#,##0.0_ ">
                  <c:v>36</c:v>
                </c:pt>
                <c:pt idx="11" formatCode="#,##0.0_ ">
                  <c:v>36</c:v>
                </c:pt>
                <c:pt idx="12" formatCode="#,##0.0_ ">
                  <c:v>37.68</c:v>
                </c:pt>
                <c:pt idx="13" formatCode="#,##0.0_ ">
                  <c:v>14.399999999999999</c:v>
                </c:pt>
                <c:pt idx="14" formatCode="#,##0.0_ ">
                  <c:v>12.948</c:v>
                </c:pt>
                <c:pt idx="15" formatCode="#,##0.0_ ">
                  <c:v>12.920999999999999</c:v>
                </c:pt>
                <c:pt idx="16" formatCode="#,##0.0_ ">
                  <c:v>12.893999999999998</c:v>
                </c:pt>
                <c:pt idx="17" formatCode="#,##0.0_ ">
                  <c:v>12.867000000000001</c:v>
                </c:pt>
                <c:pt idx="18" formatCode="#,##0.0_ ">
                  <c:v>12.84</c:v>
                </c:pt>
                <c:pt idx="19" formatCode="#,##0.0_ ">
                  <c:v>9.48</c:v>
                </c:pt>
                <c:pt idx="20">
                  <c:v>8.8260000000000005</c:v>
                </c:pt>
                <c:pt idx="21" formatCode="0.0_ ">
                  <c:v>8.1719999999999988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B6-452D-A1CD-E69BEC3FD6D7}"/>
            </c:ext>
          </c:extLst>
        </c:ser>
        <c:ser>
          <c:idx val="8"/>
          <c:order val="4"/>
          <c:tx>
            <c:strRef>
              <c:f>大規模_20190829!$A$16:$B$16</c:f>
              <c:strCache>
                <c:ptCount val="2"/>
                <c:pt idx="0">
                  <c:v>イタリア</c:v>
                </c:pt>
                <c:pt idx="1">
                  <c:v>（円/kWh）</c:v>
                </c:pt>
              </c:strCache>
            </c:strRef>
          </c:tx>
          <c:spPr>
            <a:ln w="28575" cap="rnd">
              <a:solidFill>
                <a:srgbClr val="F6750A">
                  <a:alpha val="81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大規模_20190829!$C$7:$X$7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大規模_20190829!$C$16:$X$16</c:f>
              <c:numCache>
                <c:formatCode>General</c:formatCode>
                <c:ptCount val="22"/>
                <c:pt idx="8" formatCode="#,##0.0_ ">
                  <c:v>55.2</c:v>
                </c:pt>
                <c:pt idx="9" formatCode="#,##0.0_ ">
                  <c:v>55.2</c:v>
                </c:pt>
                <c:pt idx="10" formatCode="#,##0.0_ ">
                  <c:v>43.199999999999996</c:v>
                </c:pt>
                <c:pt idx="11" formatCode="#,##0.0_ ">
                  <c:v>42.36</c:v>
                </c:pt>
                <c:pt idx="12" formatCode="#,##0.0_ ">
                  <c:v>41.519999999999996</c:v>
                </c:pt>
                <c:pt idx="13" formatCode="#,##0.0_ ">
                  <c:v>37.68</c:v>
                </c:pt>
                <c:pt idx="14" formatCode="#,##0.0_ ">
                  <c:v>20.639999999999997</c:v>
                </c:pt>
                <c:pt idx="15" formatCode="#,##0.0_ ">
                  <c:v>14.399999999999999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B6-452D-A1CD-E69BEC3FD6D7}"/>
            </c:ext>
          </c:extLst>
        </c:ser>
        <c:ser>
          <c:idx val="10"/>
          <c:order val="5"/>
          <c:tx>
            <c:strRef>
              <c:f>大規模_20190829!$A$18:$B$18</c:f>
              <c:strCache>
                <c:ptCount val="2"/>
                <c:pt idx="0">
                  <c:v>スペイン</c:v>
                </c:pt>
                <c:pt idx="1">
                  <c:v>（円/kWh）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大規模_20190829!$C$7:$X$7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大規模_20190829!$C$18:$X$18</c:f>
              <c:numCache>
                <c:formatCode>#,##0.0_ </c:formatCode>
                <c:ptCount val="22"/>
                <c:pt idx="1">
                  <c:v>25.919999999999998</c:v>
                </c:pt>
                <c:pt idx="2">
                  <c:v>25.919999999999998</c:v>
                </c:pt>
                <c:pt idx="3">
                  <c:v>25.919999999999998</c:v>
                </c:pt>
                <c:pt idx="4">
                  <c:v>25.919999999999998</c:v>
                </c:pt>
                <c:pt idx="5">
                  <c:v>25.919999999999998</c:v>
                </c:pt>
                <c:pt idx="6">
                  <c:v>25.943999999999999</c:v>
                </c:pt>
                <c:pt idx="7">
                  <c:v>26.388000000000002</c:v>
                </c:pt>
                <c:pt idx="8">
                  <c:v>27.576000000000001</c:v>
                </c:pt>
                <c:pt idx="9">
                  <c:v>27.576000000000001</c:v>
                </c:pt>
                <c:pt idx="10">
                  <c:v>53.495999999999995</c:v>
                </c:pt>
                <c:pt idx="11">
                  <c:v>36.862679999999997</c:v>
                </c:pt>
                <c:pt idx="12">
                  <c:v>32.796840000000003</c:v>
                </c:pt>
                <c:pt idx="13">
                  <c:v>16.150200000000002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B6-452D-A1CD-E69BEC3FD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678976"/>
        <c:axId val="91779072"/>
      </c:lineChart>
      <c:catAx>
        <c:axId val="9167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91779072"/>
        <c:crosses val="autoZero"/>
        <c:auto val="1"/>
        <c:lblAlgn val="ctr"/>
        <c:lblOffset val="100"/>
        <c:noMultiLvlLbl val="0"/>
      </c:catAx>
      <c:valAx>
        <c:axId val="917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9167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54795386207837E-2"/>
          <c:y val="2.9001649611546311E-2"/>
          <c:w val="0.90059463738601275"/>
          <c:h val="0.7195785968967664"/>
        </c:manualLayout>
      </c:layout>
      <c:lineChart>
        <c:grouping val="standard"/>
        <c:varyColors val="0"/>
        <c:ser>
          <c:idx val="0"/>
          <c:order val="0"/>
          <c:tx>
            <c:strRef>
              <c:f>大規模_20190829!$A$44:$B$44</c:f>
              <c:strCache>
                <c:ptCount val="2"/>
                <c:pt idx="0">
                  <c:v>日本</c:v>
                </c:pt>
                <c:pt idx="1">
                  <c:v>（円/kWh）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大規模_20190829!$C$43:$X$43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大規模_20190829!$C$44:$X$44</c:f>
              <c:numCache>
                <c:formatCode>General</c:formatCode>
                <c:ptCount val="22"/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21</c:v>
                </c:pt>
                <c:pt idx="20">
                  <c:v>20</c:v>
                </c:pt>
                <c:pt idx="21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F2-4911-BC7D-4DA345923BD2}"/>
            </c:ext>
          </c:extLst>
        </c:ser>
        <c:ser>
          <c:idx val="4"/>
          <c:order val="1"/>
          <c:tx>
            <c:strRef>
              <c:f>大規模_20190829!$A$46:$B$46</c:f>
              <c:strCache>
                <c:ptCount val="2"/>
                <c:pt idx="0">
                  <c:v>ドイツ</c:v>
                </c:pt>
                <c:pt idx="1">
                  <c:v>（円/kWh）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大規模_20190829!$C$43:$X$43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大規模_20190829!$C$46:$X$46</c:f>
              <c:numCache>
                <c:formatCode>General</c:formatCode>
                <c:ptCount val="22"/>
                <c:pt idx="2" formatCode="#,##0.0_ ">
                  <c:v>10.92</c:v>
                </c:pt>
                <c:pt idx="3" formatCode="#,##0.0_ ">
                  <c:v>10.92</c:v>
                </c:pt>
                <c:pt idx="4" formatCode="#,##0.0_ ">
                  <c:v>10.799999999999999</c:v>
                </c:pt>
                <c:pt idx="5" formatCode="#,##0.0_ ">
                  <c:v>10.68</c:v>
                </c:pt>
                <c:pt idx="6" formatCode="#,##0.0_ ">
                  <c:v>10.559999999999999</c:v>
                </c:pt>
                <c:pt idx="7" formatCode="#,##0.0_ ">
                  <c:v>10.236000000000001</c:v>
                </c:pt>
                <c:pt idx="8" formatCode="#,##0.0_ ">
                  <c:v>10.032</c:v>
                </c:pt>
                <c:pt idx="9" formatCode="#,##0.0_ ">
                  <c:v>9.8279999999999994</c:v>
                </c:pt>
                <c:pt idx="10" formatCode="#,##0.0_ ">
                  <c:v>9.6359999999999992</c:v>
                </c:pt>
                <c:pt idx="11" formatCode="#,##0.0_ ">
                  <c:v>11.04</c:v>
                </c:pt>
                <c:pt idx="12" formatCode="#,##0.0_ ">
                  <c:v>10.932</c:v>
                </c:pt>
                <c:pt idx="13" formatCode="#,##0.0_ ">
                  <c:v>10.824</c:v>
                </c:pt>
                <c:pt idx="14" formatCode="#,##0.0_ ">
                  <c:v>10.716000000000001</c:v>
                </c:pt>
                <c:pt idx="15" formatCode="#,##0.0_ ">
                  <c:v>10.559999999999999</c:v>
                </c:pt>
                <c:pt idx="16" formatCode="#,##0.0_ ">
                  <c:v>10.391999999999999</c:v>
                </c:pt>
                <c:pt idx="17" formatCode="#,##0.0_ ">
                  <c:v>10.68</c:v>
                </c:pt>
                <c:pt idx="18" formatCode="#,##0.0_ ">
                  <c:v>10.428000000000001</c:v>
                </c:pt>
                <c:pt idx="19" formatCode="#,##0.0_ ">
                  <c:v>9.84</c:v>
                </c:pt>
                <c:pt idx="20" formatCode="#,##0.0_ ">
                  <c:v>8.7720000000000002</c:v>
                </c:pt>
                <c:pt idx="21" formatCode="#,##0.0_ ">
                  <c:v>6.8519999999999994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F2-4911-BC7D-4DA345923BD2}"/>
            </c:ext>
          </c:extLst>
        </c:ser>
        <c:ser>
          <c:idx val="8"/>
          <c:order val="2"/>
          <c:tx>
            <c:strRef>
              <c:f>大規模_20190829!$A$48:$B$48</c:f>
              <c:strCache>
                <c:ptCount val="2"/>
                <c:pt idx="0">
                  <c:v>英国</c:v>
                </c:pt>
                <c:pt idx="1">
                  <c:v>（円/kWh）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大規模_20190829!$C$43:$X$43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大規模_20190829!$C$48:$X$48</c:f>
              <c:numCache>
                <c:formatCode>General</c:formatCode>
                <c:ptCount val="22"/>
                <c:pt idx="18" formatCode="#,##0.0_ ">
                  <c:v>11.88</c:v>
                </c:pt>
                <c:pt idx="19" formatCode="#,##0.0_ ">
                  <c:v>12</c:v>
                </c:pt>
                <c:pt idx="20" formatCode="#,##0.0_ ">
                  <c:v>12.375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F2-4911-BC7D-4DA345923BD2}"/>
            </c:ext>
          </c:extLst>
        </c:ser>
        <c:ser>
          <c:idx val="1"/>
          <c:order val="3"/>
          <c:tx>
            <c:strRef>
              <c:f>大規模_20190829!$A$50:$B$50</c:f>
              <c:strCache>
                <c:ptCount val="2"/>
                <c:pt idx="0">
                  <c:v>フランス</c:v>
                </c:pt>
                <c:pt idx="1">
                  <c:v>（円/kWh）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大規模_20190829!$C$43:$X$43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大規模_20190829!$C$50:$X$50</c:f>
              <c:numCache>
                <c:formatCode>General</c:formatCode>
                <c:ptCount val="22"/>
                <c:pt idx="7" formatCode="#,##0.0_ ">
                  <c:v>9.84</c:v>
                </c:pt>
                <c:pt idx="8" formatCode="#,##0.0_ ">
                  <c:v>9.84</c:v>
                </c:pt>
                <c:pt idx="9" formatCode="#,##0.0_ ">
                  <c:v>9.84</c:v>
                </c:pt>
                <c:pt idx="10" formatCode="#,##0.0_ ">
                  <c:v>9.84</c:v>
                </c:pt>
                <c:pt idx="11" formatCode="#,##0.0_ ">
                  <c:v>9.84</c:v>
                </c:pt>
                <c:pt idx="12" formatCode="#,##0.0_ ">
                  <c:v>9.84</c:v>
                </c:pt>
                <c:pt idx="13" formatCode="#,##0.0_ ">
                  <c:v>9.84</c:v>
                </c:pt>
                <c:pt idx="14" formatCode="#,##0.0_ ">
                  <c:v>9.84</c:v>
                </c:pt>
                <c:pt idx="15" formatCode="#,##0.0_ ">
                  <c:v>9.84</c:v>
                </c:pt>
                <c:pt idx="16" formatCode="#,##0.0_ ">
                  <c:v>9.84</c:v>
                </c:pt>
                <c:pt idx="17" formatCode="#,##0.0_ ">
                  <c:v>9.84</c:v>
                </c:pt>
                <c:pt idx="18" formatCode="#,##0.0_ ">
                  <c:v>9.84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F2-4911-BC7D-4DA345923BD2}"/>
            </c:ext>
          </c:extLst>
        </c:ser>
        <c:ser>
          <c:idx val="5"/>
          <c:order val="4"/>
          <c:tx>
            <c:strRef>
              <c:f>大規模_20190829!$A$52:$B$52</c:f>
              <c:strCache>
                <c:ptCount val="2"/>
                <c:pt idx="0">
                  <c:v>イタリア</c:v>
                </c:pt>
                <c:pt idx="1">
                  <c:v>（円/kWh）</c:v>
                </c:pt>
              </c:strCache>
            </c:strRef>
          </c:tx>
          <c:spPr>
            <a:ln w="28575" cap="rnd">
              <a:solidFill>
                <a:srgbClr val="F6750A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F6750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F2-4911-BC7D-4DA345923BD2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F6750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F2-4911-BC7D-4DA345923BD2}"/>
              </c:ext>
            </c:extLst>
          </c:dPt>
          <c:cat>
            <c:numRef>
              <c:f>大規模_20190829!$C$43:$X$43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大規模_20190829!$C$52:$X$52</c:f>
              <c:numCache>
                <c:formatCode>General</c:formatCode>
                <c:ptCount val="22"/>
                <c:pt idx="17" formatCode="#,##0.0_ ">
                  <c:v>14.16</c:v>
                </c:pt>
                <c:pt idx="18" formatCode="#,##0.0_ ">
                  <c:v>13.32</c:v>
                </c:pt>
                <c:pt idx="19" formatCode="#,##0.0_ ">
                  <c:v>10.44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FF2-4911-BC7D-4DA345923BD2}"/>
            </c:ext>
          </c:extLst>
        </c:ser>
        <c:ser>
          <c:idx val="9"/>
          <c:order val="5"/>
          <c:tx>
            <c:strRef>
              <c:f>大規模_20190829!$A$54:$B$54</c:f>
              <c:strCache>
                <c:ptCount val="2"/>
                <c:pt idx="0">
                  <c:v>スペイン</c:v>
                </c:pt>
                <c:pt idx="1">
                  <c:v>（円/kWh）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大規模_20190829!$C$43:$X$43</c:f>
              <c:numCache>
                <c:formatCode>General</c:formatCode>
                <c:ptCount val="22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</c:numCache>
            </c:numRef>
          </c:cat>
          <c:val>
            <c:numRef>
              <c:f>大規模_20190829!$C$54:$X$54</c:f>
              <c:numCache>
                <c:formatCode>#,##0.0_ </c:formatCode>
                <c:ptCount val="22"/>
                <c:pt idx="1">
                  <c:v>7.9439999999999991</c:v>
                </c:pt>
                <c:pt idx="2">
                  <c:v>7.5120000000000005</c:v>
                </c:pt>
                <c:pt idx="3">
                  <c:v>7.5120000000000005</c:v>
                </c:pt>
                <c:pt idx="4">
                  <c:v>7.5359999999999996</c:v>
                </c:pt>
                <c:pt idx="5">
                  <c:v>7.452</c:v>
                </c:pt>
                <c:pt idx="6">
                  <c:v>7.7880000000000003</c:v>
                </c:pt>
                <c:pt idx="7">
                  <c:v>7.92</c:v>
                </c:pt>
                <c:pt idx="8">
                  <c:v>8.2680000000000007</c:v>
                </c:pt>
                <c:pt idx="9">
                  <c:v>8.2680000000000007</c:v>
                </c:pt>
                <c:pt idx="10">
                  <c:v>9.0817200000000007</c:v>
                </c:pt>
                <c:pt idx="11">
                  <c:v>9.3819599999999994</c:v>
                </c:pt>
                <c:pt idx="12">
                  <c:v>9.2965199999999992</c:v>
                </c:pt>
                <c:pt idx="13">
                  <c:v>9.4900800000000007</c:v>
                </c:pt>
                <c:pt idx="14">
                  <c:v>9.7523999999999997</c:v>
                </c:pt>
                <c:pt idx="15">
                  <c:v>9.7496399999999994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FF2-4911-BC7D-4DA345923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657216"/>
        <c:axId val="99658752"/>
      </c:lineChart>
      <c:catAx>
        <c:axId val="9965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99658752"/>
        <c:crosses val="autoZero"/>
        <c:auto val="1"/>
        <c:lblAlgn val="ctr"/>
        <c:lblOffset val="100"/>
        <c:noMultiLvlLbl val="0"/>
      </c:catAx>
      <c:valAx>
        <c:axId val="9965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9965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27459850321967"/>
          <c:y val="0.87458641963503025"/>
          <c:w val="0.72989062919507253"/>
          <c:h val="0.1217883741635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7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ja-JP" altLang="en-US" sz="1400" dirty="0" smtClean="0">
                <a:latin typeface="ＭＳ Ｐゴシック" pitchFamily="50" charset="-128"/>
                <a:ea typeface="ＭＳ Ｐゴシック" pitchFamily="50" charset="-128"/>
              </a:rPr>
              <a:t>機密性○</a:t>
            </a:r>
            <a:endParaRPr kumimoji="1" lang="ja-JP" altLang="en-US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7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1D9C-4153-45A3-ABA8-5AC906D32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2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4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ja-JP" altLang="en-US" dirty="0" smtClean="0"/>
              <a:t>機密性○</a:t>
            </a:r>
            <a:endParaRPr lang="en-US" altLang="ja-JP" dirty="0" smtClean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1287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E722-DCEB-4B9B-850A-0990A504E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6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69" y="2130788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19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3810-B370-4556-A58B-823553FFF19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871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18C-CF9D-4FBE-9DBA-632333BBF35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9305" y="6356713"/>
            <a:ext cx="2311400" cy="365125"/>
          </a:xfrm>
          <a:prstGeom prst="rect">
            <a:avLst/>
          </a:prstGeom>
        </p:spPr>
        <p:txBody>
          <a:bodyPr/>
          <a:lstStyle/>
          <a:p>
            <a:fld id="{D9550142-B990-490A-A107-ED7302A7FD5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5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4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3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80DC-2D9F-4FF5-A3E5-38DB89E63EB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246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F38C-4C71-4E8D-8F4A-138FF620011E}" type="datetime1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3" y="189635"/>
            <a:ext cx="9505503" cy="459678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2"/>
            <a:ext cx="9396722" cy="153888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（資料）●●</a:t>
            </a:r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20pt</a:t>
            </a:r>
            <a:r>
              <a:rPr kumimoji="1" lang="ja-JP" altLang="en-US" dirty="0"/>
              <a:t>）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14pt</a:t>
            </a:r>
            <a:r>
              <a:rPr kumimoji="1" lang="ja-JP" altLang="en-US" dirty="0"/>
              <a:t>）</a:t>
            </a:r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3" y="4365105"/>
            <a:ext cx="1053173" cy="153888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10.5pt</a:t>
            </a:r>
            <a:r>
              <a:rPr kumimoji="1" lang="ja-JP" altLang="en-US" dirty="0"/>
              <a:t>）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5"/>
            <a:ext cx="9505950" cy="525807"/>
          </a:xfrm>
          <a:solidFill>
            <a:srgbClr val="99D6EC"/>
          </a:solidFill>
          <a:ln>
            <a:noFill/>
          </a:ln>
        </p:spPr>
        <p:txBody>
          <a:bodyPr vert="horz" wrap="square" lIns="215922" tIns="107961" rIns="215922" bIns="107961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082" lvl="0" indent="-257082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/>
              <a:t>マスター テキストの書式設定</a:t>
            </a:r>
          </a:p>
        </p:txBody>
      </p:sp>
      <p:sp>
        <p:nvSpPr>
          <p:cNvPr id="13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423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93439" y="1520788"/>
            <a:ext cx="7423989" cy="646331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１．見出しの記入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8EF0-2400-494F-A8D9-AAB46ED1DE04}" type="datetime1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12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6462" y="44450"/>
            <a:ext cx="9733174" cy="346050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1" y="620690"/>
            <a:ext cx="8915400" cy="55054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ea"/>
                <a:ea typeface="+mj-ea"/>
              </a:defRPr>
            </a:lvl1pPr>
            <a:lvl2pPr>
              <a:defRPr sz="1800">
                <a:latin typeface="+mj-ea"/>
                <a:ea typeface="+mj-ea"/>
              </a:defRPr>
            </a:lvl2pPr>
            <a:lvl3pPr>
              <a:defRPr sz="18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>
                <a:latin typeface="+mj-ea"/>
                <a:ea typeface="+mj-ea"/>
              </a:defRPr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049-AF0D-4380-AC40-5C0719D8A8C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29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46" y="440726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4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A10A-2152-4097-AE60-EAB16CD0521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128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33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42C-A0AC-4E25-B4E4-07BED459E0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412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19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19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4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4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9184-CD76-42E6-9F9F-27A7F160304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970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4890-3D6F-457B-BDFA-52F590463D2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4"/>
          <p:cNvSpPr txBox="1">
            <a:spLocks/>
          </p:cNvSpPr>
          <p:nvPr userDrawn="1"/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408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461C-E7D3-42CA-9863-66AE7531EDD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446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048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BFD3-272E-43AB-9A76-1506B4448CA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751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61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61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61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0960-2E88-4902-AB7C-C6248791C54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219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299" y="635671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6F9DF-2B6F-44B8-A389-3E263AF5746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2020/5/21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92" y="635671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7546981" y="649308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591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456734" y="278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27" name="グラフ 2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131973"/>
              </p:ext>
            </p:extLst>
          </p:nvPr>
        </p:nvGraphicFramePr>
        <p:xfrm>
          <a:off x="461322" y="1967222"/>
          <a:ext cx="4360286" cy="3817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テキスト ボックス 5"/>
          <p:cNvSpPr txBox="1"/>
          <p:nvPr/>
        </p:nvSpPr>
        <p:spPr>
          <a:xfrm>
            <a:off x="218408" y="1813862"/>
            <a:ext cx="797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（円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Wh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29" name="テキスト ボックス 5"/>
          <p:cNvSpPr txBox="1"/>
          <p:nvPr/>
        </p:nvSpPr>
        <p:spPr>
          <a:xfrm>
            <a:off x="837521" y="2208469"/>
            <a:ext cx="575674" cy="215444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60.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kumimoji="1" lang="ja-JP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</a:p>
        </p:txBody>
      </p:sp>
      <p:sp>
        <p:nvSpPr>
          <p:cNvPr id="30" name="テキスト ボックス 5"/>
          <p:cNvSpPr txBox="1"/>
          <p:nvPr/>
        </p:nvSpPr>
        <p:spPr>
          <a:xfrm>
            <a:off x="4367832" y="4730719"/>
            <a:ext cx="525611" cy="215444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6.8</a:t>
            </a:r>
            <a:r>
              <a:rPr kumimoji="1" lang="ja-JP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</a:p>
        </p:txBody>
      </p:sp>
      <p:sp>
        <p:nvSpPr>
          <p:cNvPr id="31" name="テキスト ボックス 5"/>
          <p:cNvSpPr txBox="1"/>
          <p:nvPr/>
        </p:nvSpPr>
        <p:spPr>
          <a:xfrm>
            <a:off x="3031764" y="3050611"/>
            <a:ext cx="585786" cy="215444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40.0</a:t>
            </a:r>
            <a:r>
              <a:rPr kumimoji="1" lang="ja-JP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</a:p>
        </p:txBody>
      </p:sp>
      <p:sp>
        <p:nvSpPr>
          <p:cNvPr id="32" name="テキスト ボックス 5"/>
          <p:cNvSpPr txBox="1"/>
          <p:nvPr/>
        </p:nvSpPr>
        <p:spPr>
          <a:xfrm>
            <a:off x="4321206" y="4040064"/>
            <a:ext cx="591879" cy="215444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13.0</a:t>
            </a:r>
            <a:r>
              <a:rPr kumimoji="1" lang="ja-JP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78374" y="1628800"/>
            <a:ext cx="355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＜太陽光発電（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2,000kW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）の各国の買取価格＞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4" name="グラフ 3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912558"/>
              </p:ext>
            </p:extLst>
          </p:nvPr>
        </p:nvGraphicFramePr>
        <p:xfrm>
          <a:off x="5127989" y="2331025"/>
          <a:ext cx="4633412" cy="350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テキスト ボックス 34"/>
          <p:cNvSpPr txBox="1"/>
          <p:nvPr/>
        </p:nvSpPr>
        <p:spPr>
          <a:xfrm>
            <a:off x="5753287" y="1628800"/>
            <a:ext cx="355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＜風力発電（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20,000kW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）の各国の買取価格＞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テキスト ボックス 5"/>
          <p:cNvSpPr txBox="1"/>
          <p:nvPr/>
        </p:nvSpPr>
        <p:spPr>
          <a:xfrm>
            <a:off x="7786194" y="2497137"/>
            <a:ext cx="585864" cy="215444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kumimoji="1" lang="en-US" altLang="ja-JP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.0</a:t>
            </a:r>
            <a:r>
              <a:rPr kumimoji="1" lang="ja-JP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</a:p>
        </p:txBody>
      </p:sp>
      <p:sp>
        <p:nvSpPr>
          <p:cNvPr id="37" name="テキスト ボックス 5"/>
          <p:cNvSpPr txBox="1"/>
          <p:nvPr/>
        </p:nvSpPr>
        <p:spPr>
          <a:xfrm>
            <a:off x="9072676" y="3111716"/>
            <a:ext cx="586566" cy="215444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kumimoji="1" lang="en-US" altLang="ja-JP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.0</a:t>
            </a:r>
            <a:r>
              <a:rPr kumimoji="1" lang="ja-JP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</a:p>
        </p:txBody>
      </p:sp>
      <p:sp>
        <p:nvSpPr>
          <p:cNvPr id="38" name="テキスト ボックス 5"/>
          <p:cNvSpPr txBox="1"/>
          <p:nvPr/>
        </p:nvSpPr>
        <p:spPr>
          <a:xfrm>
            <a:off x="5487992" y="3550552"/>
            <a:ext cx="591038" cy="215444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10.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kumimoji="1" lang="ja-JP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</a:p>
        </p:txBody>
      </p:sp>
      <p:sp>
        <p:nvSpPr>
          <p:cNvPr id="39" name="テキスト ボックス 5"/>
          <p:cNvSpPr txBox="1"/>
          <p:nvPr/>
        </p:nvSpPr>
        <p:spPr>
          <a:xfrm>
            <a:off x="9072676" y="4332747"/>
            <a:ext cx="522174" cy="215444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6.9</a:t>
            </a:r>
            <a:r>
              <a:rPr kumimoji="1" lang="ja-JP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</a:p>
        </p:txBody>
      </p:sp>
      <p:sp>
        <p:nvSpPr>
          <p:cNvPr id="40" name="テキスト ボックス 5"/>
          <p:cNvSpPr txBox="1"/>
          <p:nvPr/>
        </p:nvSpPr>
        <p:spPr>
          <a:xfrm>
            <a:off x="4956155" y="2089858"/>
            <a:ext cx="797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（円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Wh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1831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50</Words>
  <Application>Microsoft Office PowerPoint</Application>
  <PresentationFormat>A4 210 x 297 mm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ＭＳ Ｐゴシック</vt:lpstr>
      <vt:lpstr>メイリオ</vt:lpstr>
      <vt:lpstr>Arial</vt:lpstr>
      <vt:lpstr>Calibri</vt:lpstr>
      <vt:lpstr>Wingdings</vt:lpstr>
      <vt:lpstr>11_blank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2019-11-01T10:33:20Z</dcterms:created>
  <dcterms:modified xsi:type="dcterms:W3CDTF">2020-05-20T19:43:04Z</dcterms:modified>
</cp:coreProperties>
</file>