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" y="6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645108"/>
              </p:ext>
            </p:extLst>
          </p:nvPr>
        </p:nvGraphicFramePr>
        <p:xfrm>
          <a:off x="2508250" y="2921000"/>
          <a:ext cx="4889500" cy="10160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79500">
                  <a:extLst>
                    <a:ext uri="{9D8B030D-6E8A-4147-A177-3AD203B41FA5}">
                      <a16:colId xmlns:a16="http://schemas.microsoft.com/office/drawing/2014/main" val="566482716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316168408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842037324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架空配電設備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地中配電設備</a:t>
                      </a:r>
                      <a:br>
                        <a:rPr lang="zh-TW" altLang="en-US" sz="1200" u="none" strike="noStrike" dirty="0"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</a:br>
                      <a:r>
                        <a:rPr lang="zh-TW" altLang="en-US" sz="1200" u="none" strike="noStrike" dirty="0">
                          <a:effectLst/>
                          <a:latin typeface="MS UI Gothic" panose="020B0600070205080204" pitchFamily="50" charset="-128"/>
                          <a:ea typeface="MS UI Gothic" panose="020B0600070205080204" pitchFamily="50" charset="-128"/>
                        </a:rPr>
                        <a:t>（電線共同溝方式）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S UI Gothic" panose="020B0600070205080204" pitchFamily="50" charset="-128"/>
                        <a:ea typeface="MS UI Gothic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56422669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敷設コスト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</a:rPr>
                        <a:t>0.15</a:t>
                      </a:r>
                      <a:r>
                        <a:rPr lang="ja-JP" altLang="en-US" sz="1400" u="none" strike="noStrike" dirty="0">
                          <a:effectLst/>
                        </a:rPr>
                        <a:t>億円／</a:t>
                      </a:r>
                      <a:r>
                        <a:rPr lang="en-US" sz="1400" u="none" strike="noStrike" dirty="0">
                          <a:effectLst/>
                        </a:rPr>
                        <a:t>km</a:t>
                      </a:r>
                      <a:r>
                        <a:rPr lang="ja-JP" altLang="en-US" sz="1400" u="none" strike="noStrike" dirty="0">
                          <a:effectLst/>
                        </a:rPr>
                        <a:t>程度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</a:rPr>
                        <a:t>1.6</a:t>
                      </a:r>
                      <a:r>
                        <a:rPr lang="ja-JP" altLang="en-US" sz="1400" u="none" strike="noStrike" dirty="0">
                          <a:effectLst/>
                        </a:rPr>
                        <a:t>億円／</a:t>
                      </a:r>
                      <a:r>
                        <a:rPr lang="en-US" sz="1400" u="none" strike="noStrike" dirty="0">
                          <a:effectLst/>
                        </a:rPr>
                        <a:t>km</a:t>
                      </a:r>
                      <a:r>
                        <a:rPr lang="ja-JP" altLang="en-US" sz="1400" u="none" strike="noStrike" dirty="0">
                          <a:effectLst/>
                        </a:rPr>
                        <a:t>程度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80388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18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Meiryo UI</vt:lpstr>
      <vt:lpstr>ＭＳ Ｐゴシック</vt:lpstr>
      <vt:lpstr>MS UI Gothic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2020-04-15T13:36:08Z</dcterms:modified>
</cp:coreProperties>
</file>