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B2C8-9E48-4F7F-A4B1-AB7E18B4B861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EFBC9-238B-406A-A9F4-E35CB4261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21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7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316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347200" y="6525345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2000"/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46734" y="207106"/>
            <a:ext cx="11699081" cy="424732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47131" y="6309321"/>
            <a:ext cx="11565196" cy="145424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47132" y="3104965"/>
            <a:ext cx="1853071" cy="276999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46735" y="3769295"/>
            <a:ext cx="1298432" cy="193899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46735" y="4365105"/>
            <a:ext cx="1102866" cy="14542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46185" y="764704"/>
            <a:ext cx="11699631" cy="495108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0626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27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5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7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35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55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2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4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7507-DC18-4BFF-B95A-DF00FD2B99FD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1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4.wdp"/><Relationship Id="rId18" Type="http://schemas.microsoft.com/office/2007/relationships/hdphoto" Target="../media/hdphoto6.wdp"/><Relationship Id="rId3" Type="http://schemas.openxmlformats.org/officeDocument/2006/relationships/image" Target="../media/image2.png"/><Relationship Id="rId21" Type="http://schemas.openxmlformats.org/officeDocument/2006/relationships/image" Target="../media/image13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microsoft.com/office/2007/relationships/hdphoto" Target="../media/hdphoto5.wdp"/><Relationship Id="rId20" Type="http://schemas.microsoft.com/office/2007/relationships/hdphoto" Target="../media/hdphoto7.wdp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10" Type="http://schemas.openxmlformats.org/officeDocument/2006/relationships/image" Target="../media/image7.png"/><Relationship Id="rId19" Type="http://schemas.openxmlformats.org/officeDocument/2006/relationships/image" Target="../media/image12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openxmlformats.org/officeDocument/2006/relationships/image" Target="../media/image9.png"/><Relationship Id="rId22" Type="http://schemas.microsoft.com/office/2007/relationships/hdphoto" Target="../media/hdphoto8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楕円 60"/>
          <p:cNvSpPr/>
          <p:nvPr/>
        </p:nvSpPr>
        <p:spPr bwMode="auto">
          <a:xfrm>
            <a:off x="6021765" y="2882669"/>
            <a:ext cx="490053" cy="336241"/>
          </a:xfrm>
          <a:prstGeom prst="ellipse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003" y="2864719"/>
            <a:ext cx="1395796" cy="107514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 bwMode="auto">
          <a:xfrm>
            <a:off x="1373901" y="1942844"/>
            <a:ext cx="1728000" cy="21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t" anchorCtr="0"/>
          <a:lstStyle/>
          <a:p>
            <a:pPr indent="108000" algn="ctr"/>
            <a:r>
              <a:rPr kumimoji="0" lang="en-US" altLang="ja-JP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epopulation</a:t>
            </a:r>
            <a:r>
              <a:rPr kumimoji="0"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08000" algn="ctr"/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（人口減少）　</a:t>
            </a:r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280206" y="1939627"/>
            <a:ext cx="1728000" cy="21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t" anchorCtr="0"/>
          <a:lstStyle/>
          <a:p>
            <a:pPr indent="108000" algn="ctr"/>
            <a:r>
              <a:rPr kumimoji="0" lang="en-US" altLang="ja-JP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e-carbonization</a:t>
            </a:r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08000" algn="ctr"/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（脱炭素化）　</a:t>
            </a:r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186511" y="1946670"/>
            <a:ext cx="1728000" cy="21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t" anchorCtr="0"/>
          <a:lstStyle/>
          <a:p>
            <a:pPr indent="108000" algn="ctr"/>
            <a:r>
              <a:rPr kumimoji="0" lang="en-US" altLang="ja-JP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e-centralization</a:t>
            </a:r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08000" algn="ctr"/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（分散化）　</a:t>
            </a:r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7092816" y="1939627"/>
            <a:ext cx="1728000" cy="21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t" anchorCtr="0"/>
          <a:lstStyle/>
          <a:p>
            <a:pPr indent="108000" algn="ctr"/>
            <a:r>
              <a:rPr kumimoji="0" lang="en-US" altLang="ja-JP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eregulation</a:t>
            </a:r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08000" algn="ctr"/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（制度改革）　</a:t>
            </a:r>
            <a:endParaRPr kumimoji="0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9003914" y="1934906"/>
            <a:ext cx="1728000" cy="21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t" anchorCtr="0"/>
          <a:lstStyle/>
          <a:p>
            <a:pPr indent="108000" algn="ctr"/>
            <a:r>
              <a:rPr kumimoji="0" lang="en-US" altLang="ja-JP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0"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igitalization</a:t>
            </a:r>
            <a:r>
              <a:rPr kumimoji="0"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08000" algn="ctr"/>
            <a:r>
              <a:rPr kumimoji="0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（デジタル化）　</a:t>
            </a:r>
          </a:p>
        </p:txBody>
      </p:sp>
      <p:sp>
        <p:nvSpPr>
          <p:cNvPr id="29" name="フリーフォーム 28"/>
          <p:cNvSpPr/>
          <p:nvPr/>
        </p:nvSpPr>
        <p:spPr bwMode="auto">
          <a:xfrm>
            <a:off x="1708802" y="3140968"/>
            <a:ext cx="1053407" cy="414362"/>
          </a:xfrm>
          <a:custGeom>
            <a:avLst/>
            <a:gdLst>
              <a:gd name="connsiteX0" fmla="*/ 0 w 1487978"/>
              <a:gd name="connsiteY0" fmla="*/ 0 h 615142"/>
              <a:gd name="connsiteX1" fmla="*/ 556952 w 1487978"/>
              <a:gd name="connsiteY1" fmla="*/ 390698 h 615142"/>
              <a:gd name="connsiteX2" fmla="*/ 980901 w 1487978"/>
              <a:gd name="connsiteY2" fmla="*/ 141316 h 615142"/>
              <a:gd name="connsiteX3" fmla="*/ 1487978 w 1487978"/>
              <a:gd name="connsiteY3" fmla="*/ 615142 h 615142"/>
              <a:gd name="connsiteX0" fmla="*/ 0 w 1487978"/>
              <a:gd name="connsiteY0" fmla="*/ 0 h 615142"/>
              <a:gd name="connsiteX1" fmla="*/ 556952 w 1487978"/>
              <a:gd name="connsiteY1" fmla="*/ 390698 h 615142"/>
              <a:gd name="connsiteX2" fmla="*/ 980901 w 1487978"/>
              <a:gd name="connsiteY2" fmla="*/ 272815 h 615142"/>
              <a:gd name="connsiteX3" fmla="*/ 1487978 w 1487978"/>
              <a:gd name="connsiteY3" fmla="*/ 615142 h 615142"/>
              <a:gd name="connsiteX0" fmla="*/ 0 w 1499360"/>
              <a:gd name="connsiteY0" fmla="*/ 0 h 532955"/>
              <a:gd name="connsiteX1" fmla="*/ 556952 w 1499360"/>
              <a:gd name="connsiteY1" fmla="*/ 390698 h 532955"/>
              <a:gd name="connsiteX2" fmla="*/ 980901 w 1499360"/>
              <a:gd name="connsiteY2" fmla="*/ 272815 h 532955"/>
              <a:gd name="connsiteX3" fmla="*/ 1499360 w 1499360"/>
              <a:gd name="connsiteY3" fmla="*/ 532955 h 532955"/>
              <a:gd name="connsiteX0" fmla="*/ 0 w 1442447"/>
              <a:gd name="connsiteY0" fmla="*/ 0 h 409675"/>
              <a:gd name="connsiteX1" fmla="*/ 500039 w 1442447"/>
              <a:gd name="connsiteY1" fmla="*/ 267418 h 409675"/>
              <a:gd name="connsiteX2" fmla="*/ 923988 w 1442447"/>
              <a:gd name="connsiteY2" fmla="*/ 149535 h 409675"/>
              <a:gd name="connsiteX3" fmla="*/ 1442447 w 1442447"/>
              <a:gd name="connsiteY3" fmla="*/ 409675 h 4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2447" h="409675">
                <a:moveTo>
                  <a:pt x="0" y="0"/>
                </a:moveTo>
                <a:lnTo>
                  <a:pt x="500039" y="267418"/>
                </a:lnTo>
                <a:lnTo>
                  <a:pt x="923988" y="149535"/>
                </a:lnTo>
                <a:lnTo>
                  <a:pt x="1442447" y="409675"/>
                </a:lnTo>
              </a:path>
            </a:pathLst>
          </a:custGeom>
          <a:noFill/>
          <a:ln w="57150">
            <a:solidFill>
              <a:srgbClr val="0070C0"/>
            </a:solidFill>
            <a:miter lim="800000"/>
            <a:headEnd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32" name="図 31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622" y="3228397"/>
            <a:ext cx="355173" cy="52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図 3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2249" r="4546"/>
          <a:stretch/>
        </p:blipFill>
        <p:spPr bwMode="auto">
          <a:xfrm>
            <a:off x="4295801" y="3393440"/>
            <a:ext cx="584145" cy="216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2249" r="4546"/>
          <a:stretch/>
        </p:blipFill>
        <p:spPr bwMode="auto">
          <a:xfrm>
            <a:off x="4198741" y="3566276"/>
            <a:ext cx="738540" cy="2730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5" name="太陽 34"/>
          <p:cNvSpPr/>
          <p:nvPr/>
        </p:nvSpPr>
        <p:spPr bwMode="auto">
          <a:xfrm>
            <a:off x="4245566" y="2696343"/>
            <a:ext cx="381284" cy="370773"/>
          </a:xfrm>
          <a:prstGeom prst="sun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195072">
            <a:off x="3432734" y="2624062"/>
            <a:ext cx="307196" cy="515684"/>
          </a:xfrm>
          <a:prstGeom prst="rect">
            <a:avLst/>
          </a:prstGeom>
        </p:spPr>
      </p:pic>
      <p:pic>
        <p:nvPicPr>
          <p:cNvPr id="40" name="図 3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412" y="3530389"/>
            <a:ext cx="567933" cy="43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図 4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299" y="3100076"/>
            <a:ext cx="151076" cy="236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図 42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776" y="2708609"/>
            <a:ext cx="156164" cy="2442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4" name="グループ化 43"/>
          <p:cNvGrpSpPr>
            <a:grpSpLocks noChangeAspect="1"/>
          </p:cNvGrpSpPr>
          <p:nvPr/>
        </p:nvGrpSpPr>
        <p:grpSpPr>
          <a:xfrm>
            <a:off x="6254306" y="3548077"/>
            <a:ext cx="358388" cy="260493"/>
            <a:chOff x="6991484" y="6525344"/>
            <a:chExt cx="1161161" cy="736058"/>
          </a:xfrm>
        </p:grpSpPr>
        <p:sp>
          <p:nvSpPr>
            <p:cNvPr id="45" name="角丸四角形 44"/>
            <p:cNvSpPr/>
            <p:nvPr/>
          </p:nvSpPr>
          <p:spPr bwMode="auto">
            <a:xfrm>
              <a:off x="7010283" y="6667966"/>
              <a:ext cx="1122995" cy="48216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 bwMode="auto">
            <a:xfrm>
              <a:off x="6991484" y="7165366"/>
              <a:ext cx="1161161" cy="96036"/>
            </a:xfrm>
            <a:prstGeom prst="round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フリーフォーム 46"/>
            <p:cNvSpPr/>
            <p:nvPr/>
          </p:nvSpPr>
          <p:spPr bwMode="auto">
            <a:xfrm rot="844553">
              <a:off x="7816827" y="6749741"/>
              <a:ext cx="224833" cy="318609"/>
            </a:xfrm>
            <a:custGeom>
              <a:avLst/>
              <a:gdLst>
                <a:gd name="connsiteX0" fmla="*/ 342900 w 660400"/>
                <a:gd name="connsiteY0" fmla="*/ 0 h 1016000"/>
                <a:gd name="connsiteX1" fmla="*/ 0 w 660400"/>
                <a:gd name="connsiteY1" fmla="*/ 609600 h 1016000"/>
                <a:gd name="connsiteX2" fmla="*/ 444500 w 660400"/>
                <a:gd name="connsiteY2" fmla="*/ 596900 h 1016000"/>
                <a:gd name="connsiteX3" fmla="*/ 368300 w 660400"/>
                <a:gd name="connsiteY3" fmla="*/ 1016000 h 1016000"/>
                <a:gd name="connsiteX4" fmla="*/ 660400 w 660400"/>
                <a:gd name="connsiteY4" fmla="*/ 406400 h 1016000"/>
                <a:gd name="connsiteX5" fmla="*/ 342900 w 660400"/>
                <a:gd name="connsiteY5" fmla="*/ 419100 h 1016000"/>
                <a:gd name="connsiteX6" fmla="*/ 342900 w 660400"/>
                <a:gd name="connsiteY6" fmla="*/ 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0400" h="1016000">
                  <a:moveTo>
                    <a:pt x="342900" y="0"/>
                  </a:moveTo>
                  <a:lnTo>
                    <a:pt x="0" y="609600"/>
                  </a:lnTo>
                  <a:lnTo>
                    <a:pt x="444500" y="596900"/>
                  </a:lnTo>
                  <a:lnTo>
                    <a:pt x="368300" y="1016000"/>
                  </a:lnTo>
                  <a:lnTo>
                    <a:pt x="660400" y="406400"/>
                  </a:lnTo>
                  <a:lnTo>
                    <a:pt x="342900" y="4191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フローチャート: 照合 47"/>
            <p:cNvSpPr/>
            <p:nvPr/>
          </p:nvSpPr>
          <p:spPr bwMode="auto">
            <a:xfrm rot="5400000">
              <a:off x="7505633" y="6814343"/>
              <a:ext cx="165230" cy="204243"/>
            </a:xfrm>
            <a:prstGeom prst="flowChartCollate">
              <a:avLst/>
            </a:prstGeom>
            <a:solidFill>
              <a:schemeClr val="bg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10">
              <a:grayscl/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5625" b="90000" l="10000" r="9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100254" y="6721458"/>
              <a:ext cx="358287" cy="358288"/>
            </a:xfrm>
            <a:prstGeom prst="rect">
              <a:avLst/>
            </a:prstGeom>
            <a:noFill/>
          </p:spPr>
        </p:pic>
        <p:sp>
          <p:nvSpPr>
            <p:cNvPr id="50" name="正方形/長方形 49"/>
            <p:cNvSpPr/>
            <p:nvPr/>
          </p:nvSpPr>
          <p:spPr bwMode="auto">
            <a:xfrm>
              <a:off x="7638887" y="6525344"/>
              <a:ext cx="336083" cy="636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 bwMode="auto">
            <a:xfrm>
              <a:off x="7754049" y="6557160"/>
              <a:ext cx="105760" cy="1056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2" name="グループ化 51"/>
          <p:cNvGrpSpPr>
            <a:grpSpLocks noChangeAspect="1"/>
          </p:cNvGrpSpPr>
          <p:nvPr/>
        </p:nvGrpSpPr>
        <p:grpSpPr>
          <a:xfrm>
            <a:off x="6344689" y="2701904"/>
            <a:ext cx="358388" cy="260493"/>
            <a:chOff x="6991484" y="6525344"/>
            <a:chExt cx="1161161" cy="736058"/>
          </a:xfrm>
        </p:grpSpPr>
        <p:sp>
          <p:nvSpPr>
            <p:cNvPr id="53" name="角丸四角形 52"/>
            <p:cNvSpPr/>
            <p:nvPr/>
          </p:nvSpPr>
          <p:spPr bwMode="auto">
            <a:xfrm>
              <a:off x="7010283" y="6667966"/>
              <a:ext cx="1122995" cy="48216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角丸四角形 53"/>
            <p:cNvSpPr/>
            <p:nvPr/>
          </p:nvSpPr>
          <p:spPr bwMode="auto">
            <a:xfrm>
              <a:off x="6991484" y="7165366"/>
              <a:ext cx="1161161" cy="96036"/>
            </a:xfrm>
            <a:prstGeom prst="round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フリーフォーム 54"/>
            <p:cNvSpPr/>
            <p:nvPr/>
          </p:nvSpPr>
          <p:spPr bwMode="auto">
            <a:xfrm rot="844553">
              <a:off x="7816827" y="6749741"/>
              <a:ext cx="224833" cy="318609"/>
            </a:xfrm>
            <a:custGeom>
              <a:avLst/>
              <a:gdLst>
                <a:gd name="connsiteX0" fmla="*/ 342900 w 660400"/>
                <a:gd name="connsiteY0" fmla="*/ 0 h 1016000"/>
                <a:gd name="connsiteX1" fmla="*/ 0 w 660400"/>
                <a:gd name="connsiteY1" fmla="*/ 609600 h 1016000"/>
                <a:gd name="connsiteX2" fmla="*/ 444500 w 660400"/>
                <a:gd name="connsiteY2" fmla="*/ 596900 h 1016000"/>
                <a:gd name="connsiteX3" fmla="*/ 368300 w 660400"/>
                <a:gd name="connsiteY3" fmla="*/ 1016000 h 1016000"/>
                <a:gd name="connsiteX4" fmla="*/ 660400 w 660400"/>
                <a:gd name="connsiteY4" fmla="*/ 406400 h 1016000"/>
                <a:gd name="connsiteX5" fmla="*/ 342900 w 660400"/>
                <a:gd name="connsiteY5" fmla="*/ 419100 h 1016000"/>
                <a:gd name="connsiteX6" fmla="*/ 342900 w 660400"/>
                <a:gd name="connsiteY6" fmla="*/ 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0400" h="1016000">
                  <a:moveTo>
                    <a:pt x="342900" y="0"/>
                  </a:moveTo>
                  <a:lnTo>
                    <a:pt x="0" y="609600"/>
                  </a:lnTo>
                  <a:lnTo>
                    <a:pt x="444500" y="596900"/>
                  </a:lnTo>
                  <a:lnTo>
                    <a:pt x="368300" y="1016000"/>
                  </a:lnTo>
                  <a:lnTo>
                    <a:pt x="660400" y="406400"/>
                  </a:lnTo>
                  <a:lnTo>
                    <a:pt x="342900" y="4191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フローチャート: 照合 55"/>
            <p:cNvSpPr/>
            <p:nvPr/>
          </p:nvSpPr>
          <p:spPr bwMode="auto">
            <a:xfrm rot="5400000">
              <a:off x="7505633" y="6814343"/>
              <a:ext cx="165230" cy="204243"/>
            </a:xfrm>
            <a:prstGeom prst="flowChartCollate">
              <a:avLst/>
            </a:prstGeom>
            <a:solidFill>
              <a:schemeClr val="bg1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10">
              <a:grayscl/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5625" b="90000" l="10000" r="9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100254" y="6721458"/>
              <a:ext cx="358287" cy="358288"/>
            </a:xfrm>
            <a:prstGeom prst="rect">
              <a:avLst/>
            </a:prstGeom>
            <a:noFill/>
          </p:spPr>
        </p:pic>
        <p:sp>
          <p:nvSpPr>
            <p:cNvPr id="58" name="正方形/長方形 57"/>
            <p:cNvSpPr/>
            <p:nvPr/>
          </p:nvSpPr>
          <p:spPr bwMode="auto">
            <a:xfrm>
              <a:off x="7638887" y="6525344"/>
              <a:ext cx="336083" cy="636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 bwMode="auto">
            <a:xfrm>
              <a:off x="7754049" y="6557160"/>
              <a:ext cx="105760" cy="1056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30" name="図 29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03" y="2990547"/>
            <a:ext cx="491103" cy="661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030" y="3028956"/>
            <a:ext cx="600652" cy="47248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9" name="グループ化 148"/>
          <p:cNvGrpSpPr/>
          <p:nvPr/>
        </p:nvGrpSpPr>
        <p:grpSpPr>
          <a:xfrm>
            <a:off x="9383178" y="2711712"/>
            <a:ext cx="969472" cy="876113"/>
            <a:chOff x="6975878" y="4398674"/>
            <a:chExt cx="1570868" cy="1453154"/>
          </a:xfrm>
        </p:grpSpPr>
        <p:sp>
          <p:nvSpPr>
            <p:cNvPr id="63" name="八角形 62"/>
            <p:cNvSpPr/>
            <p:nvPr/>
          </p:nvSpPr>
          <p:spPr bwMode="auto">
            <a:xfrm>
              <a:off x="6975878" y="4398674"/>
              <a:ext cx="1570868" cy="1453154"/>
            </a:xfrm>
            <a:prstGeom prst="octagon">
              <a:avLst>
                <a:gd name="adj" fmla="val 32435"/>
              </a:avLst>
            </a:prstGeom>
            <a:solidFill>
              <a:schemeClr val="bg1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/>
            </a:p>
          </p:txBody>
        </p:sp>
        <p:cxnSp>
          <p:nvCxnSpPr>
            <p:cNvPr id="65" name="直線コネクタ 64"/>
            <p:cNvCxnSpPr>
              <a:stCxn id="63" idx="5"/>
              <a:endCxn id="63" idx="0"/>
            </p:cNvCxnSpPr>
            <p:nvPr/>
          </p:nvCxnSpPr>
          <p:spPr>
            <a:xfrm>
              <a:off x="6975878" y="4870004"/>
              <a:ext cx="157086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>
              <a:stCxn id="63" idx="5"/>
              <a:endCxn id="63" idx="7"/>
            </p:cNvCxnSpPr>
            <p:nvPr/>
          </p:nvCxnSpPr>
          <p:spPr>
            <a:xfrm flipV="1">
              <a:off x="6975878" y="4398674"/>
              <a:ext cx="1099538" cy="47133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63" idx="5"/>
              <a:endCxn id="63" idx="1"/>
            </p:cNvCxnSpPr>
            <p:nvPr/>
          </p:nvCxnSpPr>
          <p:spPr>
            <a:xfrm>
              <a:off x="6975878" y="4870004"/>
              <a:ext cx="1570868" cy="51049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>
              <a:stCxn id="63" idx="5"/>
              <a:endCxn id="63" idx="2"/>
            </p:cNvCxnSpPr>
            <p:nvPr/>
          </p:nvCxnSpPr>
          <p:spPr>
            <a:xfrm>
              <a:off x="6975878" y="4870004"/>
              <a:ext cx="1099538" cy="9818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>
              <a:stCxn id="63" idx="5"/>
              <a:endCxn id="63" idx="3"/>
            </p:cNvCxnSpPr>
            <p:nvPr/>
          </p:nvCxnSpPr>
          <p:spPr>
            <a:xfrm>
              <a:off x="6975878" y="4870004"/>
              <a:ext cx="471330" cy="9818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>
              <a:stCxn id="63" idx="4"/>
              <a:endCxn id="63" idx="6"/>
            </p:cNvCxnSpPr>
            <p:nvPr/>
          </p:nvCxnSpPr>
          <p:spPr>
            <a:xfrm flipV="1">
              <a:off x="6975878" y="4398674"/>
              <a:ext cx="471330" cy="9818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63" idx="4"/>
              <a:endCxn id="63" idx="7"/>
            </p:cNvCxnSpPr>
            <p:nvPr/>
          </p:nvCxnSpPr>
          <p:spPr>
            <a:xfrm flipV="1">
              <a:off x="6975878" y="4398674"/>
              <a:ext cx="1099538" cy="9818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>
              <a:stCxn id="63" idx="4"/>
              <a:endCxn id="63" idx="0"/>
            </p:cNvCxnSpPr>
            <p:nvPr/>
          </p:nvCxnSpPr>
          <p:spPr>
            <a:xfrm flipV="1">
              <a:off x="6975878" y="4870004"/>
              <a:ext cx="1570868" cy="51049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>
              <a:stCxn id="63" idx="4"/>
              <a:endCxn id="63" idx="1"/>
            </p:cNvCxnSpPr>
            <p:nvPr/>
          </p:nvCxnSpPr>
          <p:spPr>
            <a:xfrm>
              <a:off x="6975878" y="5380498"/>
              <a:ext cx="157086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>
              <a:stCxn id="63" idx="4"/>
              <a:endCxn id="63" idx="2"/>
            </p:cNvCxnSpPr>
            <p:nvPr/>
          </p:nvCxnSpPr>
          <p:spPr>
            <a:xfrm>
              <a:off x="6975878" y="5380498"/>
              <a:ext cx="1099538" cy="47133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>
              <a:stCxn id="63" idx="3"/>
              <a:endCxn id="63" idx="6"/>
            </p:cNvCxnSpPr>
            <p:nvPr/>
          </p:nvCxnSpPr>
          <p:spPr>
            <a:xfrm flipV="1">
              <a:off x="7447208" y="4398674"/>
              <a:ext cx="0" cy="145315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>
              <a:stCxn id="63" idx="3"/>
              <a:endCxn id="63" idx="7"/>
            </p:cNvCxnSpPr>
            <p:nvPr/>
          </p:nvCxnSpPr>
          <p:spPr>
            <a:xfrm flipV="1">
              <a:off x="7447208" y="4398674"/>
              <a:ext cx="628208" cy="145315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>
              <a:stCxn id="63" idx="3"/>
              <a:endCxn id="63" idx="0"/>
            </p:cNvCxnSpPr>
            <p:nvPr/>
          </p:nvCxnSpPr>
          <p:spPr>
            <a:xfrm flipV="1">
              <a:off x="7447208" y="4870004"/>
              <a:ext cx="1099538" cy="9818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>
              <a:stCxn id="63" idx="3"/>
              <a:endCxn id="63" idx="1"/>
            </p:cNvCxnSpPr>
            <p:nvPr/>
          </p:nvCxnSpPr>
          <p:spPr>
            <a:xfrm flipV="1">
              <a:off x="7447208" y="5380498"/>
              <a:ext cx="1099538" cy="47133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>
              <a:stCxn id="63" idx="2"/>
              <a:endCxn id="63" idx="7"/>
            </p:cNvCxnSpPr>
            <p:nvPr/>
          </p:nvCxnSpPr>
          <p:spPr>
            <a:xfrm flipV="1">
              <a:off x="8075416" y="4398674"/>
              <a:ext cx="0" cy="145315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>
              <a:stCxn id="63" idx="2"/>
              <a:endCxn id="63" idx="6"/>
            </p:cNvCxnSpPr>
            <p:nvPr/>
          </p:nvCxnSpPr>
          <p:spPr>
            <a:xfrm flipH="1" flipV="1">
              <a:off x="7447208" y="4398674"/>
              <a:ext cx="628208" cy="145315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>
              <a:stCxn id="63" idx="2"/>
              <a:endCxn id="63" idx="0"/>
            </p:cNvCxnSpPr>
            <p:nvPr/>
          </p:nvCxnSpPr>
          <p:spPr>
            <a:xfrm flipV="1">
              <a:off x="8075416" y="4870004"/>
              <a:ext cx="471330" cy="9818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/>
            <p:cNvCxnSpPr>
              <a:stCxn id="63" idx="1"/>
              <a:endCxn id="63" idx="7"/>
            </p:cNvCxnSpPr>
            <p:nvPr/>
          </p:nvCxnSpPr>
          <p:spPr>
            <a:xfrm flipH="1" flipV="1">
              <a:off x="8075416" y="4398674"/>
              <a:ext cx="471330" cy="9818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>
              <a:stCxn id="63" idx="0"/>
              <a:endCxn id="63" idx="6"/>
            </p:cNvCxnSpPr>
            <p:nvPr/>
          </p:nvCxnSpPr>
          <p:spPr>
            <a:xfrm flipH="1" flipV="1">
              <a:off x="7447208" y="4398674"/>
              <a:ext cx="1099538" cy="47133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正方形/長方形 149"/>
          <p:cNvSpPr/>
          <p:nvPr/>
        </p:nvSpPr>
        <p:spPr>
          <a:xfrm>
            <a:off x="8960777" y="3719531"/>
            <a:ext cx="1835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/>
              <a:t>IoT,AI,5G,</a:t>
            </a:r>
            <a:r>
              <a:rPr lang="ja-JP" altLang="en-US" sz="1100" dirty="0"/>
              <a:t>シェアリング</a:t>
            </a: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3454030" y="3831634"/>
            <a:ext cx="729104" cy="253916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RE100</a:t>
            </a:r>
          </a:p>
        </p:txBody>
      </p:sp>
      <p:cxnSp>
        <p:nvCxnSpPr>
          <p:cNvPr id="79" name="直線コネクタ 78"/>
          <p:cNvCxnSpPr/>
          <p:nvPr/>
        </p:nvCxnSpPr>
        <p:spPr>
          <a:xfrm flipH="1">
            <a:off x="7994142" y="2733851"/>
            <a:ext cx="0" cy="111600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289" y="2535439"/>
            <a:ext cx="461298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図 81"/>
          <p:cNvPicPr/>
          <p:nvPr/>
        </p:nvPicPr>
        <p:blipFill rotWithShape="1">
          <a:blip r:embed="rId1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7376" r="-22" b="55035"/>
          <a:stretch/>
        </p:blipFill>
        <p:spPr bwMode="auto">
          <a:xfrm>
            <a:off x="7857471" y="3068961"/>
            <a:ext cx="270690" cy="3101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83" name="グループ化 82"/>
          <p:cNvGrpSpPr/>
          <p:nvPr/>
        </p:nvGrpSpPr>
        <p:grpSpPr>
          <a:xfrm>
            <a:off x="7502458" y="3538099"/>
            <a:ext cx="980716" cy="506953"/>
            <a:chOff x="6359458" y="4622386"/>
            <a:chExt cx="980716" cy="506953"/>
          </a:xfrm>
        </p:grpSpPr>
        <p:sp>
          <p:nvSpPr>
            <p:cNvPr id="84" name="楕円 83"/>
            <p:cNvSpPr/>
            <p:nvPr/>
          </p:nvSpPr>
          <p:spPr bwMode="auto">
            <a:xfrm>
              <a:off x="6359458" y="4622386"/>
              <a:ext cx="980716" cy="50695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86" name="図 85" descr="R:\【省内共有】職員共有ファイル限定（担当者・所属を記載のこと）\テンプレート共有システム\ppt用素材\ピクトグラム\住宅.png"/>
            <p:cNvPicPr>
              <a:picLocks noChangeAspect="1"/>
            </p:cNvPicPr>
            <p:nvPr/>
          </p:nvPicPr>
          <p:blipFill rotWithShape="1"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8">
                      <a14:imgEffect>
                        <a14:brightnessContrast bright="-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88" t="7258" r="12587" b="7258"/>
            <a:stretch/>
          </p:blipFill>
          <p:spPr bwMode="auto">
            <a:xfrm>
              <a:off x="6531040" y="4875862"/>
              <a:ext cx="183431" cy="180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7" name="図 86" descr="R:\【省内共有】職員共有ファイル限定（担当者・所属を記載のこと）\テンプレート共有システム\ppt用素材\ピクトグラム\工場.png"/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20">
                      <a14:imgEffect>
                        <a14:brightnessContrast bright="-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256" y="4732304"/>
              <a:ext cx="288000" cy="2808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21">
              <a:extLst>
                <a:ext uri="{BEBA8EAE-BF5A-486C-A8C5-ECC9F3942E4B}">
                  <a14:imgProps xmlns:a14="http://schemas.microsoft.com/office/drawing/2010/main">
                    <a14:imgLayer r:embed="rId22">
                      <a14:imgEffect>
                        <a14:backgroundRemoval t="1124" b="100000" l="3077" r="98462"/>
                      </a14:imgEffect>
                      <a14:imgEffect>
                        <a14:colorTemperature colorTemp="4700"/>
                      </a14:imgEffect>
                      <a14:imgEffect>
                        <a14:saturation sat="33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85178" y="4653136"/>
              <a:ext cx="184046" cy="252000"/>
            </a:xfrm>
            <a:prstGeom prst="rect">
              <a:avLst/>
            </a:prstGeom>
            <a:noFill/>
          </p:spPr>
        </p:pic>
        <p:pic>
          <p:nvPicPr>
            <p:cNvPr id="89" name="図 88" descr="R:\【省内共有】職員共有ファイル限定（担当者・所属を記載のこと）\テンプレート共有システム\ppt用素材\ピクトグラム\住宅.png"/>
            <p:cNvPicPr>
              <a:picLocks noChangeAspect="1"/>
            </p:cNvPicPr>
            <p:nvPr/>
          </p:nvPicPr>
          <p:blipFill rotWithShape="1"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8">
                      <a14:imgEffect>
                        <a14:brightnessContrast bright="-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88" t="7258" r="12587" b="7258"/>
            <a:stretch/>
          </p:blipFill>
          <p:spPr bwMode="auto">
            <a:xfrm>
              <a:off x="6569769" y="4689160"/>
              <a:ext cx="183431" cy="180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0" name="図 89" descr="R:\【省内共有】職員共有ファイル限定（担当者・所属を記載のこと）\テンプレート共有システム\ppt用素材\ピクトグラム\住宅.png"/>
            <p:cNvPicPr>
              <a:picLocks noChangeAspect="1"/>
            </p:cNvPicPr>
            <p:nvPr/>
          </p:nvPicPr>
          <p:blipFill rotWithShape="1"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8">
                      <a14:imgEffect>
                        <a14:brightnessContrast bright="-4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88" t="7258" r="12587" b="7258"/>
            <a:stretch/>
          </p:blipFill>
          <p:spPr bwMode="auto">
            <a:xfrm>
              <a:off x="6722169" y="4905184"/>
              <a:ext cx="183431" cy="180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91" name="下矢印 90"/>
          <p:cNvSpPr/>
          <p:nvPr/>
        </p:nvSpPr>
        <p:spPr bwMode="auto">
          <a:xfrm>
            <a:off x="7724990" y="2889016"/>
            <a:ext cx="180000" cy="684000"/>
          </a:xfrm>
          <a:prstGeom prst="downArrow">
            <a:avLst>
              <a:gd name="adj1" fmla="val 50000"/>
              <a:gd name="adj2" fmla="val 37452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下矢印 91"/>
          <p:cNvSpPr/>
          <p:nvPr/>
        </p:nvSpPr>
        <p:spPr bwMode="auto">
          <a:xfrm flipV="1">
            <a:off x="8076240" y="2889016"/>
            <a:ext cx="180000" cy="684000"/>
          </a:xfrm>
          <a:prstGeom prst="downArrow">
            <a:avLst>
              <a:gd name="adj1" fmla="val 50000"/>
              <a:gd name="adj2" fmla="val 37452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36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YN</dc:creator>
  <cp:lastModifiedBy>Windows ユーザー</cp:lastModifiedBy>
  <cp:revision>7</cp:revision>
  <dcterms:created xsi:type="dcterms:W3CDTF">2020-05-07T03:33:12Z</dcterms:created>
  <dcterms:modified xsi:type="dcterms:W3CDTF">2020-05-09T14:03:09Z</dcterms:modified>
</cp:coreProperties>
</file>