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7" d="100"/>
          <a:sy n="67" d="100"/>
        </p:scale>
        <p:origin x="114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73260855467865E-2"/>
          <c:y val="8.1509003830911392E-2"/>
          <c:w val="0.86684578119633826"/>
          <c:h val="0.714946162399451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'コバルト需給（日本のみ)'!$I$125</c:f>
              <c:strCache>
                <c:ptCount val="1"/>
                <c:pt idx="0">
                  <c:v>供給（権益分）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4"/>
              <c:pt idx="0">
                <c:v>2016</c:v>
              </c:pt>
              <c:pt idx="1">
                <c:v>2019</c:v>
              </c:pt>
              <c:pt idx="2">
                <c:v>2025</c:v>
              </c:pt>
              <c:pt idx="3">
                <c:v>2030</c:v>
              </c:pt>
              <c:pt idx="4">
                <c:v>2031</c:v>
              </c:pt>
              <c:pt idx="5">
                <c:v>2032</c:v>
              </c:pt>
              <c:pt idx="6">
                <c:v>2033</c:v>
              </c:pt>
              <c:pt idx="7">
                <c:v>2034</c:v>
              </c:pt>
              <c:pt idx="8">
                <c:v>2035</c:v>
              </c:pt>
              <c:pt idx="9">
                <c:v>2036</c:v>
              </c:pt>
              <c:pt idx="10">
                <c:v>2037</c:v>
              </c:pt>
              <c:pt idx="11">
                <c:v>2038</c:v>
              </c:pt>
              <c:pt idx="12">
                <c:v>2039</c:v>
              </c:pt>
              <c:pt idx="13">
                <c:v>2040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'コバルト需給（日本のみ)'!$J$125:$Y$125</c:f>
              <c:numCache>
                <c:formatCode>0</c:formatCode>
                <c:ptCount val="4"/>
                <c:pt idx="0">
                  <c:v>9242.7003214922497</c:v>
                </c:pt>
                <c:pt idx="1">
                  <c:v>11497.663249077184</c:v>
                </c:pt>
                <c:pt idx="2">
                  <c:v>11380.663249077184</c:v>
                </c:pt>
                <c:pt idx="3">
                  <c:v>11380.663249077184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D-4FB6-8C10-B3C41FC87820}"/>
            </c:ext>
          </c:extLst>
        </c:ser>
        <c:ser>
          <c:idx val="1"/>
          <c:order val="3"/>
          <c:tx>
            <c:strRef>
              <c:f>'コバルト需給（日本のみ)'!$I$126</c:f>
              <c:strCache>
                <c:ptCount val="1"/>
                <c:pt idx="0">
                  <c:v>供給（トレード）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25400">
              <a:noFill/>
            </a:ln>
            <a:effectLst/>
          </c:spPr>
          <c:invertIfNegative val="0"/>
          <c:cat>
            <c:strLit>
              <c:ptCount val="14"/>
              <c:pt idx="0">
                <c:v>2016</c:v>
              </c:pt>
              <c:pt idx="1">
                <c:v>2019</c:v>
              </c:pt>
              <c:pt idx="2">
                <c:v>2025</c:v>
              </c:pt>
              <c:pt idx="3">
                <c:v>2030</c:v>
              </c:pt>
              <c:pt idx="4">
                <c:v>2031</c:v>
              </c:pt>
              <c:pt idx="5">
                <c:v>2032</c:v>
              </c:pt>
              <c:pt idx="6">
                <c:v>2033</c:v>
              </c:pt>
              <c:pt idx="7">
                <c:v>2034</c:v>
              </c:pt>
              <c:pt idx="8">
                <c:v>2035</c:v>
              </c:pt>
              <c:pt idx="9">
                <c:v>2036</c:v>
              </c:pt>
              <c:pt idx="10">
                <c:v>2037</c:v>
              </c:pt>
              <c:pt idx="11">
                <c:v>2038</c:v>
              </c:pt>
              <c:pt idx="12">
                <c:v>2039</c:v>
              </c:pt>
              <c:pt idx="13">
                <c:v>2040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'コバルト需給（日本のみ)'!$J$126:$Y$126</c:f>
              <c:numCache>
                <c:formatCode>General</c:formatCode>
                <c:ptCount val="4"/>
                <c:pt idx="0" formatCode="0">
                  <c:v>3612.2996785077503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6D-4FB6-8C10-B3C41FC87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1914960"/>
        <c:axId val="611915616"/>
      </c:barChart>
      <c:lineChart>
        <c:grouping val="standard"/>
        <c:varyColors val="0"/>
        <c:ser>
          <c:idx val="3"/>
          <c:order val="1"/>
          <c:tx>
            <c:strRef>
              <c:f>'コバルト需給（日本のみ)'!$H$127</c:f>
              <c:strCache>
                <c:ptCount val="1"/>
                <c:pt idx="0">
                  <c:v>EV30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name>需要（EV30）</c:name>
            <c:spPr>
              <a:ln w="28575" cap="rnd">
                <a:solidFill>
                  <a:schemeClr val="accent4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'コバルト需給（日本のみ)'!$J$130:$AI$130</c:f>
              <c:numCache>
                <c:formatCode>General</c:formatCode>
                <c:ptCount val="4"/>
                <c:pt idx="0">
                  <c:v>2016</c:v>
                </c:pt>
                <c:pt idx="1">
                  <c:v>2019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'コバルト需給（日本のみ)'!$J$127:$AI$127</c:f>
              <c:numCache>
                <c:formatCode>General</c:formatCode>
                <c:ptCount val="4"/>
                <c:pt idx="0" formatCode="0">
                  <c:v>12855</c:v>
                </c:pt>
                <c:pt idx="2" formatCode="0">
                  <c:v>16437.673741973009</c:v>
                </c:pt>
                <c:pt idx="3" formatCode="0">
                  <c:v>20439.347483946018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6D-4FB6-8C10-B3C41FC87820}"/>
            </c:ext>
          </c:extLst>
        </c:ser>
        <c:ser>
          <c:idx val="4"/>
          <c:order val="2"/>
          <c:tx>
            <c:strRef>
              <c:f>'コバルト需給（日本のみ)'!$H$128</c:f>
              <c:strCache>
                <c:ptCount val="1"/>
                <c:pt idx="0">
                  <c:v>MID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name>需要（MID）</c:name>
            <c:spPr>
              <a:ln w="28575" cap="rnd">
                <a:solidFill>
                  <a:schemeClr val="accent5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'コバルト需給（日本のみ)'!$J$130:$AI$130</c:f>
              <c:numCache>
                <c:formatCode>General</c:formatCode>
                <c:ptCount val="4"/>
                <c:pt idx="0">
                  <c:v>2016</c:v>
                </c:pt>
                <c:pt idx="1">
                  <c:v>2019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'コバルト需給（日本のみ)'!$J$128:$AI$128</c:f>
              <c:numCache>
                <c:formatCode>General</c:formatCode>
                <c:ptCount val="4"/>
                <c:pt idx="0" formatCode="0">
                  <c:v>12855</c:v>
                </c:pt>
                <c:pt idx="2" formatCode="0">
                  <c:v>15441.516802456292</c:v>
                </c:pt>
                <c:pt idx="3" formatCode="0">
                  <c:v>18447.033604912584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6D-4FB6-8C10-B3C41FC87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914960"/>
        <c:axId val="611915616"/>
      </c:lineChart>
      <c:catAx>
        <c:axId val="611914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1915616"/>
        <c:crosses val="autoZero"/>
        <c:auto val="1"/>
        <c:lblAlgn val="ctr"/>
        <c:lblOffset val="100"/>
        <c:noMultiLvlLbl val="0"/>
      </c:catAx>
      <c:valAx>
        <c:axId val="61191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1914960"/>
        <c:crosses val="autoZero"/>
        <c:crossBetween val="between"/>
        <c:dispUnits>
          <c:builtInUnit val="tenThousand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87668824356193886"/>
          <c:w val="1"/>
          <c:h val="0.10565754134186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427344"/>
              </p:ext>
            </p:extLst>
          </p:nvPr>
        </p:nvGraphicFramePr>
        <p:xfrm>
          <a:off x="6572788" y="2241299"/>
          <a:ext cx="3144497" cy="305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図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2" y="2719422"/>
            <a:ext cx="3245961" cy="25032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387425" y="1851608"/>
            <a:ext cx="21655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 smtClean="0"/>
              <a:t>レアアースの中国依存度</a:t>
            </a:r>
            <a:endParaRPr lang="en-US" altLang="ja-JP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02629" y="1856478"/>
            <a:ext cx="26558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 smtClean="0"/>
              <a:t>コバルトの各工程での各国シェア</a:t>
            </a:r>
            <a:endParaRPr lang="en-US" altLang="ja-JP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59772" y="1844824"/>
            <a:ext cx="28801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 smtClean="0"/>
              <a:t>コバルト需給の将来見通し（国内）</a:t>
            </a:r>
            <a:endParaRPr lang="en-US" altLang="ja-JP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93941" y="5218907"/>
            <a:ext cx="26558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出典：平成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資源エネルギー庁委託事業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marR="0" lvl="0" indent="-361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（鉱物資源開発の推進のための探査事業）報告書より</a:t>
            </a:r>
          </a:p>
        </p:txBody>
      </p:sp>
      <p:sp>
        <p:nvSpPr>
          <p:cNvPr id="8" name="楕円 7"/>
          <p:cNvSpPr/>
          <p:nvPr/>
        </p:nvSpPr>
        <p:spPr>
          <a:xfrm>
            <a:off x="8210612" y="2950800"/>
            <a:ext cx="648072" cy="9010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3181" y="3564217"/>
            <a:ext cx="13023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約５千トン</a:t>
            </a:r>
            <a:r>
              <a:rPr kumimoji="1" lang="en-US" altLang="ja-JP" sz="11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1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市場調達が必要</a:t>
            </a:r>
            <a:endParaRPr kumimoji="1" lang="ja-JP" altLang="en-US" sz="11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83528" y="5311710"/>
            <a:ext cx="3654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需要量の試算は、国内生産・国内販売に必要となる量のみ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38676" y="5598453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Wood Mackenzie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資料より経済産業省作成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41905" y="2215366"/>
            <a:ext cx="9361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（万トン）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47600" y="2428489"/>
            <a:ext cx="3835624" cy="279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58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2020-04-07T06:39:26Z</dcterms:modified>
</cp:coreProperties>
</file>