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8" d="100"/>
          <a:sy n="68" d="100"/>
        </p:scale>
        <p:origin x="84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wi99008v\00&#36039;&#28304;&#12456;&#12493;&#12523;&#12462;&#12540;&#24193;&#36039;&#28304;&#12539;&#29123;&#26009;&#37096;&#37489;&#29289;&#36039;&#28304;&#35506;00\07%20&#25126;&#30053;&#12464;&#12523;&#12540;&#12503;\&#9632;&#12381;&#12398;&#20182;&#30330;&#27880;&#31561;\181127%20&#21442;&#35696;&#38498;&#36039;&#28304;&#12456;&#12493;&#12523;&#12462;&#12540;&#35519;&#26619;&#20250;%20&#12487;&#12540;&#12479;&#12450;&#12503;&#12487;\&#12464;&#12521;&#12501;&#29992;&#12487;&#12540;&#12479;%2018112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icrosoft%20PowerPoint%20&#20869;&#12398;&#12464;&#12521;&#12501;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Microsoft%20PowerPoint%20&#20869;&#12398;&#12464;&#12521;&#12501;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Ni!$D$3</c:f>
              <c:strCache>
                <c:ptCount val="1"/>
                <c:pt idx="0">
                  <c:v>アフリカ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Ni!$E$3:$M$3</c:f>
              <c:numCache>
                <c:formatCode>General</c:formatCode>
                <c:ptCount val="9"/>
                <c:pt idx="0">
                  <c:v>31.7</c:v>
                </c:pt>
                <c:pt idx="1">
                  <c:v>24</c:v>
                </c:pt>
                <c:pt idx="2">
                  <c:v>23.9</c:v>
                </c:pt>
                <c:pt idx="3">
                  <c:v>24.6</c:v>
                </c:pt>
                <c:pt idx="4">
                  <c:v>22.9</c:v>
                </c:pt>
                <c:pt idx="5">
                  <c:v>21.4</c:v>
                </c:pt>
                <c:pt idx="6">
                  <c:v>24</c:v>
                </c:pt>
                <c:pt idx="7">
                  <c:v>28.4</c:v>
                </c:pt>
                <c:pt idx="8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6C-4F2C-8FA1-7BF4046C312F}"/>
            </c:ext>
          </c:extLst>
        </c:ser>
        <c:ser>
          <c:idx val="1"/>
          <c:order val="1"/>
          <c:tx>
            <c:strRef>
              <c:f>Ni!$D$4</c:f>
              <c:strCache>
                <c:ptCount val="1"/>
                <c:pt idx="0">
                  <c:v>北南米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Ni!$E$4:$M$4</c:f>
              <c:numCache>
                <c:formatCode>General</c:formatCode>
                <c:ptCount val="9"/>
                <c:pt idx="0">
                  <c:v>121.8</c:v>
                </c:pt>
                <c:pt idx="1">
                  <c:v>153.19999999999999</c:v>
                </c:pt>
                <c:pt idx="2">
                  <c:v>165</c:v>
                </c:pt>
                <c:pt idx="3">
                  <c:v>166.4</c:v>
                </c:pt>
                <c:pt idx="4">
                  <c:v>174.8</c:v>
                </c:pt>
                <c:pt idx="5">
                  <c:v>181.4</c:v>
                </c:pt>
                <c:pt idx="6">
                  <c:v>172</c:v>
                </c:pt>
                <c:pt idx="7">
                  <c:v>179.4</c:v>
                </c:pt>
                <c:pt idx="8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6C-4F2C-8FA1-7BF4046C312F}"/>
            </c:ext>
          </c:extLst>
        </c:ser>
        <c:ser>
          <c:idx val="2"/>
          <c:order val="2"/>
          <c:tx>
            <c:strRef>
              <c:f>Ni!$D$5</c:f>
              <c:strCache>
                <c:ptCount val="1"/>
                <c:pt idx="0">
                  <c:v>中国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Ni!$E$5:$M$5</c:f>
              <c:numCache>
                <c:formatCode>General</c:formatCode>
                <c:ptCount val="9"/>
                <c:pt idx="0">
                  <c:v>442.5</c:v>
                </c:pt>
                <c:pt idx="1">
                  <c:v>575</c:v>
                </c:pt>
                <c:pt idx="2">
                  <c:v>704</c:v>
                </c:pt>
                <c:pt idx="3">
                  <c:v>770</c:v>
                </c:pt>
                <c:pt idx="4">
                  <c:v>898.6</c:v>
                </c:pt>
                <c:pt idx="5">
                  <c:v>956.5</c:v>
                </c:pt>
                <c:pt idx="6">
                  <c:v>980</c:v>
                </c:pt>
                <c:pt idx="7">
                  <c:v>1089.5999999999999</c:v>
                </c:pt>
                <c:pt idx="8" formatCode="#,##0">
                  <c:v>1170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6C-4F2C-8FA1-7BF4046C312F}"/>
            </c:ext>
          </c:extLst>
        </c:ser>
        <c:ser>
          <c:idx val="3"/>
          <c:order val="3"/>
          <c:tx>
            <c:strRef>
              <c:f>Ni!$D$6</c:f>
              <c:strCache>
                <c:ptCount val="1"/>
                <c:pt idx="0">
                  <c:v>日本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Ni!$E$6:$M$6</c:f>
              <c:numCache>
                <c:formatCode>General</c:formatCode>
                <c:ptCount val="9"/>
                <c:pt idx="0">
                  <c:v>121.3</c:v>
                </c:pt>
                <c:pt idx="1">
                  <c:v>148.5</c:v>
                </c:pt>
                <c:pt idx="2">
                  <c:v>152.19999999999999</c:v>
                </c:pt>
                <c:pt idx="3">
                  <c:v>132.5</c:v>
                </c:pt>
                <c:pt idx="4">
                  <c:v>131.4</c:v>
                </c:pt>
                <c:pt idx="5">
                  <c:v>139</c:v>
                </c:pt>
                <c:pt idx="6">
                  <c:v>141.5</c:v>
                </c:pt>
                <c:pt idx="7">
                  <c:v>146.30000000000001</c:v>
                </c:pt>
                <c:pt idx="8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6C-4F2C-8FA1-7BF4046C312F}"/>
            </c:ext>
          </c:extLst>
        </c:ser>
        <c:ser>
          <c:idx val="4"/>
          <c:order val="4"/>
          <c:tx>
            <c:strRef>
              <c:f>Ni!$D$7</c:f>
              <c:strCache>
                <c:ptCount val="1"/>
                <c:pt idx="0">
                  <c:v>インド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Ni!$E$7:$M$7</c:f>
              <c:numCache>
                <c:formatCode>General</c:formatCode>
                <c:ptCount val="9"/>
                <c:pt idx="0">
                  <c:v>32.1</c:v>
                </c:pt>
                <c:pt idx="1">
                  <c:v>33.6</c:v>
                </c:pt>
                <c:pt idx="2">
                  <c:v>34.799999999999997</c:v>
                </c:pt>
                <c:pt idx="3">
                  <c:v>43</c:v>
                </c:pt>
                <c:pt idx="4">
                  <c:v>46.4</c:v>
                </c:pt>
                <c:pt idx="5">
                  <c:v>49.2</c:v>
                </c:pt>
                <c:pt idx="6">
                  <c:v>52</c:v>
                </c:pt>
                <c:pt idx="7">
                  <c:v>58</c:v>
                </c:pt>
                <c:pt idx="8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6C-4F2C-8FA1-7BF4046C312F}"/>
            </c:ext>
          </c:extLst>
        </c:ser>
        <c:ser>
          <c:idx val="5"/>
          <c:order val="5"/>
          <c:tx>
            <c:strRef>
              <c:f>Ni!$D$8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Ni!$E$8:$M$8</c:f>
              <c:numCache>
                <c:formatCode>General</c:formatCode>
                <c:ptCount val="9"/>
                <c:pt idx="0">
                  <c:v>164.49999999999997</c:v>
                </c:pt>
                <c:pt idx="1">
                  <c:v>172.29999999999998</c:v>
                </c:pt>
                <c:pt idx="2">
                  <c:v>159.59999999999991</c:v>
                </c:pt>
                <c:pt idx="3">
                  <c:v>164.40000000000009</c:v>
                </c:pt>
                <c:pt idx="4">
                  <c:v>157.30000000000001</c:v>
                </c:pt>
                <c:pt idx="5">
                  <c:v>164.59999999999991</c:v>
                </c:pt>
                <c:pt idx="6">
                  <c:v>167.99999999999977</c:v>
                </c:pt>
                <c:pt idx="7">
                  <c:v>176.79999999999995</c:v>
                </c:pt>
                <c:pt idx="8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6C-4F2C-8FA1-7BF4046C312F}"/>
            </c:ext>
          </c:extLst>
        </c:ser>
        <c:ser>
          <c:idx val="6"/>
          <c:order val="6"/>
          <c:tx>
            <c:strRef>
              <c:f>Ni!$D$9</c:f>
              <c:strCache>
                <c:ptCount val="1"/>
                <c:pt idx="0">
                  <c:v>欧州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Ni!$E$9:$M$9</c:f>
              <c:numCache>
                <c:formatCode>General</c:formatCode>
                <c:ptCount val="9"/>
                <c:pt idx="0">
                  <c:v>317.7</c:v>
                </c:pt>
                <c:pt idx="1">
                  <c:v>355.9</c:v>
                </c:pt>
                <c:pt idx="2">
                  <c:v>364.5</c:v>
                </c:pt>
                <c:pt idx="3">
                  <c:v>364.1</c:v>
                </c:pt>
                <c:pt idx="4">
                  <c:v>350.8</c:v>
                </c:pt>
                <c:pt idx="5">
                  <c:v>360.19999999999993</c:v>
                </c:pt>
                <c:pt idx="6">
                  <c:v>341.5</c:v>
                </c:pt>
                <c:pt idx="7">
                  <c:v>345.3</c:v>
                </c:pt>
                <c:pt idx="8">
                  <c:v>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6C-4F2C-8FA1-7BF4046C312F}"/>
            </c:ext>
          </c:extLst>
        </c:ser>
        <c:ser>
          <c:idx val="7"/>
          <c:order val="7"/>
          <c:tx>
            <c:strRef>
              <c:f>Ni!$D$10</c:f>
              <c:strCache>
                <c:ptCount val="1"/>
                <c:pt idx="0">
                  <c:v>オセアニア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Ni!$E$2:$M$2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Ni!$E$10:$M$10</c:f>
              <c:numCache>
                <c:formatCode>General</c:formatCode>
                <c:ptCount val="9"/>
                <c:pt idx="0">
                  <c:v>2.7</c:v>
                </c:pt>
                <c:pt idx="1">
                  <c:v>2.7</c:v>
                </c:pt>
                <c:pt idx="2">
                  <c:v>2.7</c:v>
                </c:pt>
                <c:pt idx="3">
                  <c:v>2.7</c:v>
                </c:pt>
                <c:pt idx="4">
                  <c:v>2.7</c:v>
                </c:pt>
                <c:pt idx="5">
                  <c:v>2.6999999999999997</c:v>
                </c:pt>
                <c:pt idx="6">
                  <c:v>2.6999999999999997</c:v>
                </c:pt>
                <c:pt idx="7">
                  <c:v>2.6999999999999997</c:v>
                </c:pt>
                <c:pt idx="8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6C-4F2C-8FA1-7BF4046C3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762040"/>
        <c:axId val="618759088"/>
      </c:barChart>
      <c:catAx>
        <c:axId val="61876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8759088"/>
        <c:crosses val="autoZero"/>
        <c:auto val="1"/>
        <c:lblAlgn val="ctr"/>
        <c:lblOffset val="100"/>
        <c:noMultiLvlLbl val="0"/>
      </c:catAx>
      <c:valAx>
        <c:axId val="61875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876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LEE!$B$47</c:f>
              <c:strCache>
                <c:ptCount val="1"/>
                <c:pt idx="0">
                  <c:v>中国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LEE!$C$46:$K$46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LEE!$C$47:$K$47</c:f>
              <c:numCache>
                <c:formatCode>General</c:formatCode>
                <c:ptCount val="9"/>
                <c:pt idx="0">
                  <c:v>65</c:v>
                </c:pt>
                <c:pt idx="1">
                  <c:v>80</c:v>
                </c:pt>
                <c:pt idx="2">
                  <c:v>79</c:v>
                </c:pt>
                <c:pt idx="3">
                  <c:v>72</c:v>
                </c:pt>
                <c:pt idx="4">
                  <c:v>77.5</c:v>
                </c:pt>
                <c:pt idx="5">
                  <c:v>86</c:v>
                </c:pt>
                <c:pt idx="6">
                  <c:v>88</c:v>
                </c:pt>
                <c:pt idx="7">
                  <c:v>90.1</c:v>
                </c:pt>
                <c:pt idx="8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5A-4A4D-ADBB-2908C768144D}"/>
            </c:ext>
          </c:extLst>
        </c:ser>
        <c:ser>
          <c:idx val="1"/>
          <c:order val="1"/>
          <c:tx>
            <c:strRef>
              <c:f>LEE!$B$48</c:f>
              <c:strCache>
                <c:ptCount val="1"/>
                <c:pt idx="0">
                  <c:v>日本、アジア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LEE!$C$46:$K$46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LEE!$C$48:$K$48</c:f>
              <c:numCache>
                <c:formatCode>General</c:formatCode>
                <c:ptCount val="9"/>
                <c:pt idx="0">
                  <c:v>15</c:v>
                </c:pt>
                <c:pt idx="1">
                  <c:v>25</c:v>
                </c:pt>
                <c:pt idx="2">
                  <c:v>20</c:v>
                </c:pt>
                <c:pt idx="3">
                  <c:v>18</c:v>
                </c:pt>
                <c:pt idx="4">
                  <c:v>17.5</c:v>
                </c:pt>
                <c:pt idx="5">
                  <c:v>17.5</c:v>
                </c:pt>
                <c:pt idx="6">
                  <c:v>18.5</c:v>
                </c:pt>
                <c:pt idx="7">
                  <c:v>19</c:v>
                </c:pt>
                <c:pt idx="8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5A-4A4D-ADBB-2908C768144D}"/>
            </c:ext>
          </c:extLst>
        </c:ser>
        <c:ser>
          <c:idx val="2"/>
          <c:order val="2"/>
          <c:tx>
            <c:strRef>
              <c:f>LEE!$B$49</c:f>
              <c:strCache>
                <c:ptCount val="1"/>
                <c:pt idx="0">
                  <c:v>アメリカ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LEE!$C$46:$K$46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LEE!$C$49:$K$49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10</c:v>
                </c:pt>
                <c:pt idx="3">
                  <c:v>11</c:v>
                </c:pt>
                <c:pt idx="4">
                  <c:v>11</c:v>
                </c:pt>
                <c:pt idx="5">
                  <c:v>12</c:v>
                </c:pt>
                <c:pt idx="6">
                  <c:v>15</c:v>
                </c:pt>
                <c:pt idx="7">
                  <c:v>12.5</c:v>
                </c:pt>
                <c:pt idx="8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5A-4A4D-ADBB-2908C768144D}"/>
            </c:ext>
          </c:extLst>
        </c:ser>
        <c:ser>
          <c:idx val="3"/>
          <c:order val="3"/>
          <c:tx>
            <c:strRef>
              <c:f>LEE!$B$50</c:f>
              <c:strCache>
                <c:ptCount val="1"/>
                <c:pt idx="0">
                  <c:v>欧州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LEE!$C$46:$K$46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LEE!$C$50:$K$50</c:f>
              <c:numCache>
                <c:formatCode>General</c:formatCode>
                <c:ptCount val="9"/>
                <c:pt idx="0">
                  <c:v>2.5</c:v>
                </c:pt>
                <c:pt idx="1">
                  <c:v>4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  <c:pt idx="5">
                  <c:v>2.5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5A-4A4D-ADBB-2908C768144D}"/>
            </c:ext>
          </c:extLst>
        </c:ser>
        <c:ser>
          <c:idx val="4"/>
          <c:order val="4"/>
          <c:tx>
            <c:strRef>
              <c:f>LEE!$B$51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LEE!$C$46:$K$46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LEE!$C$51:$K$51</c:f>
              <c:numCache>
                <c:formatCode>General</c:formatCode>
                <c:ptCount val="9"/>
                <c:pt idx="0">
                  <c:v>2.5</c:v>
                </c:pt>
                <c:pt idx="1">
                  <c:v>4.5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5A-4A4D-ADBB-2908C7681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6392776"/>
        <c:axId val="676396384"/>
      </c:barChart>
      <c:catAx>
        <c:axId val="676392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6396384"/>
        <c:crosses val="autoZero"/>
        <c:auto val="1"/>
        <c:lblAlgn val="ctr"/>
        <c:lblOffset val="100"/>
        <c:noMultiLvlLbl val="0"/>
      </c:catAx>
      <c:valAx>
        <c:axId val="67639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6392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1232066865429"/>
          <c:y val="3.7037037037037035E-2"/>
          <c:w val="0.86224172463878912"/>
          <c:h val="0.735771361913094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'[Microsoft PowerPoint 内のグラフ]LEE'!$B$47</c:f>
              <c:strCache>
                <c:ptCount val="1"/>
                <c:pt idx="0">
                  <c:v>中国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内のグラフ]LEE'!$C$47:$F$47</c:f>
              <c:numCache>
                <c:formatCode>General</c:formatCode>
                <c:ptCount val="4"/>
                <c:pt idx="0">
                  <c:v>13300</c:v>
                </c:pt>
                <c:pt idx="1">
                  <c:v>27000</c:v>
                </c:pt>
                <c:pt idx="2">
                  <c:v>46000</c:v>
                </c:pt>
                <c:pt idx="3">
                  <c:v>90000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DB-4531-978E-469B3D38D89E}"/>
            </c:ext>
          </c:extLst>
        </c:ser>
        <c:ser>
          <c:idx val="1"/>
          <c:order val="1"/>
          <c:tx>
            <c:strRef>
              <c:f>'[Microsoft PowerPoint 内のグラフ]LEE'!$B$48</c:f>
              <c:strCache>
                <c:ptCount val="1"/>
                <c:pt idx="0">
                  <c:v>欧州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内のグラフ]LEE'!$C$48:$F$48</c:f>
              <c:numCache>
                <c:formatCode>General</c:formatCode>
                <c:ptCount val="4"/>
                <c:pt idx="0">
                  <c:v>16600</c:v>
                </c:pt>
                <c:pt idx="1">
                  <c:v>25000</c:v>
                </c:pt>
                <c:pt idx="2">
                  <c:v>26000</c:v>
                </c:pt>
                <c:pt idx="3">
                  <c:v>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DB-4531-978E-469B3D38D89E}"/>
            </c:ext>
          </c:extLst>
        </c:ser>
        <c:ser>
          <c:idx val="2"/>
          <c:order val="2"/>
          <c:tx>
            <c:strRef>
              <c:f>'[Microsoft PowerPoint 内のグラフ]LEE'!$B$49</c:f>
              <c:strCache>
                <c:ptCount val="1"/>
                <c:pt idx="0">
                  <c:v>日本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内のグラフ]LEE'!$C$49:$F$49</c:f>
              <c:numCache>
                <c:formatCode>General</c:formatCode>
                <c:ptCount val="4"/>
                <c:pt idx="0">
                  <c:v>13300</c:v>
                </c:pt>
                <c:pt idx="1">
                  <c:v>19000</c:v>
                </c:pt>
                <c:pt idx="2">
                  <c:v>21500</c:v>
                </c:pt>
                <c:pt idx="3">
                  <c:v>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DB-4531-978E-469B3D38D89E}"/>
            </c:ext>
          </c:extLst>
        </c:ser>
        <c:ser>
          <c:idx val="3"/>
          <c:order val="3"/>
          <c:tx>
            <c:strRef>
              <c:f>'[Microsoft PowerPoint 内のグラフ]LEE'!$B$50</c:f>
              <c:strCache>
                <c:ptCount val="1"/>
                <c:pt idx="0">
                  <c:v>韓国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内のグラフ]LEE'!$C$50:$F$50</c:f>
              <c:numCache>
                <c:formatCode>General</c:formatCode>
                <c:ptCount val="4"/>
                <c:pt idx="0">
                  <c:v>1000</c:v>
                </c:pt>
                <c:pt idx="1">
                  <c:v>7000</c:v>
                </c:pt>
                <c:pt idx="2">
                  <c:v>14000</c:v>
                </c:pt>
                <c:pt idx="3">
                  <c:v>23000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DB-4531-978E-469B3D38D89E}"/>
            </c:ext>
          </c:extLst>
        </c:ser>
        <c:ser>
          <c:idx val="4"/>
          <c:order val="4"/>
          <c:tx>
            <c:strRef>
              <c:f>'[Microsoft PowerPoint 内のグラフ]LEE'!$B$51</c:f>
              <c:strCache>
                <c:ptCount val="1"/>
                <c:pt idx="0">
                  <c:v>北米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内のグラフ]LEE'!$C$51:$F$51</c:f>
              <c:numCache>
                <c:formatCode>General</c:formatCode>
                <c:ptCount val="4"/>
                <c:pt idx="0">
                  <c:v>11800</c:v>
                </c:pt>
                <c:pt idx="1">
                  <c:v>13000</c:v>
                </c:pt>
                <c:pt idx="2">
                  <c:v>13000</c:v>
                </c:pt>
                <c:pt idx="3">
                  <c:v>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DB-4531-978E-469B3D38D89E}"/>
            </c:ext>
          </c:extLst>
        </c:ser>
        <c:ser>
          <c:idx val="5"/>
          <c:order val="5"/>
          <c:tx>
            <c:strRef>
              <c:f>'[Microsoft PowerPoint 内のグラフ]LEE'!$B$52</c:f>
              <c:strCache>
                <c:ptCount val="1"/>
                <c:pt idx="0">
                  <c:v>インド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内のグラフ]LEE'!$C$52:$F$52</c:f>
              <c:numCache>
                <c:formatCode>General</c:formatCode>
                <c:ptCount val="4"/>
                <c:pt idx="0">
                  <c:v>1000</c:v>
                </c:pt>
                <c:pt idx="1">
                  <c:v>1700</c:v>
                </c:pt>
                <c:pt idx="2">
                  <c:v>2500</c:v>
                </c:pt>
                <c:pt idx="3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DB-4531-978E-469B3D38D89E}"/>
            </c:ext>
          </c:extLst>
        </c:ser>
        <c:ser>
          <c:idx val="6"/>
          <c:order val="6"/>
          <c:tx>
            <c:strRef>
              <c:f>'[Microsoft PowerPoint 内のグラフ]LEE'!$B$53</c:f>
              <c:strCache>
                <c:ptCount val="1"/>
                <c:pt idx="0">
                  <c:v>ロシア・CIS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内のグラフ]LEE'!$C$53:$F$53</c:f>
              <c:numCache>
                <c:formatCode>General</c:formatCode>
                <c:ptCount val="4"/>
                <c:pt idx="0">
                  <c:v>1000</c:v>
                </c:pt>
                <c:pt idx="1">
                  <c:v>1300</c:v>
                </c:pt>
                <c:pt idx="2">
                  <c:v>1500</c:v>
                </c:pt>
                <c:pt idx="3">
                  <c:v>1700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DB-4531-978E-469B3D38D89E}"/>
            </c:ext>
          </c:extLst>
        </c:ser>
        <c:ser>
          <c:idx val="7"/>
          <c:order val="7"/>
          <c:tx>
            <c:strRef>
              <c:f>'[Microsoft PowerPoint 内のグラフ]LEE'!$B$54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内のグラフ]LEE'!$C$46:$F$46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  <c:pt idx="3">
                  <c:v>2016</c:v>
                </c:pt>
              </c:numCache>
            </c:numRef>
          </c:cat>
          <c:val>
            <c:numRef>
              <c:f>'[Microsoft PowerPoint 内のグラフ]LEE'!$C$54:$F$54</c:f>
              <c:numCache>
                <c:formatCode>General</c:formatCode>
                <c:ptCount val="4"/>
                <c:pt idx="0">
                  <c:v>3000</c:v>
                </c:pt>
                <c:pt idx="1">
                  <c:v>5600</c:v>
                </c:pt>
                <c:pt idx="2">
                  <c:v>10100</c:v>
                </c:pt>
                <c:pt idx="3">
                  <c:v>12400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DDB-4531-978E-469B3D38D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6392776"/>
        <c:axId val="676396384"/>
      </c:barChart>
      <c:catAx>
        <c:axId val="676392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6396384"/>
        <c:crosses val="autoZero"/>
        <c:auto val="1"/>
        <c:lblAlgn val="ctr"/>
        <c:lblOffset val="100"/>
        <c:noMultiLvlLbl val="0"/>
      </c:catAx>
      <c:valAx>
        <c:axId val="67639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6392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'[Microsoft PowerPoint 内のグラフ]Co'!$B$54</c:f>
              <c:strCache>
                <c:ptCount val="1"/>
                <c:pt idx="0">
                  <c:v>中国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内のグラフ]Co'!$C$53:$J$53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'[Microsoft PowerPoint 内のグラフ]Co'!$C$54:$J$54</c:f>
              <c:numCache>
                <c:formatCode>General</c:formatCode>
                <c:ptCount val="8"/>
                <c:pt idx="0">
                  <c:v>22.8</c:v>
                </c:pt>
                <c:pt idx="1">
                  <c:v>27.6</c:v>
                </c:pt>
                <c:pt idx="2">
                  <c:v>28.8</c:v>
                </c:pt>
                <c:pt idx="3">
                  <c:v>30</c:v>
                </c:pt>
                <c:pt idx="4">
                  <c:v>34</c:v>
                </c:pt>
                <c:pt idx="5">
                  <c:v>38</c:v>
                </c:pt>
                <c:pt idx="6">
                  <c:v>42</c:v>
                </c:pt>
                <c:pt idx="7">
                  <c:v>44.8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9A-4E11-8FDF-0F552FFF2CF7}"/>
            </c:ext>
          </c:extLst>
        </c:ser>
        <c:ser>
          <c:idx val="1"/>
          <c:order val="1"/>
          <c:tx>
            <c:strRef>
              <c:f>'[Microsoft PowerPoint 内のグラフ]Co'!$B$55</c:f>
              <c:strCache>
                <c:ptCount val="1"/>
                <c:pt idx="0">
                  <c:v>アジア（中国以外）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内のグラフ]Co'!$C$53:$J$53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'[Microsoft PowerPoint 内のグラフ]Co'!$C$55:$J$55</c:f>
              <c:numCache>
                <c:formatCode>General</c:formatCode>
                <c:ptCount val="8"/>
                <c:pt idx="0">
                  <c:v>19.2</c:v>
                </c:pt>
                <c:pt idx="1">
                  <c:v>22.8</c:v>
                </c:pt>
                <c:pt idx="2">
                  <c:v>24</c:v>
                </c:pt>
                <c:pt idx="3">
                  <c:v>24.4</c:v>
                </c:pt>
                <c:pt idx="4">
                  <c:v>28.4</c:v>
                </c:pt>
                <c:pt idx="5">
                  <c:v>31.6</c:v>
                </c:pt>
                <c:pt idx="6">
                  <c:v>36</c:v>
                </c:pt>
                <c:pt idx="7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9A-4E11-8FDF-0F552FFF2CF7}"/>
            </c:ext>
          </c:extLst>
        </c:ser>
        <c:ser>
          <c:idx val="2"/>
          <c:order val="2"/>
          <c:tx>
            <c:strRef>
              <c:f>'[Microsoft PowerPoint 内のグラフ]Co'!$B$56</c:f>
              <c:strCache>
                <c:ptCount val="1"/>
                <c:pt idx="0">
                  <c:v>欧州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内のグラフ]Co'!$C$53:$J$53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'[Microsoft PowerPoint 内のグラフ]Co'!$C$56:$J$56</c:f>
              <c:numCache>
                <c:formatCode>General</c:formatCode>
                <c:ptCount val="8"/>
                <c:pt idx="0">
                  <c:v>8</c:v>
                </c:pt>
                <c:pt idx="1">
                  <c:v>11.6</c:v>
                </c:pt>
                <c:pt idx="2">
                  <c:v>10.4</c:v>
                </c:pt>
                <c:pt idx="3">
                  <c:v>11.2</c:v>
                </c:pt>
                <c:pt idx="4">
                  <c:v>12.4</c:v>
                </c:pt>
                <c:pt idx="5">
                  <c:v>14</c:v>
                </c:pt>
                <c:pt idx="6">
                  <c:v>15.2</c:v>
                </c:pt>
                <c:pt idx="7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9A-4E11-8FDF-0F552FFF2CF7}"/>
            </c:ext>
          </c:extLst>
        </c:ser>
        <c:ser>
          <c:idx val="3"/>
          <c:order val="3"/>
          <c:tx>
            <c:strRef>
              <c:f>'[Microsoft PowerPoint 内のグラフ]Co'!$B$57</c:f>
              <c:strCache>
                <c:ptCount val="1"/>
                <c:pt idx="0">
                  <c:v>北米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内のグラフ]Co'!$C$53:$J$53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'[Microsoft PowerPoint 内のグラフ]Co'!$C$57:$J$57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10</c:v>
                </c:pt>
                <c:pt idx="2">
                  <c:v>10.8</c:v>
                </c:pt>
                <c:pt idx="3">
                  <c:v>11.2</c:v>
                </c:pt>
                <c:pt idx="4">
                  <c:v>12.8</c:v>
                </c:pt>
                <c:pt idx="5">
                  <c:v>14</c:v>
                </c:pt>
                <c:pt idx="6">
                  <c:v>15.2</c:v>
                </c:pt>
                <c:pt idx="7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9A-4E11-8FDF-0F552FFF2CF7}"/>
            </c:ext>
          </c:extLst>
        </c:ser>
        <c:ser>
          <c:idx val="4"/>
          <c:order val="4"/>
          <c:tx>
            <c:strRef>
              <c:f>'[Microsoft PowerPoint 内のグラフ]Co'!$B$58</c:f>
              <c:strCache>
                <c:ptCount val="1"/>
                <c:pt idx="0">
                  <c:v>南米、アフリカ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'[Microsoft PowerPoint 内のグラフ]Co'!$C$53:$J$53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'[Microsoft PowerPoint 内のグラフ]Co'!$C$58:$J$58</c:f>
              <c:numCache>
                <c:formatCode>General</c:formatCode>
                <c:ptCount val="8"/>
                <c:pt idx="0">
                  <c:v>2.4</c:v>
                </c:pt>
                <c:pt idx="1">
                  <c:v>2.4</c:v>
                </c:pt>
                <c:pt idx="2">
                  <c:v>2</c:v>
                </c:pt>
                <c:pt idx="3">
                  <c:v>2.8</c:v>
                </c:pt>
                <c:pt idx="4">
                  <c:v>2.8</c:v>
                </c:pt>
                <c:pt idx="5">
                  <c:v>3.2</c:v>
                </c:pt>
                <c:pt idx="6">
                  <c:v>3.6</c:v>
                </c:pt>
                <c:pt idx="7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9A-4E11-8FDF-0F552FFF2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3615712"/>
        <c:axId val="783619976"/>
      </c:barChart>
      <c:catAx>
        <c:axId val="78361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3619976"/>
        <c:crosses val="autoZero"/>
        <c:auto val="1"/>
        <c:lblAlgn val="ctr"/>
        <c:lblOffset val="100"/>
        <c:noMultiLvlLbl val="0"/>
      </c:catAx>
      <c:valAx>
        <c:axId val="783619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361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02"/>
          <p:cNvSpPr txBox="1"/>
          <p:nvPr/>
        </p:nvSpPr>
        <p:spPr>
          <a:xfrm>
            <a:off x="1492738" y="3585328"/>
            <a:ext cx="2019396" cy="222080"/>
          </a:xfrm>
          <a:prstGeom prst="rect">
            <a:avLst/>
          </a:prstGeom>
        </p:spPr>
        <p:txBody>
          <a:bodyPr vert="horz" wrap="square" lIns="0" tIns="12668" rIns="0" bIns="0" rtlCol="0">
            <a:spAutoFit/>
          </a:bodyPr>
          <a:lstStyle/>
          <a:p>
            <a:pPr marL="11516">
              <a:spcBef>
                <a:spcPts val="100"/>
              </a:spcBef>
            </a:pPr>
            <a:r>
              <a:rPr sz="1360" b="1" dirty="0">
                <a:latin typeface="ＭＳ Ｐゴシック"/>
                <a:cs typeface="ＭＳ Ｐゴシック"/>
              </a:rPr>
              <a:t>ニッケル需要量（単位：千ｔ）</a:t>
            </a:r>
            <a:endParaRPr sz="1360" dirty="0">
              <a:latin typeface="ＭＳ Ｐゴシック"/>
              <a:cs typeface="ＭＳ Ｐゴシック"/>
            </a:endParaRPr>
          </a:p>
        </p:txBody>
      </p:sp>
      <p:sp>
        <p:nvSpPr>
          <p:cNvPr id="3" name="object 203"/>
          <p:cNvSpPr txBox="1"/>
          <p:nvPr/>
        </p:nvSpPr>
        <p:spPr>
          <a:xfrm>
            <a:off x="5930196" y="836712"/>
            <a:ext cx="2329186" cy="222080"/>
          </a:xfrm>
          <a:prstGeom prst="rect">
            <a:avLst/>
          </a:prstGeom>
        </p:spPr>
        <p:txBody>
          <a:bodyPr vert="horz" wrap="square" lIns="0" tIns="12668" rIns="0" bIns="0" rtlCol="0">
            <a:spAutoFit/>
          </a:bodyPr>
          <a:lstStyle/>
          <a:p>
            <a:pPr marL="11516" algn="ctr">
              <a:spcBef>
                <a:spcPts val="100"/>
              </a:spcBef>
            </a:pPr>
            <a:r>
              <a:rPr lang="ja-JP" altLang="en-US" sz="1360" b="1" dirty="0">
                <a:latin typeface="ＭＳ Ｐゴシック"/>
                <a:cs typeface="ＭＳ Ｐゴシック"/>
              </a:rPr>
              <a:t>リチウム</a:t>
            </a:r>
            <a:r>
              <a:rPr sz="1360" b="1" dirty="0" err="1">
                <a:latin typeface="ＭＳ Ｐゴシック"/>
                <a:cs typeface="ＭＳ Ｐゴシック"/>
              </a:rPr>
              <a:t>需要量（単位：ｔ</a:t>
            </a:r>
            <a:r>
              <a:rPr sz="1360" b="1" dirty="0">
                <a:latin typeface="ＭＳ Ｐゴシック"/>
                <a:cs typeface="ＭＳ Ｐゴシック"/>
              </a:rPr>
              <a:t>）</a:t>
            </a:r>
            <a:endParaRPr sz="1360" dirty="0">
              <a:latin typeface="ＭＳ Ｐゴシック"/>
              <a:cs typeface="ＭＳ Ｐゴシック"/>
            </a:endParaRPr>
          </a:p>
        </p:txBody>
      </p:sp>
      <p:sp>
        <p:nvSpPr>
          <p:cNvPr id="4" name="object 290"/>
          <p:cNvSpPr txBox="1"/>
          <p:nvPr/>
        </p:nvSpPr>
        <p:spPr>
          <a:xfrm>
            <a:off x="6127670" y="3516089"/>
            <a:ext cx="2280241" cy="311622"/>
          </a:xfrm>
          <a:prstGeom prst="rect">
            <a:avLst/>
          </a:prstGeom>
        </p:spPr>
        <p:txBody>
          <a:bodyPr vert="horz" wrap="square" lIns="0" tIns="101344" rIns="0" bIns="0" rtlCol="0">
            <a:spAutoFit/>
          </a:bodyPr>
          <a:lstStyle/>
          <a:p>
            <a:pPr marL="11516" algn="ctr">
              <a:spcBef>
                <a:spcPts val="975"/>
              </a:spcBef>
            </a:pPr>
            <a:r>
              <a:rPr lang="ja-JP" altLang="en-US" sz="1360" b="1" dirty="0">
                <a:latin typeface="ＭＳ Ｐゴシック"/>
                <a:cs typeface="ＭＳ Ｐゴシック"/>
              </a:rPr>
              <a:t>レアアース</a:t>
            </a:r>
            <a:r>
              <a:rPr sz="1360" b="1" dirty="0" err="1">
                <a:latin typeface="ＭＳ Ｐゴシック"/>
                <a:cs typeface="ＭＳ Ｐゴシック"/>
              </a:rPr>
              <a:t>需要量（単位</a:t>
            </a:r>
            <a:r>
              <a:rPr sz="1360" b="1" dirty="0">
                <a:latin typeface="ＭＳ Ｐゴシック"/>
                <a:cs typeface="ＭＳ Ｐゴシック"/>
              </a:rPr>
              <a:t>：</a:t>
            </a:r>
            <a:r>
              <a:rPr lang="ja-JP" altLang="en-US" sz="1360" b="1" dirty="0">
                <a:latin typeface="ＭＳ Ｐゴシック"/>
                <a:cs typeface="ＭＳ Ｐゴシック"/>
              </a:rPr>
              <a:t>千</a:t>
            </a:r>
            <a:r>
              <a:rPr sz="1360" b="1" dirty="0">
                <a:latin typeface="ＭＳ Ｐゴシック"/>
                <a:cs typeface="ＭＳ Ｐゴシック"/>
              </a:rPr>
              <a:t>ｔ）</a:t>
            </a:r>
            <a:endParaRPr sz="1360" dirty="0">
              <a:latin typeface="ＭＳ Ｐゴシック"/>
              <a:cs typeface="ＭＳ Ｐゴシック"/>
            </a:endParaRPr>
          </a:p>
        </p:txBody>
      </p:sp>
      <p:sp>
        <p:nvSpPr>
          <p:cNvPr id="5" name="object 386"/>
          <p:cNvSpPr txBox="1"/>
          <p:nvPr/>
        </p:nvSpPr>
        <p:spPr>
          <a:xfrm>
            <a:off x="285765" y="5989741"/>
            <a:ext cx="2695861" cy="330273"/>
          </a:xfrm>
          <a:prstGeom prst="rect">
            <a:avLst/>
          </a:prstGeom>
        </p:spPr>
        <p:txBody>
          <a:bodyPr vert="horz" wrap="square" lIns="0" tIns="24184" rIns="0" bIns="0" rtlCol="0">
            <a:spAutoFit/>
          </a:bodyPr>
          <a:lstStyle/>
          <a:p>
            <a:pPr marL="678889">
              <a:spcBef>
                <a:spcPts val="190"/>
              </a:spcBef>
              <a:tabLst>
                <a:tab pos="1350293" algn="l"/>
                <a:tab pos="2021697" algn="l"/>
                <a:tab pos="2694252" algn="l"/>
                <a:tab pos="3365656" algn="l"/>
                <a:tab pos="5452421" algn="l"/>
              </a:tabLst>
            </a:pPr>
            <a:endParaRPr sz="952" dirty="0">
              <a:latin typeface="ＭＳ Ｐゴシック"/>
              <a:cs typeface="ＭＳ Ｐゴシック"/>
            </a:endParaRPr>
          </a:p>
          <a:p>
            <a:pPr marL="11516">
              <a:spcBef>
                <a:spcPts val="103"/>
              </a:spcBef>
            </a:pPr>
            <a:r>
              <a:rPr sz="952" spc="9" dirty="0">
                <a:latin typeface="ＭＳ Ｐゴシック"/>
                <a:cs typeface="ＭＳ Ｐゴシック"/>
              </a:rPr>
              <a:t>（</a:t>
            </a:r>
            <a:r>
              <a:rPr sz="952" spc="23" dirty="0" err="1">
                <a:latin typeface="ＭＳ Ｐゴシック"/>
                <a:cs typeface="ＭＳ Ｐゴシック"/>
              </a:rPr>
              <a:t>出典</a:t>
            </a:r>
            <a:r>
              <a:rPr sz="952" spc="5" dirty="0" err="1">
                <a:latin typeface="ＭＳ Ｐゴシック"/>
                <a:cs typeface="ＭＳ Ｐゴシック"/>
              </a:rPr>
              <a:t>）</a:t>
            </a:r>
            <a:r>
              <a:rPr lang="en-US" altLang="ja-JP" sz="952" spc="5" dirty="0" err="1">
                <a:latin typeface="Arial"/>
                <a:cs typeface="Arial"/>
              </a:rPr>
              <a:t>JOGMEC</a:t>
            </a:r>
            <a:r>
              <a:rPr lang="ja-JP" altLang="en-US" sz="952" spc="5" dirty="0">
                <a:latin typeface="Arial"/>
                <a:cs typeface="Arial"/>
              </a:rPr>
              <a:t> 鉱物資源マテリアルフロー</a:t>
            </a:r>
            <a:r>
              <a:rPr lang="en-US" altLang="ja-JP" sz="952" spc="5" dirty="0">
                <a:latin typeface="Arial"/>
                <a:cs typeface="Arial"/>
              </a:rPr>
              <a:t>2017</a:t>
            </a:r>
            <a:endParaRPr sz="952" dirty="0">
              <a:latin typeface="Arial"/>
              <a:cs typeface="Arial"/>
            </a:endParaRP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322500"/>
              </p:ext>
            </p:extLst>
          </p:nvPr>
        </p:nvGraphicFramePr>
        <p:xfrm>
          <a:off x="429489" y="3813542"/>
          <a:ext cx="4145894" cy="237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bject 203"/>
          <p:cNvSpPr txBox="1"/>
          <p:nvPr/>
        </p:nvSpPr>
        <p:spPr>
          <a:xfrm>
            <a:off x="1337843" y="863312"/>
            <a:ext cx="2329186" cy="222080"/>
          </a:xfrm>
          <a:prstGeom prst="rect">
            <a:avLst/>
          </a:prstGeom>
        </p:spPr>
        <p:txBody>
          <a:bodyPr vert="horz" wrap="square" lIns="0" tIns="12668" rIns="0" bIns="0" rtlCol="0">
            <a:spAutoFit/>
          </a:bodyPr>
          <a:lstStyle/>
          <a:p>
            <a:pPr marL="11516" algn="ctr">
              <a:spcBef>
                <a:spcPts val="100"/>
              </a:spcBef>
            </a:pPr>
            <a:r>
              <a:rPr lang="ja-JP" altLang="en-US" sz="1360" b="1" dirty="0">
                <a:latin typeface="ＭＳ Ｐゴシック"/>
                <a:cs typeface="ＭＳ Ｐゴシック"/>
              </a:rPr>
              <a:t>コバルト需要</a:t>
            </a:r>
            <a:r>
              <a:rPr sz="1360" b="1" dirty="0" err="1">
                <a:latin typeface="ＭＳ Ｐゴシック"/>
                <a:cs typeface="ＭＳ Ｐゴシック"/>
              </a:rPr>
              <a:t>量（単位</a:t>
            </a:r>
            <a:r>
              <a:rPr sz="1360" b="1" dirty="0">
                <a:latin typeface="ＭＳ Ｐゴシック"/>
                <a:cs typeface="ＭＳ Ｐゴシック"/>
              </a:rPr>
              <a:t>：</a:t>
            </a:r>
            <a:r>
              <a:rPr lang="ja-JP" altLang="en-US" sz="1360" b="1" dirty="0">
                <a:latin typeface="ＭＳ Ｐゴシック"/>
                <a:cs typeface="ＭＳ Ｐゴシック"/>
              </a:rPr>
              <a:t>千</a:t>
            </a:r>
            <a:r>
              <a:rPr sz="1360" b="1" dirty="0">
                <a:latin typeface="ＭＳ Ｐゴシック"/>
                <a:cs typeface="ＭＳ Ｐゴシック"/>
              </a:rPr>
              <a:t>ｔ）</a:t>
            </a:r>
            <a:endParaRPr sz="1360" dirty="0">
              <a:latin typeface="ＭＳ Ｐゴシック"/>
              <a:cs typeface="ＭＳ Ｐゴシック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801540"/>
              </p:ext>
            </p:extLst>
          </p:nvPr>
        </p:nvGraphicFramePr>
        <p:xfrm>
          <a:off x="4915059" y="3857108"/>
          <a:ext cx="4145894" cy="24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574610"/>
              </p:ext>
            </p:extLst>
          </p:nvPr>
        </p:nvGraphicFramePr>
        <p:xfrm>
          <a:off x="4952488" y="1104156"/>
          <a:ext cx="4284603" cy="2255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8342003" y="6082402"/>
            <a:ext cx="1090363" cy="245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7" dirty="0">
                <a:latin typeface="Meiryo UI" panose="020B0604030504040204" pitchFamily="50" charset="-128"/>
                <a:ea typeface="Meiryo UI" panose="020B0604030504040204" pitchFamily="50" charset="-128"/>
              </a:rPr>
              <a:t>（出典）</a:t>
            </a:r>
            <a:r>
              <a:rPr lang="en-US" altLang="ja-JP" sz="997" dirty="0">
                <a:latin typeface="Meiryo UI" panose="020B0604030504040204" pitchFamily="50" charset="-128"/>
                <a:ea typeface="Meiryo UI" panose="020B0604030504040204" pitchFamily="50" charset="-128"/>
              </a:rPr>
              <a:t>Roskill</a:t>
            </a:r>
            <a:endParaRPr lang="ja-JP" altLang="en-US" sz="99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42003" y="3359703"/>
            <a:ext cx="1090363" cy="245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7" dirty="0">
                <a:latin typeface="Meiryo UI" panose="020B0604030504040204" pitchFamily="50" charset="-128"/>
                <a:ea typeface="Meiryo UI" panose="020B0604030504040204" pitchFamily="50" charset="-128"/>
              </a:rPr>
              <a:t>（出典）</a:t>
            </a:r>
            <a:r>
              <a:rPr lang="en-US" altLang="ja-JP" sz="997" dirty="0">
                <a:latin typeface="Meiryo UI" panose="020B0604030504040204" pitchFamily="50" charset="-128"/>
                <a:ea typeface="Meiryo UI" panose="020B0604030504040204" pitchFamily="50" charset="-128"/>
              </a:rPr>
              <a:t>Roskill</a:t>
            </a:r>
            <a:endParaRPr lang="ja-JP" altLang="en-US" sz="99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0920" y="3359702"/>
            <a:ext cx="1010213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7" dirty="0">
                <a:latin typeface="Meiryo UI" panose="020B0604030504040204" pitchFamily="50" charset="-128"/>
                <a:ea typeface="Meiryo UI" panose="020B0604030504040204" pitchFamily="50" charset="-128"/>
              </a:rPr>
              <a:t>（出典）</a:t>
            </a:r>
            <a:r>
              <a:rPr lang="en-US" altLang="ja-JP" sz="907" dirty="0">
                <a:latin typeface="Meiryo UI" panose="020B0604030504040204" pitchFamily="50" charset="-128"/>
                <a:ea typeface="Meiryo UI" panose="020B0604030504040204" pitchFamily="50" charset="-128"/>
              </a:rPr>
              <a:t>Roskill</a:t>
            </a: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900029"/>
              </p:ext>
            </p:extLst>
          </p:nvPr>
        </p:nvGraphicFramePr>
        <p:xfrm>
          <a:off x="476533" y="1025093"/>
          <a:ext cx="4145894" cy="24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2020-04-07T06:37:16Z</dcterms:modified>
</cp:coreProperties>
</file>