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 bwMode="auto">
          <a:xfrm>
            <a:off x="236384" y="3588469"/>
            <a:ext cx="349248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高機能材</a:t>
            </a:r>
          </a:p>
        </p:txBody>
      </p:sp>
      <p:sp>
        <p:nvSpPr>
          <p:cNvPr id="3" name="正方形/長方形 2"/>
          <p:cNvSpPr/>
          <p:nvPr/>
        </p:nvSpPr>
        <p:spPr bwMode="auto">
          <a:xfrm>
            <a:off x="4017512" y="3588469"/>
            <a:ext cx="5544000" cy="28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vert="horz"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製品の小型軽量化・省エネ化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・環境</a:t>
            </a:r>
            <a:r>
              <a:rPr kumimoji="0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対策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344488" y="4008066"/>
            <a:ext cx="864096" cy="1854168"/>
            <a:chOff x="200472" y="4527160"/>
            <a:chExt cx="864096" cy="1854168"/>
          </a:xfrm>
        </p:grpSpPr>
        <p:sp>
          <p:nvSpPr>
            <p:cNvPr id="5" name="角丸四角形 4"/>
            <p:cNvSpPr/>
            <p:nvPr/>
          </p:nvSpPr>
          <p:spPr bwMode="auto">
            <a:xfrm>
              <a:off x="344520" y="4527160"/>
              <a:ext cx="576000" cy="25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特殊鋼</a:t>
              </a:r>
            </a:p>
          </p:txBody>
        </p:sp>
        <p:sp>
          <p:nvSpPr>
            <p:cNvPr id="6" name="角丸四角形 5"/>
            <p:cNvSpPr/>
            <p:nvPr/>
          </p:nvSpPr>
          <p:spPr bwMode="auto">
            <a:xfrm>
              <a:off x="200472" y="5544975"/>
              <a:ext cx="864096" cy="836353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ニッケル、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クロム、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タングステン、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ニオブ　等</a:t>
              </a:r>
            </a:p>
          </p:txBody>
        </p:sp>
        <p:sp>
          <p:nvSpPr>
            <p:cNvPr id="7" name="右矢印 6"/>
            <p:cNvSpPr/>
            <p:nvPr/>
          </p:nvSpPr>
          <p:spPr bwMode="auto">
            <a:xfrm rot="16200000">
              <a:off x="380520" y="5031546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1424768" y="3918066"/>
            <a:ext cx="1440000" cy="1575815"/>
            <a:chOff x="2288864" y="4437160"/>
            <a:chExt cx="1440000" cy="1575815"/>
          </a:xfrm>
        </p:grpSpPr>
        <p:sp>
          <p:nvSpPr>
            <p:cNvPr id="9" name="角丸四角形 8"/>
            <p:cNvSpPr/>
            <p:nvPr/>
          </p:nvSpPr>
          <p:spPr bwMode="auto">
            <a:xfrm>
              <a:off x="2288864" y="4437160"/>
              <a:ext cx="1440000" cy="43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電子</a:t>
              </a: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部品</a:t>
              </a:r>
              <a:endParaRPr kumimoji="0" lang="en-US" altLang="zh-TW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</a:t>
              </a:r>
              <a:r>
                <a:rPr kumimoji="0" lang="en-US" altLang="zh-TW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IC,</a:t>
              </a: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半導体</a:t>
              </a:r>
              <a:r>
                <a:rPr kumimoji="0" lang="en-US" altLang="zh-TW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,</a:t>
              </a:r>
              <a:r>
                <a:rPr kumimoji="0" lang="zh-TW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接点</a:t>
              </a: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等）</a:t>
              </a:r>
              <a:endPara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0" name="角丸四角形 9"/>
            <p:cNvSpPr/>
            <p:nvPr/>
          </p:nvSpPr>
          <p:spPr bwMode="auto">
            <a:xfrm>
              <a:off x="2576864" y="5544975"/>
              <a:ext cx="864000" cy="468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タンタル、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ガリウム　等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1" name="右矢印 10"/>
            <p:cNvSpPr/>
            <p:nvPr/>
          </p:nvSpPr>
          <p:spPr bwMode="auto">
            <a:xfrm rot="16200000">
              <a:off x="2756864" y="5049169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5997240" y="4008066"/>
            <a:ext cx="1116000" cy="1485815"/>
            <a:chOff x="6357224" y="4527160"/>
            <a:chExt cx="1116000" cy="1485815"/>
          </a:xfrm>
        </p:grpSpPr>
        <p:sp>
          <p:nvSpPr>
            <p:cNvPr id="13" name="角丸四角形 12"/>
            <p:cNvSpPr/>
            <p:nvPr/>
          </p:nvSpPr>
          <p:spPr bwMode="auto">
            <a:xfrm>
              <a:off x="6537224" y="4527160"/>
              <a:ext cx="756000" cy="25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超硬工具</a:t>
              </a:r>
            </a:p>
          </p:txBody>
        </p:sp>
        <p:sp>
          <p:nvSpPr>
            <p:cNvPr id="14" name="右矢印 13"/>
            <p:cNvSpPr/>
            <p:nvPr/>
          </p:nvSpPr>
          <p:spPr bwMode="auto">
            <a:xfrm rot="16200000">
              <a:off x="6663224" y="5049169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 bwMode="auto">
            <a:xfrm>
              <a:off x="6357224" y="5544975"/>
              <a:ext cx="1116000" cy="468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タングステン、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バナジウム</a:t>
              </a: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等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3116760" y="4008066"/>
            <a:ext cx="1116000" cy="1853014"/>
            <a:chOff x="3909008" y="4527160"/>
            <a:chExt cx="1116000" cy="1853014"/>
          </a:xfrm>
        </p:grpSpPr>
        <p:sp>
          <p:nvSpPr>
            <p:cNvPr id="17" name="角丸四角形 16"/>
            <p:cNvSpPr/>
            <p:nvPr/>
          </p:nvSpPr>
          <p:spPr bwMode="auto">
            <a:xfrm>
              <a:off x="4017008" y="4527160"/>
              <a:ext cx="900000" cy="25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希土類磁石</a:t>
              </a:r>
            </a:p>
          </p:txBody>
        </p:sp>
        <p:sp>
          <p:nvSpPr>
            <p:cNvPr id="18" name="角丸四角形 17"/>
            <p:cNvSpPr/>
            <p:nvPr/>
          </p:nvSpPr>
          <p:spPr bwMode="auto">
            <a:xfrm>
              <a:off x="3909008" y="5544974"/>
              <a:ext cx="1116000" cy="835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レアアース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（ネオジム、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プラセオジム、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テルビウム</a:t>
              </a: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）等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9" name="右矢印 18"/>
            <p:cNvSpPr/>
            <p:nvPr/>
          </p:nvSpPr>
          <p:spPr bwMode="auto">
            <a:xfrm rot="16200000">
              <a:off x="4215008" y="5049169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7365384" y="4008066"/>
            <a:ext cx="1044000" cy="1853015"/>
            <a:chOff x="7623890" y="4527160"/>
            <a:chExt cx="1044000" cy="1853015"/>
          </a:xfrm>
        </p:grpSpPr>
        <p:sp>
          <p:nvSpPr>
            <p:cNvPr id="21" name="角丸四角形 20"/>
            <p:cNvSpPr/>
            <p:nvPr/>
          </p:nvSpPr>
          <p:spPr bwMode="auto">
            <a:xfrm>
              <a:off x="7623890" y="4527160"/>
              <a:ext cx="1044000" cy="25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排気ガス触媒</a:t>
              </a:r>
            </a:p>
          </p:txBody>
        </p:sp>
        <p:sp>
          <p:nvSpPr>
            <p:cNvPr id="22" name="角丸四角形 21"/>
            <p:cNvSpPr/>
            <p:nvPr/>
          </p:nvSpPr>
          <p:spPr bwMode="auto">
            <a:xfrm>
              <a:off x="7623890" y="5544975"/>
              <a:ext cx="1044000" cy="8352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白金族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（プラチナ、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パラジウム、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ロジウム</a:t>
              </a: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）等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3" name="右矢印 22"/>
            <p:cNvSpPr/>
            <p:nvPr/>
          </p:nvSpPr>
          <p:spPr bwMode="auto">
            <a:xfrm rot="16200000">
              <a:off x="7893890" y="5049169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8697416" y="4008066"/>
            <a:ext cx="684000" cy="1305815"/>
            <a:chOff x="8896555" y="4527160"/>
            <a:chExt cx="684000" cy="1305815"/>
          </a:xfrm>
        </p:grpSpPr>
        <p:sp>
          <p:nvSpPr>
            <p:cNvPr id="25" name="角丸四角形 24"/>
            <p:cNvSpPr/>
            <p:nvPr/>
          </p:nvSpPr>
          <p:spPr bwMode="auto">
            <a:xfrm>
              <a:off x="8950555" y="4527160"/>
              <a:ext cx="576000" cy="25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展伸材</a:t>
              </a:r>
            </a:p>
          </p:txBody>
        </p:sp>
        <p:sp>
          <p:nvSpPr>
            <p:cNvPr id="26" name="角丸四角形 25"/>
            <p:cNvSpPr/>
            <p:nvPr/>
          </p:nvSpPr>
          <p:spPr bwMode="auto">
            <a:xfrm>
              <a:off x="8896555" y="5544975"/>
              <a:ext cx="684000" cy="288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チタン　等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27" name="右矢印 26"/>
            <p:cNvSpPr/>
            <p:nvPr/>
          </p:nvSpPr>
          <p:spPr bwMode="auto">
            <a:xfrm rot="16200000">
              <a:off x="8986555" y="5049169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520952" y="4008066"/>
            <a:ext cx="1224136" cy="1658148"/>
            <a:chOff x="5077869" y="4527160"/>
            <a:chExt cx="1224136" cy="1658148"/>
          </a:xfrm>
        </p:grpSpPr>
        <p:sp>
          <p:nvSpPr>
            <p:cNvPr id="29" name="角丸四角形 28"/>
            <p:cNvSpPr/>
            <p:nvPr/>
          </p:nvSpPr>
          <p:spPr bwMode="auto">
            <a:xfrm>
              <a:off x="5077869" y="4527160"/>
              <a:ext cx="1224136" cy="252000"/>
            </a:xfrm>
            <a:prstGeom prst="roundRect">
              <a:avLst/>
            </a:prstGeom>
            <a:noFill/>
            <a:ln w="12700">
              <a:solidFill>
                <a:srgbClr val="00B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リチウムイオン電池</a:t>
              </a:r>
            </a:p>
          </p:txBody>
        </p:sp>
        <p:sp>
          <p:nvSpPr>
            <p:cNvPr id="30" name="角丸四角形 29"/>
            <p:cNvSpPr/>
            <p:nvPr/>
          </p:nvSpPr>
          <p:spPr bwMode="auto">
            <a:xfrm>
              <a:off x="5221937" y="5544975"/>
              <a:ext cx="936000" cy="640333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FFC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36000" tIns="36000" rIns="36000" bIns="360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リチウム、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コバルト、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ニッケル　等</a:t>
              </a:r>
              <a:endPara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1" name="右矢印 30"/>
            <p:cNvSpPr/>
            <p:nvPr/>
          </p:nvSpPr>
          <p:spPr bwMode="auto">
            <a:xfrm rot="16200000">
              <a:off x="5437937" y="5049169"/>
              <a:ext cx="504000" cy="288000"/>
            </a:xfrm>
            <a:prstGeom prst="rightArrow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</p:grpSp>
      <p:pic>
        <p:nvPicPr>
          <p:cNvPr id="32" name="図 3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2674" y="2261658"/>
            <a:ext cx="1261451" cy="848718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09986" y="1945774"/>
            <a:ext cx="1451503" cy="128408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11" y="1750426"/>
            <a:ext cx="1749857" cy="1312393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2638" y="1928409"/>
            <a:ext cx="1851939" cy="1135887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82608" y="2659498"/>
            <a:ext cx="1899705" cy="476001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3016831" y="1213722"/>
            <a:ext cx="356827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各種レア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メタル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の先端産業における使用例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7473384" y="1196752"/>
            <a:ext cx="2304152" cy="1376205"/>
          </a:xfrm>
          <a:prstGeom prst="wedgeRoundRectCallout">
            <a:avLst>
              <a:gd name="adj1" fmla="val -59924"/>
              <a:gd name="adj2" fmla="val 26598"/>
              <a:gd name="adj3" fmla="val 16667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自動車電動化で必要となる鉱物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①リチウムイオン電池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リチウム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コバルト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ニッケル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グラファイト</a:t>
            </a:r>
            <a:endParaRPr kumimoji="1" lang="en-US" altLang="ja-JP" sz="1200" b="0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駆動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モーター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レアアース</a:t>
            </a:r>
            <a:endParaRPr kumimoji="1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（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ジジム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ジスプロシウム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>
            <a:off x="2284284" y="3169046"/>
            <a:ext cx="1764244" cy="252000"/>
          </a:xfrm>
          <a:prstGeom prst="round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多目的</a:t>
            </a:r>
            <a:r>
              <a:rPr kumimoji="0" lang="en-US" altLang="zh-TW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EV</a:t>
            </a: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自動運転車</a:t>
            </a:r>
            <a:endParaRPr kumimoji="0" lang="ja-JP" alt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391855" y="3168597"/>
            <a:ext cx="1733571" cy="252000"/>
          </a:xfrm>
          <a:prstGeom prst="round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空飛ぶクルマ</a:t>
            </a:r>
          </a:p>
        </p:txBody>
      </p:sp>
      <p:sp>
        <p:nvSpPr>
          <p:cNvPr id="41" name="角丸四角形 40"/>
          <p:cNvSpPr/>
          <p:nvPr/>
        </p:nvSpPr>
        <p:spPr bwMode="auto">
          <a:xfrm>
            <a:off x="4341020" y="3168597"/>
            <a:ext cx="1296000" cy="252000"/>
          </a:xfrm>
          <a:prstGeom prst="round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二次電池、蓄電池</a:t>
            </a:r>
          </a:p>
        </p:txBody>
      </p:sp>
      <p:sp>
        <p:nvSpPr>
          <p:cNvPr id="42" name="角丸四角形 41"/>
          <p:cNvSpPr/>
          <p:nvPr/>
        </p:nvSpPr>
        <p:spPr bwMode="auto">
          <a:xfrm>
            <a:off x="7545384" y="3160143"/>
            <a:ext cx="972000" cy="252000"/>
          </a:xfrm>
          <a:prstGeom prst="round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航空機</a:t>
            </a:r>
          </a:p>
        </p:txBody>
      </p:sp>
      <p:sp>
        <p:nvSpPr>
          <p:cNvPr id="43" name="角丸四角形 42"/>
          <p:cNvSpPr/>
          <p:nvPr/>
        </p:nvSpPr>
        <p:spPr bwMode="auto">
          <a:xfrm>
            <a:off x="6047731" y="3193783"/>
            <a:ext cx="972000" cy="252000"/>
          </a:xfrm>
          <a:prstGeom prst="round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電気自動車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102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2020-04-07T06:13:41Z</dcterms:modified>
</cp:coreProperties>
</file>