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8" d="100"/>
          <a:sy n="68" d="100"/>
        </p:scale>
        <p:origin x="84" y="33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41036137147674"/>
          <c:y val="0.15551584925972037"/>
          <c:w val="0.75766278178228708"/>
          <c:h val="0.79338969332086595"/>
        </c:manualLayout>
      </c:layout>
      <c:barChart>
        <c:barDir val="bar"/>
        <c:grouping val="clustered"/>
        <c:varyColors val="0"/>
        <c:ser>
          <c:idx val="0"/>
          <c:order val="0"/>
          <c:tx>
            <c:strRef>
              <c:f>備蓄日数のみ!$D$3</c:f>
              <c:strCache>
                <c:ptCount val="1"/>
                <c:pt idx="0">
                  <c:v>備蓄日数（日）</c:v>
                </c:pt>
              </c:strCache>
            </c:strRef>
          </c:tx>
          <c:spPr>
            <a:solidFill>
              <a:schemeClr val="tx2">
                <a:lumMod val="60000"/>
                <a:lumOff val="40000"/>
              </a:schemeClr>
            </a:solidFill>
            <a:ln>
              <a:solidFill>
                <a:schemeClr val="tx2">
                  <a:lumMod val="60000"/>
                  <a:lumOff val="40000"/>
                </a:schemeClr>
              </a:solidFill>
            </a:ln>
          </c:spPr>
          <c:invertIfNegative val="0"/>
          <c:dPt>
            <c:idx val="5"/>
            <c:invertIfNegative val="0"/>
            <c:bubble3D val="0"/>
            <c:extLst>
              <c:ext xmlns:c16="http://schemas.microsoft.com/office/drawing/2014/chart" uri="{C3380CC4-5D6E-409C-BE32-E72D297353CC}">
                <c16:uniqueId val="{00000000-E232-4088-9EAC-5D4C8C341578}"/>
              </c:ext>
            </c:extLst>
          </c:dPt>
          <c:dPt>
            <c:idx val="6"/>
            <c:invertIfNegative val="0"/>
            <c:bubble3D val="0"/>
            <c:spPr>
              <a:solidFill>
                <a:srgbClr val="FFC000"/>
              </a:solidFill>
              <a:ln>
                <a:solidFill>
                  <a:srgbClr val="FFC000"/>
                </a:solidFill>
              </a:ln>
            </c:spPr>
            <c:extLst>
              <c:ext xmlns:c16="http://schemas.microsoft.com/office/drawing/2014/chart" uri="{C3380CC4-5D6E-409C-BE32-E72D297353CC}">
                <c16:uniqueId val="{00000002-E232-4088-9EAC-5D4C8C341578}"/>
              </c:ext>
            </c:extLst>
          </c:dPt>
          <c:dPt>
            <c:idx val="7"/>
            <c:invertIfNegative val="0"/>
            <c:bubble3D val="0"/>
            <c:extLst>
              <c:ext xmlns:c16="http://schemas.microsoft.com/office/drawing/2014/chart" uri="{C3380CC4-5D6E-409C-BE32-E72D297353CC}">
                <c16:uniqueId val="{00000003-E232-4088-9EAC-5D4C8C341578}"/>
              </c:ext>
            </c:extLst>
          </c:dPt>
          <c:dPt>
            <c:idx val="8"/>
            <c:invertIfNegative val="0"/>
            <c:bubble3D val="0"/>
            <c:extLst>
              <c:ext xmlns:c16="http://schemas.microsoft.com/office/drawing/2014/chart" uri="{C3380CC4-5D6E-409C-BE32-E72D297353CC}">
                <c16:uniqueId val="{00000004-E232-4088-9EAC-5D4C8C341578}"/>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備蓄日数のみ!$C$4:$C$29</c:f>
              <c:strCache>
                <c:ptCount val="26"/>
                <c:pt idx="0">
                  <c:v>デンマーク</c:v>
                </c:pt>
                <c:pt idx="1">
                  <c:v>米国</c:v>
                </c:pt>
                <c:pt idx="2">
                  <c:v>オランダ</c:v>
                </c:pt>
                <c:pt idx="3">
                  <c:v>英国</c:v>
                </c:pt>
                <c:pt idx="4">
                  <c:v>スウェーデン</c:v>
                </c:pt>
                <c:pt idx="5">
                  <c:v>フィンランド</c:v>
                </c:pt>
                <c:pt idx="6">
                  <c:v>日本</c:v>
                </c:pt>
                <c:pt idx="7">
                  <c:v>韓国</c:v>
                </c:pt>
                <c:pt idx="8">
                  <c:v>ベルギー</c:v>
                </c:pt>
                <c:pt idx="9">
                  <c:v>スイス</c:v>
                </c:pt>
                <c:pt idx="10">
                  <c:v>ハンガリー</c:v>
                </c:pt>
                <c:pt idx="11">
                  <c:v>ギリシャ</c:v>
                </c:pt>
                <c:pt idx="12">
                  <c:v>イタリア</c:v>
                </c:pt>
                <c:pt idx="13">
                  <c:v>スロバキア</c:v>
                </c:pt>
                <c:pt idx="14">
                  <c:v>ドイツ</c:v>
                </c:pt>
                <c:pt idx="15">
                  <c:v>ポルトガル</c:v>
                </c:pt>
                <c:pt idx="16">
                  <c:v>ポーランド</c:v>
                </c:pt>
                <c:pt idx="17">
                  <c:v>チェコ</c:v>
                </c:pt>
                <c:pt idx="18">
                  <c:v>フランス</c:v>
                </c:pt>
                <c:pt idx="19">
                  <c:v>スペイン</c:v>
                </c:pt>
                <c:pt idx="20">
                  <c:v>アイルランド</c:v>
                </c:pt>
                <c:pt idx="21">
                  <c:v>オーストリア</c:v>
                </c:pt>
                <c:pt idx="22">
                  <c:v>ルクセンブルク</c:v>
                </c:pt>
                <c:pt idx="23">
                  <c:v>トルコ</c:v>
                </c:pt>
                <c:pt idx="24">
                  <c:v>NZ</c:v>
                </c:pt>
                <c:pt idx="25">
                  <c:v>豪州</c:v>
                </c:pt>
              </c:strCache>
            </c:strRef>
          </c:cat>
          <c:val>
            <c:numRef>
              <c:f>備蓄日数のみ!$D$4:$D$29</c:f>
              <c:numCache>
                <c:formatCode>General</c:formatCode>
                <c:ptCount val="26"/>
                <c:pt idx="0">
                  <c:v>789</c:v>
                </c:pt>
                <c:pt idx="1">
                  <c:v>713</c:v>
                </c:pt>
                <c:pt idx="2">
                  <c:v>402</c:v>
                </c:pt>
                <c:pt idx="3">
                  <c:v>272</c:v>
                </c:pt>
                <c:pt idx="4">
                  <c:v>224</c:v>
                </c:pt>
                <c:pt idx="5">
                  <c:v>216</c:v>
                </c:pt>
                <c:pt idx="6">
                  <c:v>187</c:v>
                </c:pt>
                <c:pt idx="7">
                  <c:v>169</c:v>
                </c:pt>
                <c:pt idx="8">
                  <c:v>168</c:v>
                </c:pt>
                <c:pt idx="9">
                  <c:v>153</c:v>
                </c:pt>
                <c:pt idx="10">
                  <c:v>152</c:v>
                </c:pt>
                <c:pt idx="11">
                  <c:v>150</c:v>
                </c:pt>
                <c:pt idx="12">
                  <c:v>137</c:v>
                </c:pt>
                <c:pt idx="13">
                  <c:v>122</c:v>
                </c:pt>
                <c:pt idx="14">
                  <c:v>122</c:v>
                </c:pt>
                <c:pt idx="15">
                  <c:v>115</c:v>
                </c:pt>
                <c:pt idx="16">
                  <c:v>113</c:v>
                </c:pt>
                <c:pt idx="17">
                  <c:v>111</c:v>
                </c:pt>
                <c:pt idx="18">
                  <c:v>111</c:v>
                </c:pt>
                <c:pt idx="19">
                  <c:v>107</c:v>
                </c:pt>
                <c:pt idx="20">
                  <c:v>105</c:v>
                </c:pt>
                <c:pt idx="21">
                  <c:v>105</c:v>
                </c:pt>
                <c:pt idx="22">
                  <c:v>97</c:v>
                </c:pt>
                <c:pt idx="23">
                  <c:v>96</c:v>
                </c:pt>
                <c:pt idx="24">
                  <c:v>94</c:v>
                </c:pt>
                <c:pt idx="25">
                  <c:v>59</c:v>
                </c:pt>
              </c:numCache>
            </c:numRef>
          </c:val>
          <c:extLst>
            <c:ext xmlns:c16="http://schemas.microsoft.com/office/drawing/2014/chart" uri="{C3380CC4-5D6E-409C-BE32-E72D297353CC}">
              <c16:uniqueId val="{00000005-E232-4088-9EAC-5D4C8C341578}"/>
            </c:ext>
          </c:extLst>
        </c:ser>
        <c:dLbls>
          <c:showLegendKey val="0"/>
          <c:showVal val="0"/>
          <c:showCatName val="0"/>
          <c:showSerName val="0"/>
          <c:showPercent val="0"/>
          <c:showBubbleSize val="0"/>
        </c:dLbls>
        <c:gapWidth val="150"/>
        <c:axId val="263543424"/>
        <c:axId val="263549312"/>
      </c:barChart>
      <c:dateAx>
        <c:axId val="263543424"/>
        <c:scaling>
          <c:orientation val="maxMin"/>
        </c:scaling>
        <c:delete val="0"/>
        <c:axPos val="l"/>
        <c:numFmt formatCode="General" sourceLinked="1"/>
        <c:majorTickMark val="out"/>
        <c:minorTickMark val="none"/>
        <c:tickLblPos val="nextTo"/>
        <c:txPr>
          <a:bodyPr/>
          <a:lstStyle/>
          <a:p>
            <a:pPr>
              <a:defRPr sz="900">
                <a:latin typeface="Meiryo UI" panose="020B0604030504040204" pitchFamily="50" charset="-128"/>
                <a:ea typeface="Meiryo UI" panose="020B0604030504040204" pitchFamily="50" charset="-128"/>
              </a:defRPr>
            </a:pPr>
            <a:endParaRPr lang="ja-JP"/>
          </a:p>
        </c:txPr>
        <c:crossAx val="263549312"/>
        <c:crosses val="autoZero"/>
        <c:auto val="0"/>
        <c:lblOffset val="100"/>
        <c:baseTimeUnit val="days"/>
        <c:majorUnit val="1"/>
      </c:dateAx>
      <c:valAx>
        <c:axId val="263549312"/>
        <c:scaling>
          <c:orientation val="minMax"/>
        </c:scaling>
        <c:delete val="0"/>
        <c:axPos val="t"/>
        <c:majorGridlines/>
        <c:numFmt formatCode="General" sourceLinked="1"/>
        <c:majorTickMark val="out"/>
        <c:minorTickMark val="none"/>
        <c:tickLblPos val="high"/>
        <c:crossAx val="263543424"/>
        <c:crosses val="autoZero"/>
        <c:crossBetween val="midCat"/>
      </c:valAx>
      <c:spPr>
        <a:noFill/>
      </c:spPr>
    </c:plotArea>
    <c:plotVisOnly val="1"/>
    <c:dispBlanksAs val="gap"/>
    <c:showDLblsOverMax val="0"/>
  </c:chart>
  <c:txPr>
    <a:bodyPr/>
    <a:lstStyle/>
    <a:p>
      <a:pPr>
        <a:defRPr sz="1200" baseline="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5"/>
          <c:order val="1"/>
          <c:tx>
            <c:strRef>
              <c:f>アジア!$A$94</c:f>
              <c:strCache>
                <c:ptCount val="1"/>
                <c:pt idx="0">
                  <c:v>中東</c:v>
                </c:pt>
              </c:strCache>
            </c:strRef>
          </c:tx>
          <c:spPr>
            <a:solidFill>
              <a:srgbClr val="FAC090"/>
            </a:solidFill>
            <a:ln>
              <a:noFill/>
            </a:ln>
            <a:effectLst/>
          </c:spPr>
          <c:invertIfNegative val="0"/>
          <c:dLbls>
            <c:dLbl>
              <c:idx val="2"/>
              <c:layout/>
              <c:tx>
                <c:rich>
                  <a:bodyPr/>
                  <a:lstStyle/>
                  <a:p>
                    <a:r>
                      <a:rPr lang="en-US" altLang="ja-JP" smtClean="0"/>
                      <a:t>267</a:t>
                    </a:r>
                    <a:endParaRPr lang="en-US" altLang="ja-JP"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504-4DD5-9007-32FD66820570}"/>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アジア!$B$78:$F$78</c:f>
              <c:strCache>
                <c:ptCount val="4"/>
                <c:pt idx="0">
                  <c:v>中国</c:v>
                </c:pt>
                <c:pt idx="1">
                  <c:v>インド</c:v>
                </c:pt>
                <c:pt idx="2">
                  <c:v>日本</c:v>
                </c:pt>
                <c:pt idx="3">
                  <c:v>その他アジア</c:v>
                </c:pt>
              </c:strCache>
            </c:strRef>
          </c:cat>
          <c:val>
            <c:numRef>
              <c:f>アジア!$B$94:$F$94</c:f>
              <c:numCache>
                <c:formatCode>[&gt;0.05]0;[=0]\-;\†</c:formatCode>
                <c:ptCount val="4"/>
                <c:pt idx="0">
                  <c:v>408.10967999153695</c:v>
                </c:pt>
                <c:pt idx="1">
                  <c:v>294.7568931753425</c:v>
                </c:pt>
                <c:pt idx="2">
                  <c:v>263.10738727424655</c:v>
                </c:pt>
                <c:pt idx="3">
                  <c:v>431.1406305524452</c:v>
                </c:pt>
              </c:numCache>
            </c:numRef>
          </c:val>
          <c:extLst>
            <c:ext xmlns:c16="http://schemas.microsoft.com/office/drawing/2014/chart" uri="{C3380CC4-5D6E-409C-BE32-E72D297353CC}">
              <c16:uniqueId val="{00000001-D504-4DD5-9007-32FD66820570}"/>
            </c:ext>
          </c:extLst>
        </c:ser>
        <c:ser>
          <c:idx val="1"/>
          <c:order val="2"/>
          <c:tx>
            <c:strRef>
              <c:f>アジア!$A$80</c:f>
              <c:strCache>
                <c:ptCount val="1"/>
                <c:pt idx="0">
                  <c:v>カナダ</c:v>
                </c:pt>
              </c:strCache>
            </c:strRef>
          </c:tx>
          <c:spPr>
            <a:solidFill>
              <a:schemeClr val="accent2"/>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アジア!$B$80:$F$80</c:f>
            </c:numRef>
          </c:val>
          <c:extLst>
            <c:ext xmlns:c16="http://schemas.microsoft.com/office/drawing/2014/chart" uri="{C3380CC4-5D6E-409C-BE32-E72D297353CC}">
              <c16:uniqueId val="{00000002-D504-4DD5-9007-32FD66820570}"/>
            </c:ext>
          </c:extLst>
        </c:ser>
        <c:ser>
          <c:idx val="16"/>
          <c:order val="3"/>
          <c:tx>
            <c:strRef>
              <c:f>アジア!$A$95</c:f>
              <c:strCache>
                <c:ptCount val="1"/>
                <c:pt idx="0">
                  <c:v>アフリカ</c:v>
                </c:pt>
              </c:strCache>
            </c:strRef>
          </c:tx>
          <c:spPr>
            <a:solidFill>
              <a:srgbClr val="C0504D"/>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アジア!$B$95:$F$95</c:f>
              <c:numCache>
                <c:formatCode>[&gt;0.05]0;[=0]\-;\†</c:formatCode>
                <c:ptCount val="4"/>
                <c:pt idx="0">
                  <c:v>175.81663896511506</c:v>
                </c:pt>
                <c:pt idx="1">
                  <c:v>65.852003064769406</c:v>
                </c:pt>
                <c:pt idx="2">
                  <c:v>1.5123592072874796</c:v>
                </c:pt>
                <c:pt idx="3">
                  <c:v>43.94682046252985</c:v>
                </c:pt>
              </c:numCache>
            </c:numRef>
          </c:val>
          <c:extLst>
            <c:ext xmlns:c16="http://schemas.microsoft.com/office/drawing/2014/chart" uri="{C3380CC4-5D6E-409C-BE32-E72D297353CC}">
              <c16:uniqueId val="{00000003-D504-4DD5-9007-32FD66820570}"/>
            </c:ext>
          </c:extLst>
        </c:ser>
        <c:ser>
          <c:idx val="6"/>
          <c:order val="4"/>
          <c:tx>
            <c:strRef>
              <c:f>アジア!$A$85</c:f>
              <c:strCache>
                <c:ptCount val="1"/>
                <c:pt idx="0">
                  <c:v>ヨーロッパ</c:v>
                </c:pt>
              </c:strCache>
            </c:strRef>
          </c:tx>
          <c:spPr>
            <a:solidFill>
              <a:srgbClr val="9BBB59"/>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アジア!$B$85:$F$85</c:f>
              <c:numCache>
                <c:formatCode>[&gt;0.05]0;[=0]\-;\†</c:formatCode>
                <c:ptCount val="4"/>
                <c:pt idx="0">
                  <c:v>17.313383127378085</c:v>
                </c:pt>
                <c:pt idx="1">
                  <c:v>3.0575639041095886</c:v>
                </c:pt>
                <c:pt idx="2">
                  <c:v>3.8758630136986299E-7</c:v>
                </c:pt>
                <c:pt idx="3">
                  <c:v>13.045543360682322</c:v>
                </c:pt>
              </c:numCache>
            </c:numRef>
          </c:val>
          <c:extLst>
            <c:ext xmlns:c16="http://schemas.microsoft.com/office/drawing/2014/chart" uri="{C3380CC4-5D6E-409C-BE32-E72D297353CC}">
              <c16:uniqueId val="{00000004-D504-4DD5-9007-32FD66820570}"/>
            </c:ext>
          </c:extLst>
        </c:ser>
        <c:ser>
          <c:idx val="5"/>
          <c:order val="5"/>
          <c:tx>
            <c:strRef>
              <c:f>アジア!$A$84</c:f>
              <c:strCache>
                <c:ptCount val="1"/>
                <c:pt idx="0">
                  <c:v>中南米</c:v>
                </c:pt>
              </c:strCache>
            </c:strRef>
          </c:tx>
          <c:spPr>
            <a:solidFill>
              <a:srgbClr val="4BACC6"/>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アジア!$B$84:$F$84</c:f>
              <c:numCache>
                <c:formatCode>[&gt;0.05]0;[=0]\-;\†</c:formatCode>
                <c:ptCount val="4"/>
                <c:pt idx="0">
                  <c:v>124.48468032345754</c:v>
                </c:pt>
                <c:pt idx="1">
                  <c:v>45.998334578082194</c:v>
                </c:pt>
                <c:pt idx="2">
                  <c:v>3.8116984166972414</c:v>
                </c:pt>
                <c:pt idx="3">
                  <c:v>3.8159837754401136</c:v>
                </c:pt>
              </c:numCache>
            </c:numRef>
          </c:val>
          <c:extLst>
            <c:ext xmlns:c16="http://schemas.microsoft.com/office/drawing/2014/chart" uri="{C3380CC4-5D6E-409C-BE32-E72D297353CC}">
              <c16:uniqueId val="{00000005-D504-4DD5-9007-32FD66820570}"/>
            </c:ext>
          </c:extLst>
        </c:ser>
        <c:ser>
          <c:idx val="2"/>
          <c:order val="6"/>
          <c:tx>
            <c:strRef>
              <c:f>アジア!$A$81</c:f>
              <c:strCache>
                <c:ptCount val="1"/>
                <c:pt idx="0">
                  <c:v>メキシコ</c:v>
                </c:pt>
              </c:strCache>
            </c:strRef>
          </c:tx>
          <c:spPr>
            <a:solidFill>
              <a:schemeClr val="accent3"/>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アジア!$B$81:$F$81</c:f>
            </c:numRef>
          </c:val>
          <c:extLst>
            <c:ext xmlns:c16="http://schemas.microsoft.com/office/drawing/2014/chart" uri="{C3380CC4-5D6E-409C-BE32-E72D297353CC}">
              <c16:uniqueId val="{00000006-D504-4DD5-9007-32FD66820570}"/>
            </c:ext>
          </c:extLst>
        </c:ser>
        <c:ser>
          <c:idx val="4"/>
          <c:order val="7"/>
          <c:tx>
            <c:strRef>
              <c:f>アジア!$A$83</c:f>
              <c:strCache>
                <c:ptCount val="1"/>
                <c:pt idx="0">
                  <c:v>米州</c:v>
                </c:pt>
              </c:strCache>
            </c:strRef>
          </c:tx>
          <c:spPr>
            <a:solidFill>
              <a:schemeClr val="accent5"/>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アジア!$B$83:$F$83</c:f>
              <c:numCache>
                <c:formatCode>[&gt;0.05]0;[=0]\-;\†</c:formatCode>
                <c:ptCount val="4"/>
                <c:pt idx="0">
                  <c:v>28.5484804102</c:v>
                </c:pt>
                <c:pt idx="1">
                  <c:v>28.513386717808221</c:v>
                </c:pt>
                <c:pt idx="2">
                  <c:v>8.5676894816876707</c:v>
                </c:pt>
                <c:pt idx="3">
                  <c:v>44.164027255683742</c:v>
                </c:pt>
              </c:numCache>
            </c:numRef>
          </c:val>
          <c:extLst>
            <c:ext xmlns:c16="http://schemas.microsoft.com/office/drawing/2014/chart" uri="{C3380CC4-5D6E-409C-BE32-E72D297353CC}">
              <c16:uniqueId val="{00000007-D504-4DD5-9007-32FD66820570}"/>
            </c:ext>
          </c:extLst>
        </c:ser>
        <c:ser>
          <c:idx val="9"/>
          <c:order val="8"/>
          <c:tx>
            <c:strRef>
              <c:f>アジア!$A$88</c:f>
              <c:strCache>
                <c:ptCount val="1"/>
                <c:pt idx="0">
                  <c:v>ロシア・CIS</c:v>
                </c:pt>
              </c:strCache>
            </c:strRef>
          </c:tx>
          <c:spPr>
            <a:solidFill>
              <a:srgbClr val="B7DEE8"/>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アジア!$B$88:$F$88</c:f>
              <c:numCache>
                <c:formatCode>[&gt;0.05]0;[=0]\-;\†</c:formatCode>
                <c:ptCount val="4"/>
                <c:pt idx="0">
                  <c:v>149.46138210724655</c:v>
                </c:pt>
                <c:pt idx="1">
                  <c:v>7.6485075769776696</c:v>
                </c:pt>
                <c:pt idx="2">
                  <c:v>17.150351311745204</c:v>
                </c:pt>
                <c:pt idx="3">
                  <c:v>36.316655497014096</c:v>
                </c:pt>
              </c:numCache>
            </c:numRef>
          </c:val>
          <c:extLst>
            <c:ext xmlns:c16="http://schemas.microsoft.com/office/drawing/2014/chart" uri="{C3380CC4-5D6E-409C-BE32-E72D297353CC}">
              <c16:uniqueId val="{00000008-D504-4DD5-9007-32FD66820570}"/>
            </c:ext>
          </c:extLst>
        </c:ser>
        <c:ser>
          <c:idx val="3"/>
          <c:order val="12"/>
          <c:tx>
            <c:strRef>
              <c:f>アジア!$A$82</c:f>
              <c:strCache>
                <c:ptCount val="1"/>
                <c:pt idx="0">
                  <c:v>米国</c:v>
                </c:pt>
              </c:strCache>
            </c:strRef>
          </c:tx>
          <c:spPr>
            <a:solidFill>
              <a:schemeClr val="accent4"/>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アジア!$B$82:$F$82</c:f>
            </c:numRef>
          </c:val>
          <c:extLst>
            <c:ext xmlns:c16="http://schemas.microsoft.com/office/drawing/2014/chart" uri="{C3380CC4-5D6E-409C-BE32-E72D297353CC}">
              <c16:uniqueId val="{00000009-D504-4DD5-9007-32FD66820570}"/>
            </c:ext>
          </c:extLst>
        </c:ser>
        <c:ser>
          <c:idx val="7"/>
          <c:order val="13"/>
          <c:tx>
            <c:strRef>
              <c:f>アジア!$A$86</c:f>
              <c:strCache>
                <c:ptCount val="1"/>
                <c:pt idx="0">
                  <c:v>ロシア</c:v>
                </c:pt>
              </c:strCache>
            </c:strRef>
          </c:tx>
          <c:spPr>
            <a:solidFill>
              <a:schemeClr val="accent2">
                <a:lumMod val="6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アジア!$B$86:$F$86</c:f>
            </c:numRef>
          </c:val>
          <c:extLst>
            <c:ext xmlns:c16="http://schemas.microsoft.com/office/drawing/2014/chart" uri="{C3380CC4-5D6E-409C-BE32-E72D297353CC}">
              <c16:uniqueId val="{0000000A-D504-4DD5-9007-32FD66820570}"/>
            </c:ext>
          </c:extLst>
        </c:ser>
        <c:ser>
          <c:idx val="8"/>
          <c:order val="14"/>
          <c:tx>
            <c:strRef>
              <c:f>アジア!$A$87</c:f>
              <c:strCache>
                <c:ptCount val="1"/>
                <c:pt idx="0">
                  <c:v>その他CIS</c:v>
                </c:pt>
              </c:strCache>
            </c:strRef>
          </c:tx>
          <c:spPr>
            <a:solidFill>
              <a:schemeClr val="accent3">
                <a:lumMod val="6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アジア!$B$87:$F$87</c:f>
            </c:numRef>
          </c:val>
          <c:extLst>
            <c:ext xmlns:c16="http://schemas.microsoft.com/office/drawing/2014/chart" uri="{C3380CC4-5D6E-409C-BE32-E72D297353CC}">
              <c16:uniqueId val="{0000000B-D504-4DD5-9007-32FD66820570}"/>
            </c:ext>
          </c:extLst>
        </c:ser>
        <c:ser>
          <c:idx val="10"/>
          <c:order val="15"/>
          <c:tx>
            <c:strRef>
              <c:f>アジア!$A$89</c:f>
              <c:strCache>
                <c:ptCount val="1"/>
                <c:pt idx="0">
                  <c:v>イラク</c:v>
                </c:pt>
              </c:strCache>
            </c:strRef>
          </c:tx>
          <c:spPr>
            <a:solidFill>
              <a:schemeClr val="accent5">
                <a:lumMod val="6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アジア!$B$89:$F$89</c:f>
            </c:numRef>
          </c:val>
          <c:extLst>
            <c:ext xmlns:c16="http://schemas.microsoft.com/office/drawing/2014/chart" uri="{C3380CC4-5D6E-409C-BE32-E72D297353CC}">
              <c16:uniqueId val="{0000000C-D504-4DD5-9007-32FD66820570}"/>
            </c:ext>
          </c:extLst>
        </c:ser>
        <c:ser>
          <c:idx val="11"/>
          <c:order val="16"/>
          <c:tx>
            <c:strRef>
              <c:f>アジア!$A$90</c:f>
              <c:strCache>
                <c:ptCount val="1"/>
                <c:pt idx="0">
                  <c:v>クウェート</c:v>
                </c:pt>
              </c:strCache>
            </c:strRef>
          </c:tx>
          <c:spPr>
            <a:solidFill>
              <a:schemeClr val="accent6">
                <a:lumMod val="6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アジア!$B$90:$F$90</c:f>
            </c:numRef>
          </c:val>
          <c:extLst>
            <c:ext xmlns:c16="http://schemas.microsoft.com/office/drawing/2014/chart" uri="{C3380CC4-5D6E-409C-BE32-E72D297353CC}">
              <c16:uniqueId val="{0000000D-D504-4DD5-9007-32FD66820570}"/>
            </c:ext>
          </c:extLst>
        </c:ser>
        <c:ser>
          <c:idx val="12"/>
          <c:order val="17"/>
          <c:tx>
            <c:strRef>
              <c:f>アジア!$A$91</c:f>
              <c:strCache>
                <c:ptCount val="1"/>
                <c:pt idx="0">
                  <c:v>サウジアラビア</c:v>
                </c:pt>
              </c:strCache>
            </c:strRef>
          </c:tx>
          <c:spPr>
            <a:solidFill>
              <a:schemeClr val="accent1">
                <a:lumMod val="80000"/>
                <a:lumOff val="2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アジア!$B$91:$F$91</c:f>
            </c:numRef>
          </c:val>
          <c:extLst>
            <c:ext xmlns:c16="http://schemas.microsoft.com/office/drawing/2014/chart" uri="{C3380CC4-5D6E-409C-BE32-E72D297353CC}">
              <c16:uniqueId val="{0000000E-D504-4DD5-9007-32FD66820570}"/>
            </c:ext>
          </c:extLst>
        </c:ser>
        <c:ser>
          <c:idx val="13"/>
          <c:order val="18"/>
          <c:tx>
            <c:strRef>
              <c:f>アジア!$A$92</c:f>
              <c:strCache>
                <c:ptCount val="1"/>
                <c:pt idx="0">
                  <c:v>UAE</c:v>
                </c:pt>
              </c:strCache>
            </c:strRef>
          </c:tx>
          <c:spPr>
            <a:solidFill>
              <a:schemeClr val="accent2">
                <a:lumMod val="80000"/>
                <a:lumOff val="2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アジア!$B$92:$F$92</c:f>
            </c:numRef>
          </c:val>
          <c:extLst>
            <c:ext xmlns:c16="http://schemas.microsoft.com/office/drawing/2014/chart" uri="{C3380CC4-5D6E-409C-BE32-E72D297353CC}">
              <c16:uniqueId val="{0000000F-D504-4DD5-9007-32FD66820570}"/>
            </c:ext>
          </c:extLst>
        </c:ser>
        <c:ser>
          <c:idx val="14"/>
          <c:order val="19"/>
          <c:tx>
            <c:strRef>
              <c:f>アジア!$A$93</c:f>
              <c:strCache>
                <c:ptCount val="1"/>
                <c:pt idx="0">
                  <c:v>その他中東</c:v>
                </c:pt>
              </c:strCache>
            </c:strRef>
          </c:tx>
          <c:spPr>
            <a:solidFill>
              <a:schemeClr val="accent3">
                <a:lumMod val="80000"/>
                <a:lumOff val="2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アジア!$B$93:$F$93</c:f>
            </c:numRef>
          </c:val>
          <c:extLst>
            <c:ext xmlns:c16="http://schemas.microsoft.com/office/drawing/2014/chart" uri="{C3380CC4-5D6E-409C-BE32-E72D297353CC}">
              <c16:uniqueId val="{00000010-D504-4DD5-9007-32FD66820570}"/>
            </c:ext>
          </c:extLst>
        </c:ser>
        <c:ser>
          <c:idx val="17"/>
          <c:order val="20"/>
          <c:tx>
            <c:strRef>
              <c:f>アジア!$A$96</c:f>
              <c:strCache>
                <c:ptCount val="1"/>
                <c:pt idx="0">
                  <c:v>北アフリカ</c:v>
                </c:pt>
              </c:strCache>
            </c:strRef>
          </c:tx>
          <c:spPr>
            <a:solidFill>
              <a:schemeClr val="accent6">
                <a:lumMod val="80000"/>
                <a:lumOff val="2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アジア!$B$96:$F$96</c:f>
            </c:numRef>
          </c:val>
          <c:extLst>
            <c:ext xmlns:c16="http://schemas.microsoft.com/office/drawing/2014/chart" uri="{C3380CC4-5D6E-409C-BE32-E72D297353CC}">
              <c16:uniqueId val="{00000011-D504-4DD5-9007-32FD66820570}"/>
            </c:ext>
          </c:extLst>
        </c:ser>
        <c:ser>
          <c:idx val="18"/>
          <c:order val="21"/>
          <c:tx>
            <c:strRef>
              <c:f>アジア!$A$97</c:f>
              <c:strCache>
                <c:ptCount val="1"/>
                <c:pt idx="0">
                  <c:v>西アフリカ</c:v>
                </c:pt>
              </c:strCache>
            </c:strRef>
          </c:tx>
          <c:spPr>
            <a:solidFill>
              <a:schemeClr val="accent1">
                <a:lumMod val="8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アジア!$B$97:$F$97</c:f>
            </c:numRef>
          </c:val>
          <c:extLst>
            <c:ext xmlns:c16="http://schemas.microsoft.com/office/drawing/2014/chart" uri="{C3380CC4-5D6E-409C-BE32-E72D297353CC}">
              <c16:uniqueId val="{00000012-D504-4DD5-9007-32FD66820570}"/>
            </c:ext>
          </c:extLst>
        </c:ser>
        <c:ser>
          <c:idx val="19"/>
          <c:order val="22"/>
          <c:tx>
            <c:strRef>
              <c:f>アジア!$A$98</c:f>
              <c:strCache>
                <c:ptCount val="1"/>
                <c:pt idx="0">
                  <c:v>東、南アフリカ</c:v>
                </c:pt>
              </c:strCache>
            </c:strRef>
          </c:tx>
          <c:spPr>
            <a:solidFill>
              <a:schemeClr val="accent2">
                <a:lumMod val="8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アジア!$B$98:$F$98</c:f>
            </c:numRef>
          </c:val>
          <c:extLst>
            <c:ext xmlns:c16="http://schemas.microsoft.com/office/drawing/2014/chart" uri="{C3380CC4-5D6E-409C-BE32-E72D297353CC}">
              <c16:uniqueId val="{00000013-D504-4DD5-9007-32FD66820570}"/>
            </c:ext>
          </c:extLst>
        </c:ser>
        <c:ser>
          <c:idx val="20"/>
          <c:order val="23"/>
          <c:tx>
            <c:strRef>
              <c:f>アジア!$A$99</c:f>
              <c:strCache>
                <c:ptCount val="1"/>
                <c:pt idx="0">
                  <c:v>オーストラリア</c:v>
                </c:pt>
              </c:strCache>
            </c:strRef>
          </c:tx>
          <c:spPr>
            <a:solidFill>
              <a:schemeClr val="accent3">
                <a:lumMod val="80000"/>
              </a:schemeClr>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アジア!$B$99:$F$99</c:f>
            </c:numRef>
          </c:val>
          <c:extLst>
            <c:ext xmlns:c16="http://schemas.microsoft.com/office/drawing/2014/chart" uri="{C3380CC4-5D6E-409C-BE32-E72D297353CC}">
              <c16:uniqueId val="{00000014-D504-4DD5-9007-32FD66820570}"/>
            </c:ext>
          </c:extLst>
        </c:ser>
        <c:ser>
          <c:idx val="25"/>
          <c:order val="25"/>
          <c:tx>
            <c:strRef>
              <c:f>アジア!$A$104</c:f>
              <c:strCache>
                <c:ptCount val="1"/>
                <c:pt idx="0">
                  <c:v>その他アジア</c:v>
                </c:pt>
              </c:strCache>
            </c:strRef>
          </c:tx>
          <c:spPr>
            <a:solidFill>
              <a:srgbClr val="E6B9B8"/>
            </a:solidFill>
            <a:ln>
              <a:noFill/>
            </a:ln>
            <a:effectLst/>
          </c:spPr>
          <c:invertIfNegative val="0"/>
          <c:cat>
            <c:strRef>
              <c:f>アジア!$B$78:$F$78</c:f>
              <c:strCache>
                <c:ptCount val="4"/>
                <c:pt idx="0">
                  <c:v>中国</c:v>
                </c:pt>
                <c:pt idx="1">
                  <c:v>インド</c:v>
                </c:pt>
                <c:pt idx="2">
                  <c:v>日本</c:v>
                </c:pt>
                <c:pt idx="3">
                  <c:v>その他アジア</c:v>
                </c:pt>
              </c:strCache>
            </c:strRef>
          </c:cat>
          <c:val>
            <c:numRef>
              <c:f>アジア!$B$104:$F$104</c:f>
              <c:numCache>
                <c:formatCode>[&gt;0.05]0;[=0]\-;\†</c:formatCode>
                <c:ptCount val="4"/>
                <c:pt idx="0">
                  <c:v>26.247835625531508</c:v>
                </c:pt>
                <c:pt idx="1">
                  <c:v>10.476590268493151</c:v>
                </c:pt>
                <c:pt idx="2">
                  <c:v>4.6926601600986206</c:v>
                </c:pt>
                <c:pt idx="3">
                  <c:v>0</c:v>
                </c:pt>
              </c:numCache>
            </c:numRef>
          </c:val>
          <c:extLst>
            <c:ext xmlns:c16="http://schemas.microsoft.com/office/drawing/2014/chart" uri="{C3380CC4-5D6E-409C-BE32-E72D297353CC}">
              <c16:uniqueId val="{00000015-D504-4DD5-9007-32FD66820570}"/>
            </c:ext>
          </c:extLst>
        </c:ser>
        <c:ser>
          <c:idx val="26"/>
          <c:order val="26"/>
          <c:tx>
            <c:strRef>
              <c:f>アジア!$A$105</c:f>
              <c:strCache>
                <c:ptCount val="1"/>
                <c:pt idx="0">
                  <c:v>Total imports</c:v>
                </c:pt>
              </c:strCache>
            </c:strRef>
          </c:tx>
          <c:spPr>
            <a:no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アジア!$B$78:$F$78</c:f>
              <c:strCache>
                <c:ptCount val="4"/>
                <c:pt idx="0">
                  <c:v>中国</c:v>
                </c:pt>
                <c:pt idx="1">
                  <c:v>インド</c:v>
                </c:pt>
                <c:pt idx="2">
                  <c:v>日本</c:v>
                </c:pt>
                <c:pt idx="3">
                  <c:v>その他アジア</c:v>
                </c:pt>
              </c:strCache>
            </c:strRef>
          </c:cat>
          <c:val>
            <c:numRef>
              <c:f>アジア!$B$105:$F$105</c:f>
              <c:numCache>
                <c:formatCode>[&gt;0.05]0;[=0]\-;\†</c:formatCode>
                <c:ptCount val="4"/>
                <c:pt idx="0">
                  <c:v>932.80379783473677</c:v>
                </c:pt>
                <c:pt idx="1">
                  <c:v>456.85983112393876</c:v>
                </c:pt>
                <c:pt idx="2">
                  <c:v>302.84066011474636</c:v>
                </c:pt>
                <c:pt idx="3">
                  <c:v>590.10080594056194</c:v>
                </c:pt>
              </c:numCache>
            </c:numRef>
          </c:val>
          <c:extLst>
            <c:ext xmlns:c16="http://schemas.microsoft.com/office/drawing/2014/chart" uri="{C3380CC4-5D6E-409C-BE32-E72D297353CC}">
              <c16:uniqueId val="{00000016-D504-4DD5-9007-32FD66820570}"/>
            </c:ext>
          </c:extLst>
        </c:ser>
        <c:dLbls>
          <c:showLegendKey val="0"/>
          <c:showVal val="0"/>
          <c:showCatName val="0"/>
          <c:showSerName val="0"/>
          <c:showPercent val="0"/>
          <c:showBubbleSize val="0"/>
        </c:dLbls>
        <c:gapWidth val="150"/>
        <c:overlap val="100"/>
        <c:axId val="608333408"/>
        <c:axId val="608332424"/>
        <c:extLst>
          <c:ext xmlns:c15="http://schemas.microsoft.com/office/drawing/2012/chart" uri="{02D57815-91ED-43cb-92C2-25804820EDAC}">
            <c15:filteredBarSeries>
              <c15:ser>
                <c:idx val="0"/>
                <c:order val="0"/>
                <c:tx>
                  <c:strRef>
                    <c:extLst>
                      <c:ext uri="{02D57815-91ED-43cb-92C2-25804820EDAC}">
                        <c15:formulaRef>
                          <c15:sqref>アジア!$A$79</c15:sqref>
                        </c15:formulaRef>
                      </c:ext>
                    </c:extLst>
                    <c:strCache>
                      <c:ptCount val="1"/>
                      <c:pt idx="0">
                        <c:v>From</c:v>
                      </c:pt>
                    </c:strCache>
                  </c:strRef>
                </c:tx>
                <c:spPr>
                  <a:solidFill>
                    <a:schemeClr val="accent1"/>
                  </a:solidFill>
                  <a:ln>
                    <a:noFill/>
                  </a:ln>
                  <a:effectLst/>
                </c:spPr>
                <c:invertIfNegative val="0"/>
                <c:cat>
                  <c:strRef>
                    <c:extLst>
                      <c:ext uri="{02D57815-91ED-43cb-92C2-25804820EDAC}">
                        <c15:formulaRef>
                          <c15:sqref>アジア!$B$78:$F$78</c15:sqref>
                        </c15:formulaRef>
                      </c:ext>
                    </c:extLst>
                    <c:strCache>
                      <c:ptCount val="4"/>
                      <c:pt idx="0">
                        <c:v>中国</c:v>
                      </c:pt>
                      <c:pt idx="1">
                        <c:v>インド</c:v>
                      </c:pt>
                      <c:pt idx="2">
                        <c:v>日本</c:v>
                      </c:pt>
                      <c:pt idx="3">
                        <c:v>その他アジア</c:v>
                      </c:pt>
                    </c:strCache>
                  </c:strRef>
                </c:cat>
                <c:val>
                  <c:numRef>
                    <c:extLst>
                      <c:ext uri="{02D57815-91ED-43cb-92C2-25804820EDAC}">
                        <c15:formulaRef>
                          <c15:sqref>アジア!$B$79:$F$79</c15:sqref>
                        </c15:formulaRef>
                      </c:ext>
                    </c:extLst>
                    <c:numCache>
                      <c:formatCode>General</c:formatCode>
                      <c:ptCount val="4"/>
                    </c:numCache>
                  </c:numRef>
                </c:val>
                <c:extLst>
                  <c:ext xmlns:c16="http://schemas.microsoft.com/office/drawing/2014/chart" uri="{C3380CC4-5D6E-409C-BE32-E72D297353CC}">
                    <c16:uniqueId val="{00000017-D504-4DD5-9007-32FD66820570}"/>
                  </c:ext>
                </c:extLst>
              </c15:ser>
            </c15:filteredBarSeries>
            <c15:filteredBarSeries>
              <c15:ser>
                <c:idx val="21"/>
                <c:order val="9"/>
                <c:tx>
                  <c:strRef>
                    <c:extLst xmlns:c15="http://schemas.microsoft.com/office/drawing/2012/chart">
                      <c:ext xmlns:c15="http://schemas.microsoft.com/office/drawing/2012/chart" uri="{02D57815-91ED-43cb-92C2-25804820EDAC}">
                        <c15:formulaRef>
                          <c15:sqref>アジア!$A$100</c15:sqref>
                        </c15:formulaRef>
                      </c:ext>
                    </c:extLst>
                    <c:strCache>
                      <c:ptCount val="1"/>
                      <c:pt idx="0">
                        <c:v>中国</c:v>
                      </c:pt>
                    </c:strCache>
                  </c:strRef>
                </c:tx>
                <c:spPr>
                  <a:solidFill>
                    <a:schemeClr val="accent4">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アジア!$B$78:$F$78</c15:sqref>
                        </c15:formulaRef>
                      </c:ext>
                    </c:extLst>
                    <c:strCache>
                      <c:ptCount val="4"/>
                      <c:pt idx="0">
                        <c:v>中国</c:v>
                      </c:pt>
                      <c:pt idx="1">
                        <c:v>インド</c:v>
                      </c:pt>
                      <c:pt idx="2">
                        <c:v>日本</c:v>
                      </c:pt>
                      <c:pt idx="3">
                        <c:v>その他アジア</c:v>
                      </c:pt>
                    </c:strCache>
                  </c:strRef>
                </c:cat>
                <c:val>
                  <c:numRef>
                    <c:extLst xmlns:c15="http://schemas.microsoft.com/office/drawing/2012/chart">
                      <c:ext xmlns:c15="http://schemas.microsoft.com/office/drawing/2012/chart" uri="{02D57815-91ED-43cb-92C2-25804820EDAC}">
                        <c15:formulaRef>
                          <c15:sqref>アジア!$B$100:$F$100</c15:sqref>
                        </c15:formulaRef>
                      </c:ext>
                    </c:extLst>
                    <c:numCache>
                      <c:formatCode>[&gt;0.05]0;[=0]\-;\†</c:formatCode>
                      <c:ptCount val="4"/>
                      <c:pt idx="0">
                        <c:v>0</c:v>
                      </c:pt>
                      <c:pt idx="1">
                        <c:v>0</c:v>
                      </c:pt>
                      <c:pt idx="2">
                        <c:v>3.0516711805506849</c:v>
                      </c:pt>
                      <c:pt idx="3">
                        <c:v>2.3841762729366103</c:v>
                      </c:pt>
                    </c:numCache>
                  </c:numRef>
                </c:val>
                <c:extLst xmlns:c15="http://schemas.microsoft.com/office/drawing/2012/chart">
                  <c:ext xmlns:c16="http://schemas.microsoft.com/office/drawing/2014/chart" uri="{C3380CC4-5D6E-409C-BE32-E72D297353CC}">
                    <c16:uniqueId val="{00000018-D504-4DD5-9007-32FD66820570}"/>
                  </c:ext>
                </c:extLst>
              </c15:ser>
            </c15:filteredBarSeries>
            <c15:filteredBarSeries>
              <c15:ser>
                <c:idx val="22"/>
                <c:order val="10"/>
                <c:tx>
                  <c:strRef>
                    <c:extLst xmlns:c15="http://schemas.microsoft.com/office/drawing/2012/chart">
                      <c:ext xmlns:c15="http://schemas.microsoft.com/office/drawing/2012/chart" uri="{02D57815-91ED-43cb-92C2-25804820EDAC}">
                        <c15:formulaRef>
                          <c15:sqref>アジア!$A$101</c15:sqref>
                        </c15:formulaRef>
                      </c:ext>
                    </c:extLst>
                    <c:strCache>
                      <c:ptCount val="1"/>
                      <c:pt idx="0">
                        <c:v>インド</c:v>
                      </c:pt>
                    </c:strCache>
                  </c:strRef>
                </c:tx>
                <c:spPr>
                  <a:solidFill>
                    <a:schemeClr val="accent5">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アジア!$B$78:$F$78</c15:sqref>
                        </c15:formulaRef>
                      </c:ext>
                    </c:extLst>
                    <c:strCache>
                      <c:ptCount val="4"/>
                      <c:pt idx="0">
                        <c:v>中国</c:v>
                      </c:pt>
                      <c:pt idx="1">
                        <c:v>インド</c:v>
                      </c:pt>
                      <c:pt idx="2">
                        <c:v>日本</c:v>
                      </c:pt>
                      <c:pt idx="3">
                        <c:v>その他アジア</c:v>
                      </c:pt>
                    </c:strCache>
                  </c:strRef>
                </c:cat>
                <c:val>
                  <c:numRef>
                    <c:extLst xmlns:c15="http://schemas.microsoft.com/office/drawing/2012/chart">
                      <c:ext xmlns:c15="http://schemas.microsoft.com/office/drawing/2012/chart" uri="{02D57815-91ED-43cb-92C2-25804820EDAC}">
                        <c15:formulaRef>
                          <c15:sqref>アジア!$B$101:$F$101</c15:sqref>
                        </c15:formulaRef>
                      </c:ext>
                    </c:extLst>
                    <c:numCache>
                      <c:formatCode>[&gt;0.05]0;[=0]\-;\†</c:formatCode>
                      <c:ptCount val="4"/>
                      <c:pt idx="0">
                        <c:v>1.2049315068493151E-8</c:v>
                      </c:pt>
                      <c:pt idx="1">
                        <c:v>0</c:v>
                      </c:pt>
                      <c:pt idx="2">
                        <c:v>0</c:v>
                      </c:pt>
                      <c:pt idx="3">
                        <c:v>2.3361413323036198E-4</c:v>
                      </c:pt>
                    </c:numCache>
                  </c:numRef>
                </c:val>
                <c:extLst xmlns:c15="http://schemas.microsoft.com/office/drawing/2012/chart">
                  <c:ext xmlns:c16="http://schemas.microsoft.com/office/drawing/2014/chart" uri="{C3380CC4-5D6E-409C-BE32-E72D297353CC}">
                    <c16:uniqueId val="{00000019-D504-4DD5-9007-32FD66820570}"/>
                  </c:ext>
                </c:extLst>
              </c15:ser>
            </c15:filteredBarSeries>
            <c15:filteredBarSeries>
              <c15:ser>
                <c:idx val="23"/>
                <c:order val="11"/>
                <c:tx>
                  <c:strRef>
                    <c:extLst xmlns:c15="http://schemas.microsoft.com/office/drawing/2012/chart">
                      <c:ext xmlns:c15="http://schemas.microsoft.com/office/drawing/2012/chart" uri="{02D57815-91ED-43cb-92C2-25804820EDAC}">
                        <c15:formulaRef>
                          <c15:sqref>アジア!$A$102</c15:sqref>
                        </c15:formulaRef>
                      </c:ext>
                    </c:extLst>
                    <c:strCache>
                      <c:ptCount val="1"/>
                      <c:pt idx="0">
                        <c:v>日本</c:v>
                      </c:pt>
                    </c:strCache>
                  </c:strRef>
                </c:tx>
                <c:spPr>
                  <a:solidFill>
                    <a:schemeClr val="accent6">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アジア!$B$78:$F$78</c15:sqref>
                        </c15:formulaRef>
                      </c:ext>
                    </c:extLst>
                    <c:strCache>
                      <c:ptCount val="4"/>
                      <c:pt idx="0">
                        <c:v>中国</c:v>
                      </c:pt>
                      <c:pt idx="1">
                        <c:v>インド</c:v>
                      </c:pt>
                      <c:pt idx="2">
                        <c:v>日本</c:v>
                      </c:pt>
                      <c:pt idx="3">
                        <c:v>その他アジア</c:v>
                      </c:pt>
                    </c:strCache>
                  </c:strRef>
                </c:cat>
                <c:val>
                  <c:numRef>
                    <c:extLst xmlns:c15="http://schemas.microsoft.com/office/drawing/2012/chart">
                      <c:ext xmlns:c15="http://schemas.microsoft.com/office/drawing/2012/chart" uri="{02D57815-91ED-43cb-92C2-25804820EDAC}">
                        <c15:formulaRef>
                          <c15:sqref>アジア!$B$102:$F$102</c15:sqref>
                        </c15:formulaRef>
                      </c:ext>
                    </c:extLst>
                    <c:numCache>
                      <c:formatCode>[&gt;0.05]0;[=0]\-;\†</c:formatCode>
                      <c:ptCount val="4"/>
                      <c:pt idx="0">
                        <c:v>0</c:v>
                      </c:pt>
                      <c:pt idx="1">
                        <c:v>0</c:v>
                      </c:pt>
                      <c:pt idx="2">
                        <c:v>0</c:v>
                      </c:pt>
                      <c:pt idx="3">
                        <c:v>2.7110958320692927E-7</c:v>
                      </c:pt>
                    </c:numCache>
                  </c:numRef>
                </c:val>
                <c:extLst xmlns:c15="http://schemas.microsoft.com/office/drawing/2012/chart">
                  <c:ext xmlns:c16="http://schemas.microsoft.com/office/drawing/2014/chart" uri="{C3380CC4-5D6E-409C-BE32-E72D297353CC}">
                    <c16:uniqueId val="{0000001A-D504-4DD5-9007-32FD66820570}"/>
                  </c:ext>
                </c:extLst>
              </c15:ser>
            </c15:filteredBarSeries>
            <c15:filteredBarSeries>
              <c15:ser>
                <c:idx val="24"/>
                <c:order val="24"/>
                <c:tx>
                  <c:strRef>
                    <c:extLst xmlns:c15="http://schemas.microsoft.com/office/drawing/2012/chart">
                      <c:ext xmlns:c15="http://schemas.microsoft.com/office/drawing/2012/chart" uri="{02D57815-91ED-43cb-92C2-25804820EDAC}">
                        <c15:formulaRef>
                          <c15:sqref>アジア!$A$103</c15:sqref>
                        </c15:formulaRef>
                      </c:ext>
                    </c:extLst>
                    <c:strCache>
                      <c:ptCount val="1"/>
                      <c:pt idx="0">
                        <c:v>シンガポール</c:v>
                      </c:pt>
                    </c:strCache>
                  </c:strRef>
                </c:tx>
                <c:spPr>
                  <a:solidFill>
                    <a:schemeClr val="accent1">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アジア!$B$78:$F$78</c15:sqref>
                        </c15:formulaRef>
                      </c:ext>
                    </c:extLst>
                    <c:strCache>
                      <c:ptCount val="4"/>
                      <c:pt idx="0">
                        <c:v>中国</c:v>
                      </c:pt>
                      <c:pt idx="1">
                        <c:v>インド</c:v>
                      </c:pt>
                      <c:pt idx="2">
                        <c:v>日本</c:v>
                      </c:pt>
                      <c:pt idx="3">
                        <c:v>その他アジア</c:v>
                      </c:pt>
                    </c:strCache>
                  </c:strRef>
                </c:cat>
                <c:val>
                  <c:numRef>
                    <c:extLst xmlns:c15="http://schemas.microsoft.com/office/drawing/2012/chart">
                      <c:ext xmlns:c15="http://schemas.microsoft.com/office/drawing/2012/chart" uri="{02D57815-91ED-43cb-92C2-25804820EDAC}">
                        <c15:formulaRef>
                          <c15:sqref>アジア!$B$103:$F$103</c15:sqref>
                        </c15:formulaRef>
                      </c:ext>
                    </c:extLst>
                    <c:numCache>
                      <c:formatCode>[&gt;0.05]0;[=0]\-;\†</c:formatCode>
                      <c:ptCount val="4"/>
                      <c:pt idx="0">
                        <c:v>0.17893232876712328</c:v>
                      </c:pt>
                      <c:pt idx="1">
                        <c:v>0</c:v>
                      </c:pt>
                      <c:pt idx="2">
                        <c:v>0</c:v>
                      </c:pt>
                      <c:pt idx="3">
                        <c:v>0.77631693884515263</c:v>
                      </c:pt>
                    </c:numCache>
                  </c:numRef>
                </c:val>
                <c:extLst xmlns:c15="http://schemas.microsoft.com/office/drawing/2012/chart">
                  <c:ext xmlns:c16="http://schemas.microsoft.com/office/drawing/2014/chart" uri="{C3380CC4-5D6E-409C-BE32-E72D297353CC}">
                    <c16:uniqueId val="{0000001B-D504-4DD5-9007-32FD66820570}"/>
                  </c:ext>
                </c:extLst>
              </c15:ser>
            </c15:filteredBarSeries>
          </c:ext>
        </c:extLst>
      </c:barChart>
      <c:catAx>
        <c:axId val="60833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08332424"/>
        <c:crosses val="autoZero"/>
        <c:auto val="1"/>
        <c:lblAlgn val="ctr"/>
        <c:lblOffset val="100"/>
        <c:noMultiLvlLbl val="0"/>
      </c:catAx>
      <c:valAx>
        <c:axId val="608332424"/>
        <c:scaling>
          <c:orientation val="minMax"/>
          <c:max val="1000"/>
        </c:scaling>
        <c:delete val="0"/>
        <c:axPos val="l"/>
        <c:majorGridlines>
          <c:spPr>
            <a:ln w="9525" cap="flat" cmpd="sng" algn="ctr">
              <a:solidFill>
                <a:schemeClr val="tx1">
                  <a:lumMod val="15000"/>
                  <a:lumOff val="85000"/>
                </a:schemeClr>
              </a:solidFill>
              <a:round/>
            </a:ln>
            <a:effectLst/>
          </c:spPr>
        </c:majorGridlines>
        <c:numFmt formatCode="[&gt;0.05]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608333408"/>
        <c:crosses val="autoZero"/>
        <c:crossBetween val="between"/>
        <c:majorUnit val="200"/>
      </c:valAx>
      <c:spPr>
        <a:noFill/>
        <a:ln>
          <a:noFill/>
        </a:ln>
        <a:effectLst/>
      </c:spPr>
    </c:plotArea>
    <c:plotVisOnly val="1"/>
    <c:dispBlanksAs val="gap"/>
    <c:showDLblsOverMax val="0"/>
  </c:chart>
  <c:spPr>
    <a:noFill/>
    <a:ln>
      <a:noFill/>
    </a:ln>
    <a:effectLst/>
  </c:spPr>
  <c:txPr>
    <a:bodyPr/>
    <a:lstStyle/>
    <a:p>
      <a:pPr>
        <a:defRPr sz="105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0.87463</cdr:x>
      <cdr:y>0.88467</cdr:y>
    </cdr:from>
    <cdr:to>
      <cdr:x>0.9901</cdr:x>
      <cdr:y>0.96532</cdr:y>
    </cdr:to>
    <cdr:sp macro="" textlink="">
      <cdr:nvSpPr>
        <cdr:cNvPr id="2" name="テキスト ボックス 1"/>
        <cdr:cNvSpPr txBox="1"/>
      </cdr:nvSpPr>
      <cdr:spPr>
        <a:xfrm xmlns:a="http://schemas.openxmlformats.org/drawingml/2006/main">
          <a:off x="4551763" y="3783719"/>
          <a:ext cx="600925" cy="3449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（日）</a:t>
          </a:r>
        </a:p>
      </cdr:txBody>
    </cdr:sp>
  </cdr:relSizeAnchor>
  <cdr:relSizeAnchor xmlns:cdr="http://schemas.openxmlformats.org/drawingml/2006/chartDrawing">
    <cdr:from>
      <cdr:x>0.44485</cdr:x>
      <cdr:y>0.36503</cdr:y>
    </cdr:from>
    <cdr:to>
      <cdr:x>0.94434</cdr:x>
      <cdr:y>0.41183</cdr:y>
    </cdr:to>
    <cdr:sp macro="" textlink="">
      <cdr:nvSpPr>
        <cdr:cNvPr id="4" name="テキスト ボックス 1"/>
        <cdr:cNvSpPr txBox="1"/>
      </cdr:nvSpPr>
      <cdr:spPr>
        <a:xfrm xmlns:a="http://schemas.openxmlformats.org/drawingml/2006/main">
          <a:off x="4104456" y="2160240"/>
          <a:ext cx="4608512"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0.18663</cdr:x>
      <cdr:y>0.01827</cdr:y>
    </cdr:from>
    <cdr:to>
      <cdr:x>0.81937</cdr:x>
      <cdr:y>0.09832</cdr:y>
    </cdr:to>
    <cdr:sp macro="" textlink="">
      <cdr:nvSpPr>
        <cdr:cNvPr id="5" name="正方形/長方形 4"/>
        <cdr:cNvSpPr/>
      </cdr:nvSpPr>
      <cdr:spPr>
        <a:xfrm xmlns:a="http://schemas.openxmlformats.org/drawingml/2006/main">
          <a:off x="971260" y="70247"/>
          <a:ext cx="3292889" cy="307777"/>
        </a:xfrm>
        <a:prstGeom xmlns:a="http://schemas.openxmlformats.org/drawingml/2006/main" prst="rect">
          <a:avLst/>
        </a:prstGeom>
      </cdr:spPr>
      <cdr:txBody>
        <a:bodyPr xmlns:a="http://schemas.openxmlformats.org/drawingml/2006/main" wrap="none">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400" b="1" dirty="0" smtClean="0">
              <a:latin typeface="Meiryo UI" panose="020B0604030504040204" pitchFamily="50" charset="-128"/>
              <a:ea typeface="Meiryo UI" panose="020B0604030504040204" pitchFamily="50" charset="-128"/>
            </a:rPr>
            <a:t>主要国の備蓄日数（</a:t>
          </a:r>
          <a:r>
            <a:rPr lang="en-US" altLang="ja-JP" sz="1400" b="1" dirty="0" smtClean="0">
              <a:latin typeface="Meiryo UI" panose="020B0604030504040204" pitchFamily="50" charset="-128"/>
              <a:ea typeface="Meiryo UI" panose="020B0604030504040204" pitchFamily="50" charset="-128"/>
            </a:rPr>
            <a:t>2019</a:t>
          </a:r>
          <a:r>
            <a:rPr lang="ja-JP" altLang="en-US" sz="1400" b="1" dirty="0" smtClean="0">
              <a:latin typeface="Meiryo UI" panose="020B0604030504040204" pitchFamily="50" charset="-128"/>
              <a:ea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rPr>
            <a:t>5</a:t>
          </a:r>
          <a:r>
            <a:rPr lang="ja-JP" altLang="en-US" sz="1400" b="1" dirty="0" smtClean="0">
              <a:latin typeface="Meiryo UI" panose="020B0604030504040204" pitchFamily="50" charset="-128"/>
              <a:ea typeface="Meiryo UI" panose="020B0604030504040204" pitchFamily="50" charset="-128"/>
            </a:rPr>
            <a:t>月時点）</a:t>
          </a:r>
          <a:endParaRPr lang="ja-JP" altLang="en-US" sz="1400" b="1" dirty="0">
            <a:latin typeface="Meiryo UI" panose="020B0604030504040204" pitchFamily="50" charset="-128"/>
            <a:ea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2020/4/7</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988038995"/>
              </p:ext>
            </p:extLst>
          </p:nvPr>
        </p:nvGraphicFramePr>
        <p:xfrm>
          <a:off x="128464" y="1556792"/>
          <a:ext cx="5026508" cy="3306701"/>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1"/>
          <p:cNvSpPr txBox="1"/>
          <p:nvPr/>
        </p:nvSpPr>
        <p:spPr>
          <a:xfrm>
            <a:off x="2233077" y="2407063"/>
            <a:ext cx="1602720" cy="228396"/>
          </a:xfrm>
          <a:prstGeom prst="rect">
            <a:avLst/>
          </a:prstGeom>
          <a:solidFill>
            <a:schemeClr val="bg1"/>
          </a:solidFill>
          <a:ln>
            <a:solidFill>
              <a:schemeClr val="tx1"/>
            </a:solidFill>
          </a:ln>
        </p:spPr>
        <p:txBody>
          <a:bodyPr wrap="square" lIns="36000" rIns="3600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純輸入国の平均値：</a:t>
            </a:r>
            <a:r>
              <a:rPr kumimoji="0"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215</a:t>
            </a:r>
            <a:r>
              <a:rPr kumimoji="0"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endPar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615966" y="2508891"/>
            <a:ext cx="158417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 name="グラフ 4"/>
          <p:cNvGraphicFramePr>
            <a:graphicFrameLocks/>
          </p:cNvGraphicFramePr>
          <p:nvPr>
            <p:extLst>
              <p:ext uri="{D42A27DB-BD31-4B8C-83A1-F6EECF244321}">
                <p14:modId xmlns:p14="http://schemas.microsoft.com/office/powerpoint/2010/main" val="1074353357"/>
              </p:ext>
            </p:extLst>
          </p:nvPr>
        </p:nvGraphicFramePr>
        <p:xfrm>
          <a:off x="5350910" y="1799051"/>
          <a:ext cx="4240278" cy="3636073"/>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6060223" y="1510981"/>
            <a:ext cx="33169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defPPr>
              <a:defRPr lang="ja-JP"/>
            </a:defPPr>
            <a:lvl1pPr marL="381000" marR="0" lvl="0" indent="-381000" algn="ctr" fontAlgn="auto">
              <a:lnSpc>
                <a:spcPct val="100000"/>
              </a:lnSpc>
              <a:spcBef>
                <a:spcPts val="0"/>
              </a:spcBef>
              <a:spcAft>
                <a:spcPts val="0"/>
              </a:spcAft>
              <a:buClr>
                <a:prstClr val="black"/>
              </a:buClr>
              <a:buSzTx/>
              <a:buFont typeface="Arial" pitchFamily="34" charset="0"/>
              <a:buNone/>
              <a:tabLst/>
              <a:defRPr sz="1600" b="1" i="0" u="none" strike="noStrike" cap="none" spc="0" normalizeH="0" baseline="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defRPr>
            </a:lvl1pPr>
            <a:lvl2pPr marL="742950" indent="-285750" eaLnBrk="0" hangingPunct="0">
              <a:spcBef>
                <a:spcPct val="20000"/>
              </a:spcBef>
              <a:buClr>
                <a:srgbClr val="3366FF"/>
              </a:buClr>
              <a:buSzPct val="75000"/>
              <a:buFont typeface="Wingdings" pitchFamily="2" charset="2"/>
              <a:buChar char="l"/>
              <a:defRPr>
                <a:solidFill>
                  <a:schemeClr val="tx1"/>
                </a:solidFill>
                <a:latin typeface="ＭＳ Ｐゴシック" pitchFamily="50" charset="-128"/>
                <a:ea typeface="ＭＳ Ｐゴシック" pitchFamily="50" charset="-128"/>
              </a:defRPr>
            </a:lvl2pPr>
            <a:lvl3pPr marL="1143000" indent="-228600" eaLnBrk="0" hangingPunct="0">
              <a:spcBef>
                <a:spcPct val="20000"/>
              </a:spcBef>
              <a:buClr>
                <a:srgbClr val="66CCFF"/>
              </a:buClr>
              <a:buChar char="•"/>
              <a:defRPr>
                <a:solidFill>
                  <a:schemeClr val="tx1"/>
                </a:solidFill>
                <a:latin typeface="ＭＳ Ｐゴシック" pitchFamily="50" charset="-128"/>
                <a:ea typeface="ＭＳ Ｐゴシック" pitchFamily="50" charset="-128"/>
              </a:defRPr>
            </a:lvl3pPr>
            <a:lvl4pPr marL="1600200" indent="-228600" eaLnBrk="0" hangingPunct="0">
              <a:spcBef>
                <a:spcPct val="20000"/>
              </a:spcBef>
              <a:defRPr sz="2000">
                <a:solidFill>
                  <a:schemeClr val="tx1"/>
                </a:solidFill>
                <a:latin typeface="Arial" pitchFamily="34" charset="0"/>
                <a:ea typeface="ＭＳ Ｐゴシック" pitchFamily="50" charset="-128"/>
              </a:defRPr>
            </a:lvl4pPr>
            <a:lvl5pPr marL="2057400" indent="-228600" eaLnBrk="0" hangingPunct="0">
              <a:spcBef>
                <a:spcPct val="20000"/>
              </a:spcBef>
              <a:defRPr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defRPr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defRPr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defRPr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defRPr sz="2000">
                <a:solidFill>
                  <a:schemeClr val="tx1"/>
                </a:solidFill>
                <a:latin typeface="Arial" pitchFamily="34" charset="0"/>
                <a:ea typeface="ＭＳ Ｐゴシック" pitchFamily="50" charset="-128"/>
              </a:defRPr>
            </a:lvl9pPr>
          </a:lstStyle>
          <a:p>
            <a:r>
              <a:rPr lang="ja-JP" altLang="en-US" sz="1400" dirty="0" smtClean="0"/>
              <a:t>アジア各国の原油輸入元（</a:t>
            </a:r>
            <a:r>
              <a:rPr lang="en-US" altLang="ja-JP" sz="1400" dirty="0" smtClean="0"/>
              <a:t>2018</a:t>
            </a:r>
            <a:r>
              <a:rPr lang="ja-JP" altLang="en-US" sz="1400" dirty="0" smtClean="0"/>
              <a:t>年）</a:t>
            </a:r>
            <a:endParaRPr lang="en-US" altLang="ja-JP" sz="1400" dirty="0"/>
          </a:p>
        </p:txBody>
      </p:sp>
      <p:sp>
        <p:nvSpPr>
          <p:cNvPr id="7" name="テキスト ボックス 6"/>
          <p:cNvSpPr txBox="1"/>
          <p:nvPr/>
        </p:nvSpPr>
        <p:spPr>
          <a:xfrm>
            <a:off x="5507604" y="2117077"/>
            <a:ext cx="772002" cy="200055"/>
          </a:xfrm>
          <a:prstGeom prst="rect">
            <a:avLst/>
          </a:prstGeom>
          <a:noFill/>
        </p:spPr>
        <p:txBody>
          <a:bodyPr wrap="square" rtlCol="0">
            <a:spAutoFit/>
          </a:bodyPr>
          <a:lstStyle/>
          <a:p>
            <a:pPr algn="ctr"/>
            <a:r>
              <a:rPr lang="ja-JP" altLang="en-US" sz="700" dirty="0" smtClean="0">
                <a:latin typeface="メイリオ" panose="020B0604030504040204" pitchFamily="50" charset="-128"/>
                <a:ea typeface="メイリオ" panose="020B0604030504040204" pitchFamily="50" charset="-128"/>
                <a:cs typeface="Meiryo UI" panose="020B0604030504040204" pitchFamily="50" charset="-128"/>
              </a:rPr>
              <a:t>その他アジア</a:t>
            </a:r>
            <a:endParaRPr lang="en-US" altLang="ja-JP" sz="7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 name="テキスト ボックス 7"/>
          <p:cNvSpPr txBox="1"/>
          <p:nvPr/>
        </p:nvSpPr>
        <p:spPr>
          <a:xfrm>
            <a:off x="5573705" y="2363614"/>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ロシア</a:t>
            </a:r>
            <a:r>
              <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rPr>
              <a:t>CIS</a:t>
            </a:r>
          </a:p>
        </p:txBody>
      </p:sp>
      <p:sp>
        <p:nvSpPr>
          <p:cNvPr id="9" name="テキスト ボックス 8"/>
          <p:cNvSpPr txBox="1"/>
          <p:nvPr/>
        </p:nvSpPr>
        <p:spPr>
          <a:xfrm>
            <a:off x="5586392" y="2652733"/>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米州</a:t>
            </a:r>
            <a:endPar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0" name="テキスト ボックス 9"/>
          <p:cNvSpPr txBox="1"/>
          <p:nvPr/>
        </p:nvSpPr>
        <p:spPr>
          <a:xfrm>
            <a:off x="5586392" y="3108454"/>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欧州</a:t>
            </a:r>
            <a:endPar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1" name="テキスト ボックス 10"/>
          <p:cNvSpPr txBox="1"/>
          <p:nvPr/>
        </p:nvSpPr>
        <p:spPr>
          <a:xfrm>
            <a:off x="5566934" y="2811476"/>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中南米</a:t>
            </a:r>
            <a:endPar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2" name="テキスト ボックス 11"/>
          <p:cNvSpPr txBox="1"/>
          <p:nvPr/>
        </p:nvSpPr>
        <p:spPr>
          <a:xfrm>
            <a:off x="5618856" y="3429580"/>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アフリカ</a:t>
            </a:r>
            <a:endPar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3" name="テキスト ボックス 12"/>
          <p:cNvSpPr txBox="1"/>
          <p:nvPr/>
        </p:nvSpPr>
        <p:spPr>
          <a:xfrm>
            <a:off x="5206894" y="4003475"/>
            <a:ext cx="772002" cy="215444"/>
          </a:xfrm>
          <a:prstGeom prst="rect">
            <a:avLst/>
          </a:prstGeom>
          <a:noFill/>
        </p:spPr>
        <p:txBody>
          <a:bodyPr wrap="square" rtlCol="0">
            <a:spAutoFit/>
          </a:bodyPr>
          <a:lstStyle/>
          <a:p>
            <a:pPr algn="ctr"/>
            <a:r>
              <a:rPr lang="ja-JP" altLang="en-US" sz="800" dirty="0" smtClean="0">
                <a:latin typeface="メイリオ" panose="020B0604030504040204" pitchFamily="50" charset="-128"/>
                <a:ea typeface="メイリオ" panose="020B0604030504040204" pitchFamily="50" charset="-128"/>
                <a:cs typeface="Meiryo UI" panose="020B0604030504040204" pitchFamily="50" charset="-128"/>
              </a:rPr>
              <a:t>中東</a:t>
            </a:r>
            <a:endParaRPr lang="en-US" altLang="ja-JP" sz="8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4" name="テキスト ボックス 13"/>
          <p:cNvSpPr txBox="1"/>
          <p:nvPr/>
        </p:nvSpPr>
        <p:spPr>
          <a:xfrm>
            <a:off x="8520383" y="3933056"/>
            <a:ext cx="93498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eiryo UI" panose="020B0604030504040204" pitchFamily="50" charset="-128"/>
              </a:rPr>
              <a:t>中東</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5" name="楕円 14"/>
          <p:cNvSpPr/>
          <p:nvPr/>
        </p:nvSpPr>
        <p:spPr bwMode="auto">
          <a:xfrm>
            <a:off x="8707918" y="4241458"/>
            <a:ext cx="576064" cy="259235"/>
          </a:xfrm>
          <a:prstGeom prst="ellipse">
            <a:avLst/>
          </a:prstGeom>
          <a:noFill/>
          <a:ln w="25400">
            <a:solidFill>
              <a:srgbClr val="FF0000"/>
            </a:solid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615966" y="4932457"/>
            <a:ext cx="4539006" cy="584775"/>
          </a:xfrm>
          <a:prstGeom prst="rect">
            <a:avLst/>
          </a:prstGeom>
          <a:noFill/>
        </p:spPr>
        <p:txBody>
          <a:bodyPr wrap="square" rtlCol="0">
            <a:spAutoFit/>
          </a:bodyPr>
          <a:lstStyle/>
          <a:p>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IEA</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加盟国と異なり、需要の急成長するアジア各国には十分な備蓄が確保されていない国も多い</a:t>
            </a:r>
          </a:p>
        </p:txBody>
      </p:sp>
      <p:sp>
        <p:nvSpPr>
          <p:cNvPr id="17" name="右矢印 16"/>
          <p:cNvSpPr/>
          <p:nvPr/>
        </p:nvSpPr>
        <p:spPr bwMode="auto">
          <a:xfrm>
            <a:off x="310350" y="5029426"/>
            <a:ext cx="288032" cy="415798"/>
          </a:xfrm>
          <a:prstGeom prst="rightArrow">
            <a:avLst/>
          </a:prstGeom>
          <a:ln>
            <a:headEnd/>
            <a:tailEnd/>
          </a:ln>
          <a:extLst/>
        </p:spPr>
        <p:style>
          <a:lnRef idx="1">
            <a:schemeClr val="accent2"/>
          </a:lnRef>
          <a:fillRef idx="3">
            <a:schemeClr val="accent2"/>
          </a:fillRef>
          <a:effectRef idx="2">
            <a:schemeClr val="accent2"/>
          </a:effectRef>
          <a:fontRef idx="minor">
            <a:schemeClr val="lt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66</Words>
  <Application>Microsoft Office PowerPoint</Application>
  <PresentationFormat>A4 210 x 297 mm</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2020-04-07T06:03:32Z</dcterms:modified>
</cp:coreProperties>
</file>