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9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AB2C8-9E48-4F7F-A4B1-AB7E18B4B861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EFBC9-238B-406A-A9F4-E35CB42615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213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81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47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3161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271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656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220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37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356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55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22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C7507-DC18-4BFF-B95A-DF00FD2B99FD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84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C7507-DC18-4BFF-B95A-DF00FD2B99FD}" type="datetimeFigureOut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843E6-8F71-46A3-8DD2-E17CF9A3826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816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86319" y="398656"/>
            <a:ext cx="11836895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200" b="1" dirty="0" smtClean="0"/>
              <a:t>我が国の石油備蓄水準と現状</a:t>
            </a:r>
            <a:endParaRPr kumimoji="1" lang="en-US" altLang="ja-JP" sz="2200" b="1" dirty="0" smtClean="0"/>
          </a:p>
          <a:p>
            <a:r>
              <a:rPr kumimoji="1" lang="en-US" altLang="ja-JP" sz="2200" b="1" dirty="0" smtClean="0"/>
              <a:t>【</a:t>
            </a:r>
            <a:r>
              <a:rPr kumimoji="1" lang="ja-JP" altLang="en-US" sz="2200" b="1" dirty="0" smtClean="0"/>
              <a:t>国家備蓄及び産油国共同備蓄</a:t>
            </a:r>
            <a:r>
              <a:rPr kumimoji="1" lang="en-US" altLang="ja-JP" sz="2200" b="1" dirty="0" smtClean="0"/>
              <a:t>】</a:t>
            </a:r>
          </a:p>
          <a:p>
            <a:r>
              <a:rPr kumimoji="1" lang="ja-JP" altLang="en-US" sz="2200" b="1" dirty="0" smtClean="0"/>
              <a:t>　目標</a:t>
            </a:r>
            <a:r>
              <a:rPr kumimoji="1" lang="en-US" altLang="ja-JP" sz="2200" b="1" dirty="0" smtClean="0"/>
              <a:t>	</a:t>
            </a:r>
            <a:r>
              <a:rPr lang="en-US" altLang="ja-JP" sz="2200" b="1" dirty="0"/>
              <a:t>	</a:t>
            </a:r>
            <a:r>
              <a:rPr lang="ja-JP" altLang="en-US" sz="2200" b="1" dirty="0" smtClean="0"/>
              <a:t>　　</a:t>
            </a:r>
            <a:r>
              <a:rPr kumimoji="1" lang="ja-JP" altLang="en-US" sz="2200" b="1" dirty="0" smtClean="0"/>
              <a:t>：</a:t>
            </a:r>
            <a:r>
              <a:rPr kumimoji="1" lang="en-US" altLang="ja-JP" sz="2200" b="1" dirty="0" smtClean="0"/>
              <a:t>｢</a:t>
            </a:r>
            <a:r>
              <a:rPr kumimoji="1" lang="ja-JP" altLang="en-US" sz="2200" b="1" dirty="0" smtClean="0"/>
              <a:t>国家備蓄</a:t>
            </a:r>
            <a:r>
              <a:rPr kumimoji="1" lang="en-US" altLang="ja-JP" sz="2200" b="1" dirty="0" smtClean="0"/>
              <a:t>｣</a:t>
            </a:r>
            <a:r>
              <a:rPr kumimoji="1" lang="ja-JP" altLang="en-US" sz="2200" b="1" dirty="0" smtClean="0"/>
              <a:t>と</a:t>
            </a:r>
            <a:r>
              <a:rPr kumimoji="1" lang="en-US" altLang="ja-JP" sz="2200" b="1" dirty="0" smtClean="0"/>
              <a:t>｢</a:t>
            </a:r>
            <a:r>
              <a:rPr kumimoji="1" lang="ja-JP" altLang="en-US" sz="2200" b="1" dirty="0" smtClean="0"/>
              <a:t>産油国共同備蓄</a:t>
            </a:r>
            <a:r>
              <a:rPr kumimoji="1" lang="en-US" altLang="ja-JP" sz="2200" b="1" dirty="0" smtClean="0"/>
              <a:t>1/2｣</a:t>
            </a:r>
            <a:r>
              <a:rPr kumimoji="1" lang="ja-JP" altLang="en-US" sz="2200" b="1" dirty="0" smtClean="0"/>
              <a:t>を合計して</a:t>
            </a:r>
            <a:r>
              <a:rPr kumimoji="1" lang="en-US" altLang="ja-JP" sz="2200" b="1" dirty="0" smtClean="0"/>
              <a:t>90</a:t>
            </a:r>
            <a:r>
              <a:rPr kumimoji="1" lang="ja-JP" altLang="en-US" sz="2200" b="1" dirty="0" smtClean="0"/>
              <a:t>日分程度</a:t>
            </a:r>
            <a:endParaRPr kumimoji="1" lang="en-US" altLang="ja-JP" sz="2200" b="1" dirty="0" smtClean="0"/>
          </a:p>
          <a:p>
            <a:endParaRPr lang="en-US" altLang="ja-JP" sz="2200" b="1" dirty="0"/>
          </a:p>
          <a:p>
            <a:r>
              <a:rPr kumimoji="1" lang="ja-JP" altLang="en-US" sz="2200" b="1" dirty="0" smtClean="0"/>
              <a:t>　実際の備蓄日数  ：国家備蓄　</a:t>
            </a:r>
            <a:r>
              <a:rPr kumimoji="1" lang="en-US" altLang="ja-JP" sz="2200" b="1" dirty="0" smtClean="0"/>
              <a:t>138</a:t>
            </a:r>
            <a:r>
              <a:rPr kumimoji="1" lang="ja-JP" altLang="en-US" sz="2200" b="1" dirty="0" smtClean="0"/>
              <a:t>日分</a:t>
            </a:r>
            <a:r>
              <a:rPr kumimoji="1" lang="en-US" altLang="ja-JP" sz="2200" b="1" dirty="0" smtClean="0"/>
              <a:t>(IEA</a:t>
            </a:r>
            <a:r>
              <a:rPr kumimoji="1" lang="ja-JP" altLang="en-US" sz="2200" b="1" dirty="0" smtClean="0"/>
              <a:t>基準：</a:t>
            </a:r>
            <a:r>
              <a:rPr kumimoji="1" lang="en-US" altLang="ja-JP" sz="2200" b="1" dirty="0" smtClean="0"/>
              <a:t>112</a:t>
            </a:r>
            <a:r>
              <a:rPr kumimoji="1" lang="ja-JP" altLang="en-US" sz="2200" b="1" dirty="0" smtClean="0"/>
              <a:t>日分</a:t>
            </a:r>
            <a:r>
              <a:rPr kumimoji="1" lang="en-US" altLang="ja-JP" sz="2200" b="1" dirty="0" smtClean="0"/>
              <a:t>)(</a:t>
            </a:r>
            <a:r>
              <a:rPr kumimoji="1" lang="ja-JP" altLang="en-US" sz="2200" b="1" dirty="0" smtClean="0"/>
              <a:t>原油</a:t>
            </a:r>
            <a:r>
              <a:rPr kumimoji="1" lang="en-US" altLang="ja-JP" sz="2200" b="1" dirty="0" smtClean="0"/>
              <a:t>4,674</a:t>
            </a:r>
            <a:r>
              <a:rPr kumimoji="1" lang="ja-JP" altLang="en-US" sz="2200" b="1" dirty="0" smtClean="0"/>
              <a:t>万</a:t>
            </a:r>
            <a:r>
              <a:rPr kumimoji="1" lang="en-US" altLang="ja-JP" sz="2200" b="1" dirty="0" smtClean="0"/>
              <a:t>kl</a:t>
            </a:r>
            <a:r>
              <a:rPr kumimoji="1" lang="ja-JP" altLang="en-US" sz="2200" b="1" dirty="0" smtClean="0"/>
              <a:t>・製品</a:t>
            </a:r>
            <a:r>
              <a:rPr kumimoji="1" lang="en-US" altLang="ja-JP" sz="2200" b="1" dirty="0" smtClean="0"/>
              <a:t>143</a:t>
            </a:r>
            <a:r>
              <a:rPr kumimoji="1" lang="ja-JP" altLang="en-US" sz="2200" b="1" dirty="0" smtClean="0"/>
              <a:t>万</a:t>
            </a:r>
            <a:r>
              <a:rPr kumimoji="1" lang="en-US" altLang="ja-JP" sz="2200" b="1" dirty="0" smtClean="0"/>
              <a:t>kl)</a:t>
            </a:r>
          </a:p>
          <a:p>
            <a:r>
              <a:rPr lang="en-US" altLang="ja-JP" sz="2200" b="1" dirty="0" smtClean="0"/>
              <a:t>		</a:t>
            </a:r>
            <a:r>
              <a:rPr lang="ja-JP" altLang="en-US" sz="2200" b="1" dirty="0" smtClean="0"/>
              <a:t>　　　産油国共同備蓄　</a:t>
            </a:r>
            <a:r>
              <a:rPr lang="en-US" altLang="ja-JP" sz="2200" b="1" dirty="0" smtClean="0"/>
              <a:t>4</a:t>
            </a:r>
            <a:r>
              <a:rPr lang="ja-JP" altLang="en-US" sz="2200" b="1" dirty="0" smtClean="0"/>
              <a:t>日分</a:t>
            </a:r>
            <a:r>
              <a:rPr lang="en-US" altLang="ja-JP" sz="2200" b="1" dirty="0" smtClean="0"/>
              <a:t>(IEA</a:t>
            </a:r>
            <a:r>
              <a:rPr lang="ja-JP" altLang="en-US" sz="2200" b="1" dirty="0" smtClean="0"/>
              <a:t>基準：</a:t>
            </a:r>
            <a:r>
              <a:rPr lang="en-US" altLang="ja-JP" sz="2200" b="1" dirty="0" smtClean="0"/>
              <a:t>3</a:t>
            </a:r>
            <a:r>
              <a:rPr lang="ja-JP" altLang="en-US" sz="2200" b="1" dirty="0" smtClean="0"/>
              <a:t>日分</a:t>
            </a:r>
            <a:r>
              <a:rPr lang="en-US" altLang="ja-JP" sz="2200" b="1" dirty="0" smtClean="0"/>
              <a:t>)(</a:t>
            </a:r>
            <a:r>
              <a:rPr lang="ja-JP" altLang="en-US" sz="2200" b="1" dirty="0" smtClean="0"/>
              <a:t>原油</a:t>
            </a:r>
            <a:r>
              <a:rPr lang="en-US" altLang="ja-JP" sz="2200" b="1" dirty="0" smtClean="0"/>
              <a:t>126</a:t>
            </a:r>
            <a:r>
              <a:rPr lang="ja-JP" altLang="en-US" sz="2200" b="1" dirty="0" smtClean="0"/>
              <a:t>万</a:t>
            </a:r>
            <a:r>
              <a:rPr lang="en-US" altLang="ja-JP" sz="2200" b="1" dirty="0" smtClean="0"/>
              <a:t>kl)</a:t>
            </a:r>
          </a:p>
          <a:p>
            <a:endParaRPr kumimoji="1" lang="en-US" altLang="ja-JP" sz="2200" b="1" dirty="0"/>
          </a:p>
          <a:p>
            <a:r>
              <a:rPr kumimoji="1" lang="en-US" altLang="ja-JP" sz="2200" b="1" dirty="0" smtClean="0"/>
              <a:t>【</a:t>
            </a:r>
            <a:r>
              <a:rPr kumimoji="1" lang="ja-JP" altLang="en-US" sz="2200" b="1" dirty="0" smtClean="0"/>
              <a:t>民間備蓄</a:t>
            </a:r>
            <a:r>
              <a:rPr kumimoji="1" lang="en-US" altLang="ja-JP" sz="2200" b="1" dirty="0" smtClean="0"/>
              <a:t>】</a:t>
            </a:r>
          </a:p>
          <a:p>
            <a:r>
              <a:rPr kumimoji="1" lang="ja-JP" altLang="en-US" sz="2200" b="1" dirty="0" smtClean="0"/>
              <a:t>　目標</a:t>
            </a:r>
            <a:r>
              <a:rPr kumimoji="1" lang="en-US" altLang="ja-JP" sz="2200" b="1" dirty="0" smtClean="0"/>
              <a:t>	</a:t>
            </a:r>
            <a:r>
              <a:rPr lang="en-US" altLang="ja-JP" sz="2200" b="1" dirty="0"/>
              <a:t>	</a:t>
            </a:r>
            <a:r>
              <a:rPr lang="ja-JP" altLang="en-US" sz="2200" b="1" dirty="0" smtClean="0"/>
              <a:t>　　</a:t>
            </a:r>
            <a:r>
              <a:rPr kumimoji="1" lang="ja-JP" altLang="en-US" sz="2200" b="1" dirty="0" smtClean="0"/>
              <a:t>：我が国の石油の消費量の</a:t>
            </a:r>
            <a:r>
              <a:rPr kumimoji="1" lang="en-US" altLang="ja-JP" sz="2200" b="1" dirty="0" smtClean="0"/>
              <a:t>70</a:t>
            </a:r>
            <a:r>
              <a:rPr kumimoji="1" lang="ja-JP" altLang="en-US" sz="2200" b="1" dirty="0" smtClean="0"/>
              <a:t>日分</a:t>
            </a:r>
            <a:endParaRPr kumimoji="1" lang="en-US" altLang="ja-JP" sz="2200" b="1" dirty="0" smtClean="0"/>
          </a:p>
          <a:p>
            <a:endParaRPr lang="en-US" altLang="ja-JP" sz="2200" b="1" dirty="0"/>
          </a:p>
          <a:p>
            <a:r>
              <a:rPr kumimoji="1" lang="ja-JP" altLang="en-US" sz="2200" b="1" dirty="0" smtClean="0"/>
              <a:t>　実際の備蓄日数  ：</a:t>
            </a:r>
            <a:r>
              <a:rPr kumimoji="1" lang="en-US" altLang="ja-JP" sz="2200" b="1" dirty="0" smtClean="0"/>
              <a:t>90</a:t>
            </a:r>
            <a:r>
              <a:rPr kumimoji="1" lang="ja-JP" altLang="en-US" sz="2200" b="1" dirty="0" smtClean="0"/>
              <a:t>日分</a:t>
            </a:r>
            <a:r>
              <a:rPr kumimoji="1" lang="en-US" altLang="ja-JP" sz="2200" b="1" dirty="0" smtClean="0"/>
              <a:t>(IEA</a:t>
            </a:r>
            <a:r>
              <a:rPr kumimoji="1" lang="ja-JP" altLang="en-US" sz="2200" b="1" dirty="0" smtClean="0"/>
              <a:t>基準：</a:t>
            </a:r>
            <a:r>
              <a:rPr kumimoji="1" lang="en-US" altLang="ja-JP" sz="2200" b="1" dirty="0" smtClean="0"/>
              <a:t>74</a:t>
            </a:r>
            <a:r>
              <a:rPr kumimoji="1" lang="ja-JP" altLang="en-US" sz="2200" b="1" dirty="0" smtClean="0"/>
              <a:t>日分</a:t>
            </a:r>
            <a:r>
              <a:rPr kumimoji="1" lang="en-US" altLang="ja-JP" sz="2200" b="1" dirty="0" smtClean="0"/>
              <a:t>)(</a:t>
            </a:r>
            <a:r>
              <a:rPr kumimoji="1" lang="ja-JP" altLang="en-US" sz="2200" b="1" dirty="0" smtClean="0"/>
              <a:t>原油</a:t>
            </a:r>
            <a:r>
              <a:rPr kumimoji="1" lang="en-US" altLang="ja-JP" sz="2200" b="1" dirty="0" smtClean="0"/>
              <a:t>1,311</a:t>
            </a:r>
            <a:r>
              <a:rPr kumimoji="1" lang="ja-JP" altLang="en-US" sz="2200" b="1" dirty="0" smtClean="0"/>
              <a:t>万</a:t>
            </a:r>
            <a:r>
              <a:rPr kumimoji="1" lang="en-US" altLang="ja-JP" sz="2200" b="1" dirty="0" smtClean="0"/>
              <a:t>kl</a:t>
            </a:r>
            <a:r>
              <a:rPr kumimoji="1" lang="ja-JP" altLang="en-US" sz="2200" b="1" dirty="0" smtClean="0"/>
              <a:t>・製品</a:t>
            </a:r>
            <a:r>
              <a:rPr kumimoji="1" lang="en-US" altLang="ja-JP" sz="2200" b="1" dirty="0" smtClean="0"/>
              <a:t>1,740</a:t>
            </a:r>
            <a:r>
              <a:rPr kumimoji="1" lang="ja-JP" altLang="en-US" sz="2200" b="1" dirty="0" smtClean="0"/>
              <a:t>万</a:t>
            </a:r>
            <a:r>
              <a:rPr kumimoji="1" lang="en-US" altLang="ja-JP" sz="2200" b="1" dirty="0" smtClean="0"/>
              <a:t>kl)</a:t>
            </a:r>
          </a:p>
          <a:p>
            <a:endParaRPr lang="en-US" altLang="ja-JP" sz="2200" b="1" dirty="0"/>
          </a:p>
          <a:p>
            <a:r>
              <a:rPr kumimoji="1" lang="en-US" altLang="ja-JP" sz="2200" b="1" dirty="0" smtClean="0"/>
              <a:t>※</a:t>
            </a:r>
            <a:r>
              <a:rPr kumimoji="1" lang="ja-JP" altLang="en-US" sz="2200" b="1" dirty="0" smtClean="0"/>
              <a:t>参考：</a:t>
            </a:r>
            <a:r>
              <a:rPr kumimoji="1" lang="en-US" altLang="ja-JP" sz="2200" b="1" dirty="0" smtClean="0"/>
              <a:t>IEA</a:t>
            </a:r>
            <a:r>
              <a:rPr kumimoji="1" lang="ja-JP" altLang="en-US" sz="2200" b="1" dirty="0" smtClean="0"/>
              <a:t>基準</a:t>
            </a:r>
            <a:endParaRPr kumimoji="1" lang="en-US" altLang="ja-JP" sz="2200" b="1" dirty="0" smtClean="0"/>
          </a:p>
          <a:p>
            <a:r>
              <a:rPr kumimoji="1" lang="ja-JP" altLang="en-US" sz="2200" b="1" dirty="0" smtClean="0"/>
              <a:t>　</a:t>
            </a:r>
            <a:r>
              <a:rPr kumimoji="1" lang="en-US" altLang="ja-JP" sz="2200" b="1" dirty="0" smtClean="0"/>
              <a:t>IEA</a:t>
            </a:r>
            <a:r>
              <a:rPr kumimoji="1" lang="ja-JP" altLang="en-US" sz="2200" b="1" dirty="0" smtClean="0"/>
              <a:t>は、加盟国に対し、</a:t>
            </a:r>
            <a:r>
              <a:rPr kumimoji="1" lang="en-US" altLang="ja-JP" sz="2200" b="1" dirty="0" smtClean="0"/>
              <a:t>90</a:t>
            </a:r>
            <a:r>
              <a:rPr kumimoji="1" lang="ja-JP" altLang="en-US" sz="2200" b="1" dirty="0" smtClean="0"/>
              <a:t>日分の保有義務を課している。</a:t>
            </a:r>
            <a:r>
              <a:rPr kumimoji="1" lang="en-US" altLang="ja-JP" sz="2200" b="1" dirty="0" smtClean="0"/>
              <a:t>		</a:t>
            </a:r>
            <a:r>
              <a:rPr kumimoji="1" lang="ja-JP" altLang="en-US" sz="2200" b="1" dirty="0" smtClean="0"/>
              <a:t>　</a:t>
            </a:r>
            <a:r>
              <a:rPr kumimoji="1" lang="en-US" altLang="ja-JP" sz="2200" b="1" dirty="0" smtClean="0"/>
              <a:t>2020</a:t>
            </a:r>
            <a:r>
              <a:rPr kumimoji="1" lang="ja-JP" altLang="en-US" sz="2200" b="1" dirty="0" smtClean="0"/>
              <a:t>年</a:t>
            </a:r>
            <a:r>
              <a:rPr kumimoji="1" lang="en-US" altLang="ja-JP" sz="2200" b="1" dirty="0" smtClean="0"/>
              <a:t>1</a:t>
            </a:r>
            <a:r>
              <a:rPr kumimoji="1" lang="ja-JP" altLang="en-US" sz="2200" b="1" dirty="0" smtClean="0"/>
              <a:t>月末時点</a:t>
            </a:r>
            <a:endParaRPr kumimoji="1" lang="ja-JP" alt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3601375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166</Words>
  <Application>Microsoft Office PowerPoint</Application>
  <PresentationFormat>ワイド画面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YN</dc:creator>
  <cp:lastModifiedBy>Windows ユーザー</cp:lastModifiedBy>
  <cp:revision>11</cp:revision>
  <dcterms:created xsi:type="dcterms:W3CDTF">2020-05-07T03:33:12Z</dcterms:created>
  <dcterms:modified xsi:type="dcterms:W3CDTF">2020-05-20T20:09:02Z</dcterms:modified>
</cp:coreProperties>
</file>