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72" r:id="rId1"/>
    <p:sldMasterId id="2147484146" r:id="rId2"/>
    <p:sldMasterId id="2147484333" r:id="rId3"/>
    <p:sldMasterId id="2147484513" r:id="rId4"/>
    <p:sldMasterId id="2147484529" r:id="rId5"/>
    <p:sldMasterId id="2147484547" r:id="rId6"/>
    <p:sldMasterId id="2147484601" r:id="rId7"/>
  </p:sldMasterIdLst>
  <p:notesMasterIdLst>
    <p:notesMasterId r:id="rId9"/>
  </p:notesMasterIdLst>
  <p:handoutMasterIdLst>
    <p:handoutMasterId r:id="rId10"/>
  </p:handoutMasterIdLst>
  <p:sldIdLst>
    <p:sldId id="2444" r:id="rId8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>
          <p15:clr>
            <a:srgbClr val="A4A3A4"/>
          </p15:clr>
        </p15:guide>
        <p15:guide id="2" pos="6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E46C0A"/>
    <a:srgbClr val="FFEFBD"/>
    <a:srgbClr val="002060"/>
    <a:srgbClr val="254061"/>
    <a:srgbClr val="10253F"/>
    <a:srgbClr val="4F81BD"/>
    <a:srgbClr val="C00000"/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1" autoAdjust="0"/>
    <p:restoredTop sz="91661" autoAdjust="0"/>
  </p:normalViewPr>
  <p:slideViewPr>
    <p:cSldViewPr>
      <p:cViewPr varScale="1">
        <p:scale>
          <a:sx n="63" d="100"/>
          <a:sy n="63" d="100"/>
        </p:scale>
        <p:origin x="1488" y="72"/>
      </p:cViewPr>
      <p:guideLst>
        <p:guide orient="horz" pos="28"/>
        <p:guide pos="6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-180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7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付プレースホルダー 7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713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r">
              <a:defRPr sz="1200"/>
            </a:lvl1pPr>
          </a:lstStyle>
          <a:p>
            <a:fld id="{FE9FBDE8-BA7A-4F13-9368-256B6FCA94CD}" type="datetimeFigureOut">
              <a:rPr kumimoji="1" lang="ja-JP" altLang="en-US" smtClean="0"/>
              <a:t>2020/4/8</a:t>
            </a:fld>
            <a:endParaRPr kumimoji="1" lang="ja-JP" altLang="en-US"/>
          </a:p>
        </p:txBody>
      </p:sp>
      <p:sp>
        <p:nvSpPr>
          <p:cNvPr id="9" name="ヘッダー プレースホルダー 8"/>
          <p:cNvSpPr>
            <a:spLocks noGrp="1"/>
          </p:cNvSpPr>
          <p:nvPr>
            <p:ph type="hdr" sz="quarter"/>
          </p:nvPr>
        </p:nvSpPr>
        <p:spPr>
          <a:xfrm>
            <a:off x="9" y="2"/>
            <a:ext cx="2919413" cy="493713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2"/>
          </p:nvPr>
        </p:nvSpPr>
        <p:spPr>
          <a:xfrm>
            <a:off x="9" y="9371014"/>
            <a:ext cx="2919413" cy="493712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r">
              <a:defRPr sz="1200"/>
            </a:lvl1pPr>
          </a:lstStyle>
          <a:p>
            <a:fld id="{CDB201CE-2318-4666-B882-6AFF019927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18831" cy="493316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1" y="1"/>
            <a:ext cx="2918831" cy="493316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/>
              <a:t>機密性○</a:t>
            </a:r>
            <a:endParaRPr lang="en-US" altLang="ja-JP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7" rIns="91376" bIns="4568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7"/>
            <a:ext cx="5388610" cy="4439841"/>
          </a:xfrm>
          <a:prstGeom prst="rect">
            <a:avLst/>
          </a:prstGeom>
        </p:spPr>
        <p:txBody>
          <a:bodyPr vert="horz" lIns="91376" tIns="45687" rIns="91376" bIns="4568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371285"/>
            <a:ext cx="2918831" cy="493316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 smtClean="0"/>
              <a:t>機密性○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5E722-DCEB-4B9B-850A-0990A504E40F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73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69" y="2130802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19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6A1B-6173-42B2-9A4E-FEC883363BD1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41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B974-C49D-490A-A7E0-5583E7479454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4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3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F58F-2B09-44B1-A6B1-AFB6C9867CD7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477131" y="644877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1958-7CAC-4329-A366-5CD1B5E3E1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636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69" y="2131023"/>
            <a:ext cx="84201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19" y="3886200"/>
            <a:ext cx="6934200" cy="1752600"/>
          </a:xfrm>
          <a:ln>
            <a:noFill/>
          </a:ln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C100-2AC5-4DDE-9672-6C9934BE325A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874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3019" y="71999"/>
            <a:ext cx="9720000" cy="432000"/>
          </a:xfrm>
        </p:spPr>
        <p:txBody>
          <a:bodyPr anchor="ctr"/>
          <a:lstStyle>
            <a:lvl1pPr algn="ctr">
              <a:defRPr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3019" y="648000"/>
            <a:ext cx="9720000" cy="1440000"/>
          </a:xfrm>
        </p:spPr>
        <p:txBody>
          <a:bodyPr/>
          <a:lstStyle>
            <a:lvl1pPr marL="361950" indent="-361950">
              <a:defRPr>
                <a:latin typeface="+mn-lt"/>
              </a:defRPr>
            </a:lvl1pPr>
            <a:lvl2pPr>
              <a:buFont typeface="Wingdings" pitchFamily="2" charset="2"/>
              <a:buChar char="p"/>
              <a:defRPr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AC80-B3B4-4209-A414-C77D44D431C8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93019" y="504000"/>
            <a:ext cx="9720000" cy="64731"/>
            <a:chOff x="0" y="746"/>
            <a:chExt cx="6240" cy="49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flipH="1">
              <a:off x="1596" y="746"/>
              <a:ext cx="4644" cy="49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 flipH="1">
              <a:off x="0" y="746"/>
              <a:ext cx="1596" cy="49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060D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47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5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940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310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56" y="44070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5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446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2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25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70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42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42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14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308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p"/>
              <a:defRPr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CDF19-CDD0-4C5E-96CD-64572A12CE88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3697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099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4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8734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8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3017" y="654843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13BE-48CE-4892-8CF7-604BFEAB664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40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4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26" y="27463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3017" y="654843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04A2-7DBC-471D-838F-D25FF084FFA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74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677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893"/>
            <a:ext cx="84201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  <a:ln>
            <a:noFill/>
          </a:ln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CFF0-4500-4972-9848-BB12BAC67383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4809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3014" y="71999"/>
            <a:ext cx="9720000" cy="432000"/>
          </a:xfrm>
        </p:spPr>
        <p:txBody>
          <a:bodyPr anchor="ctr"/>
          <a:lstStyle>
            <a:lvl1pPr algn="ctr">
              <a:defRPr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3014" y="648000"/>
            <a:ext cx="9720000" cy="1440000"/>
          </a:xfrm>
        </p:spPr>
        <p:txBody>
          <a:bodyPr/>
          <a:lstStyle>
            <a:lvl1pPr marL="361950" indent="-361950">
              <a:defRPr>
                <a:latin typeface="+mn-lt"/>
              </a:defRPr>
            </a:lvl1pPr>
            <a:lvl2pPr>
              <a:buFont typeface="Wingdings" pitchFamily="2" charset="2"/>
              <a:buChar char="p"/>
              <a:defRPr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F2B0-87FC-4DC4-85F5-3E134B35CFF4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675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929"/>
            <a:ext cx="84201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  <a:ln>
            <a:noFill/>
          </a:ln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3D05-4188-4132-82D0-FAF509D84C5D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0614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3014" y="71999"/>
            <a:ext cx="9720000" cy="432000"/>
          </a:xfrm>
        </p:spPr>
        <p:txBody>
          <a:bodyPr anchor="ctr"/>
          <a:lstStyle>
            <a:lvl1pPr algn="ctr">
              <a:defRPr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3014" y="648000"/>
            <a:ext cx="9720000" cy="1440000"/>
          </a:xfrm>
        </p:spPr>
        <p:txBody>
          <a:bodyPr/>
          <a:lstStyle>
            <a:lvl1pPr marL="361950" indent="-361950">
              <a:defRPr>
                <a:latin typeface="+mn-lt"/>
              </a:defRPr>
            </a:lvl1pPr>
            <a:lvl2pPr>
              <a:buFont typeface="Wingdings" pitchFamily="2" charset="2"/>
              <a:buChar char="p"/>
              <a:defRPr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FB52-5151-4ADF-AD79-B0480BD40BD3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034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43" y="440727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43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7372-E4FA-42D1-BFF6-82E70CC9E4E5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85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AEF3783-836C-4503-9951-9ABE9F621894}" type="datetime1">
              <a:rPr lang="ja-JP" altLang="en-US" smtClean="0"/>
              <a:t>2020/4/8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0669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7606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858A70-3887-4E7A-9FAC-F8BC41704BE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2263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69" y="2130788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19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A663-2D40-4370-9153-B3213FC110A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956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462" y="44450"/>
            <a:ext cx="9733174" cy="34605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1" y="620690"/>
            <a:ext cx="8915400" cy="55054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ea"/>
                <a:ea typeface="+mj-ea"/>
              </a:defRPr>
            </a:lvl1pPr>
            <a:lvl2pPr>
              <a:defRPr sz="18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C3D2-A311-4954-8EF8-CD61642A637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9197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46" y="440726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4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53A-0B10-4CD8-B66E-A3ED4114E7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838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33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CB88-00DC-4027-BE7B-1A952482359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6690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19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19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4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4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9395-547D-4846-9B52-829562D9766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0148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1448-0DEB-4DF5-AF77-7FC93FED439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4"/>
          <p:cNvSpPr txBox="1">
            <a:spLocks/>
          </p:cNvSpPr>
          <p:nvPr userDrawn="1"/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7921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1821-6403-480D-BD8D-01A7F16D91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4509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048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4262-7BBE-494D-AF5F-1B272A41B1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33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8365-C5ED-41BA-8F0C-F9AAF4188BAD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6649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6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6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6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E2B-D39B-4EA1-A8BC-9D34E7AC17A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496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7E75-BEC4-448B-81E6-F32418F2CE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05" y="6356713"/>
            <a:ext cx="2311400" cy="365125"/>
          </a:xfrm>
          <a:prstGeom prst="rect">
            <a:avLst/>
          </a:prstGeom>
        </p:spPr>
        <p:txBody>
          <a:bodyPr/>
          <a:lstStyle/>
          <a:p>
            <a:fld id="{D9550142-B990-490A-A107-ED7302A7FD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67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4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3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624-0F27-4CC1-BEE2-AA2DD22D911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606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2020/4/8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0209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1039"/>
            <a:ext cx="84201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  <a:ln>
            <a:noFill/>
          </a:ln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F979-D68E-447C-9555-89E4D2E9B652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054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3014" y="71999"/>
            <a:ext cx="9720000" cy="432000"/>
          </a:xfrm>
        </p:spPr>
        <p:txBody>
          <a:bodyPr anchor="ctr"/>
          <a:lstStyle>
            <a:lvl1pPr algn="ctr">
              <a:defRPr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3014" y="648000"/>
            <a:ext cx="9720000" cy="1440000"/>
          </a:xfrm>
        </p:spPr>
        <p:txBody>
          <a:bodyPr/>
          <a:lstStyle>
            <a:lvl1pPr marL="361950" indent="-361950">
              <a:defRPr>
                <a:latin typeface="+mn-lt"/>
              </a:defRPr>
            </a:lvl1pPr>
            <a:lvl2pPr>
              <a:buFont typeface="Wingdings" pitchFamily="2" charset="2"/>
              <a:buChar char="p"/>
              <a:defRPr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7221-7D7E-4709-99C9-770E2911CC4A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572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19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19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4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4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1F67-D057-466C-AFE4-4B26CB4FDA62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819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EA2B-51A1-4E34-9D70-43A7F495BFB6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2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495E-934E-48C7-9BCB-F785A6074A5B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024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04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0619-C9C9-4835-8BF6-B5AD12CAC6AF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01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6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61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6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BE43-3446-4469-AFF3-3CB784FADE52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192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9" y="2"/>
            <a:ext cx="9906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93732" y="476250"/>
            <a:ext cx="9518650" cy="1081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17474" y="645353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69CF78-2A7D-47EC-9F39-CE5F66784D6E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92" y="645353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-9871" y="400406"/>
            <a:ext cx="9906000" cy="4635"/>
          </a:xfrm>
          <a:prstGeom prst="line">
            <a:avLst/>
          </a:prstGeom>
          <a:ln w="63500">
            <a:gradFill flip="none" rotWithShape="1">
              <a:gsLst>
                <a:gs pos="0">
                  <a:srgbClr val="0066CC"/>
                </a:gs>
                <a:gs pos="50000">
                  <a:srgbClr val="0099FF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06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93019" y="72000"/>
            <a:ext cx="9720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700" rIns="91398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93699" y="720000"/>
            <a:ext cx="9518650" cy="1081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17479" y="6453759"/>
            <a:ext cx="23114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E446EB-7738-4373-98E6-5573C5F68004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69" y="6453759"/>
            <a:ext cx="31369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502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91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981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972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962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+mj-lt"/>
        <a:buAutoNum type="arabicPeriod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609" indent="-2856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6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0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8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9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0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1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1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2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2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3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4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6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60" y="6627813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078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93014" y="72000"/>
            <a:ext cx="9720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700" rIns="91398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93689" y="720000"/>
            <a:ext cx="9518650" cy="1081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17479" y="6453629"/>
            <a:ext cx="23114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8B72E9-867A-4EA5-A929-362BA72C5439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64" y="6453629"/>
            <a:ext cx="31369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007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91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981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972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962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+mj-lt"/>
        <a:buAutoNum type="arabicPeriod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609" indent="-2856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6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0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8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9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0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1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1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2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2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3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4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6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93014" y="72000"/>
            <a:ext cx="9720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700" rIns="91398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93689" y="720000"/>
            <a:ext cx="9518650" cy="1081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17479" y="6453665"/>
            <a:ext cx="23114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5AC999-BECF-4F55-9394-FC8D9A28003A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64" y="6453665"/>
            <a:ext cx="31369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686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3" r:id="rId3"/>
    <p:sldLayoutId id="214748453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91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981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972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962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+mj-lt"/>
        <a:buAutoNum type="arabicPeriod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609" indent="-2856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6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0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8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9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0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1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1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2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2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3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4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6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299" y="63567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B0C8-6ED1-410C-B764-D7EA327C946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92" y="635671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310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60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93014" y="72000"/>
            <a:ext cx="9720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700" rIns="91398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93689" y="720000"/>
            <a:ext cx="9518650" cy="1081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17479" y="6453775"/>
            <a:ext cx="23114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3D0804-6C3B-47CE-B954-D7CC1E6D95C8}" type="datetime1">
              <a:rPr lang="ja-JP" altLang="en-US" smtClean="0"/>
              <a:t>2020/4/8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64" y="6453775"/>
            <a:ext cx="31369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4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91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981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972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962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+mj-lt"/>
        <a:buAutoNum type="arabicPeriod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609" indent="-2856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6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0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8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9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0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1" indent="-228496" algn="l" defTabSz="91398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1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2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2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3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4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6" algn="l" defTabSz="9139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0999" y="58914"/>
            <a:ext cx="9505503" cy="461665"/>
          </a:xfr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 smtClean="0">
                <a:cs typeface="+mn-cs"/>
              </a:rPr>
              <a:t>中東内の資源外交の強化</a:t>
            </a:r>
            <a:endParaRPr lang="ja-JP" altLang="en-US" dirty="0">
              <a:cs typeface="+mn-cs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223573" y="513142"/>
            <a:ext cx="9566494" cy="1630804"/>
          </a:xfrm>
        </p:spPr>
        <p:txBody>
          <a:bodyPr lIns="72000" rIns="36000"/>
          <a:lstStyle/>
          <a:p>
            <a:pPr>
              <a:buClr>
                <a:srgbClr val="FF0000"/>
              </a:buClr>
              <a:buSzPct val="100000"/>
              <a:buFont typeface="Meiryo UI" panose="020B0604030504040204" pitchFamily="50" charset="-128"/>
              <a:buChar char="★"/>
            </a:pP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石油</a:t>
            </a:r>
            <a:r>
              <a:rPr lang="ja-JP" altLang="en-US" sz="1700" dirty="0">
                <a:uFill>
                  <a:solidFill>
                    <a:srgbClr val="FF0000"/>
                  </a:solidFill>
                </a:uFill>
              </a:rPr>
              <a:t>・天然ガスについては、引き続き一定程度は中東に依存せざるを得ない状況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ja-JP" sz="1700" dirty="0" smtClean="0">
              <a:uFill>
                <a:solidFill>
                  <a:srgbClr val="FF0000"/>
                </a:solidFill>
              </a:uFill>
            </a:endParaRPr>
          </a:p>
          <a:p>
            <a:pPr>
              <a:buClr>
                <a:srgbClr val="FF0000"/>
              </a:buClr>
              <a:buSzPct val="100000"/>
              <a:buFont typeface="Meiryo UI" panose="020B0604030504040204" pitchFamily="50" charset="-128"/>
              <a:buChar char="★"/>
            </a:pP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中東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の情勢不安を踏まえ</a:t>
            </a:r>
            <a:r>
              <a:rPr lang="ja-JP" altLang="en-US" sz="1700" dirty="0">
                <a:uFill>
                  <a:solidFill>
                    <a:srgbClr val="FF0000"/>
                  </a:solidFill>
                </a:uFill>
              </a:rPr>
              <a:t>、特に石油について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、サウジ・</a:t>
            </a:r>
            <a:r>
              <a:rPr lang="en-US" altLang="ja-JP" sz="1700" dirty="0">
                <a:uFill>
                  <a:solidFill>
                    <a:srgbClr val="FF0000"/>
                  </a:solidFill>
                </a:uFill>
              </a:rPr>
              <a:t>UAE</a:t>
            </a:r>
            <a:r>
              <a:rPr lang="ja-JP" altLang="en-US" sz="1700" dirty="0">
                <a:uFill>
                  <a:solidFill>
                    <a:srgbClr val="FF0000"/>
                  </a:solidFill>
                </a:uFill>
              </a:rPr>
              <a:t>に大きく依存（輸入量全体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の６割</a:t>
            </a:r>
            <a:r>
              <a:rPr lang="ja-JP" altLang="en-US" sz="1700" dirty="0">
                <a:uFill>
                  <a:solidFill>
                    <a:srgbClr val="FF0000"/>
                  </a:solidFill>
                </a:uFill>
              </a:rPr>
              <a:t>以上）している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現状に対応す</a:t>
            </a:r>
            <a:r>
              <a:rPr lang="ja-JP" altLang="en-US" sz="1700" dirty="0">
                <a:uFill>
                  <a:solidFill>
                    <a:srgbClr val="FF0000"/>
                  </a:solidFill>
                </a:uFill>
              </a:rPr>
              <a:t>べく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、</a:t>
            </a:r>
            <a:r>
              <a:rPr lang="ja-JP" altLang="en-US" sz="1700" b="1" u="heavy" dirty="0" smtClean="0">
                <a:uFill>
                  <a:solidFill>
                    <a:srgbClr val="FF0000"/>
                  </a:solidFill>
                </a:uFill>
              </a:rPr>
              <a:t>中東内の他の産油</a:t>
            </a:r>
            <a:r>
              <a:rPr lang="ja-JP" altLang="en-US" sz="1700" b="1" u="heavy" dirty="0">
                <a:uFill>
                  <a:solidFill>
                    <a:srgbClr val="FF0000"/>
                  </a:solidFill>
                </a:uFill>
              </a:rPr>
              <a:t>国との資源外交を一層強化・</a:t>
            </a:r>
            <a:r>
              <a:rPr lang="ja-JP" altLang="en-US" sz="1700" b="1" u="heavy" dirty="0" smtClean="0">
                <a:uFill>
                  <a:solidFill>
                    <a:srgbClr val="FF0000"/>
                  </a:solidFill>
                </a:uFill>
              </a:rPr>
              <a:t>拡大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する。</a:t>
            </a:r>
            <a:endParaRPr lang="en-US" altLang="ja-JP" sz="1700" dirty="0">
              <a:uFill>
                <a:solidFill>
                  <a:srgbClr val="FF0000"/>
                </a:solidFill>
              </a:uFill>
            </a:endParaRPr>
          </a:p>
          <a:p>
            <a:pPr>
              <a:buClr>
                <a:srgbClr val="FF0000"/>
              </a:buClr>
              <a:buSzPct val="100000"/>
              <a:buFont typeface="Meiryo UI" panose="020B0604030504040204" pitchFamily="50" charset="-128"/>
              <a:buChar char="★"/>
            </a:pPr>
            <a:r>
              <a:rPr lang="ja-JP" altLang="en-US" sz="1700" dirty="0">
                <a:uFill>
                  <a:solidFill>
                    <a:srgbClr val="FF0000"/>
                  </a:solidFill>
                </a:uFill>
              </a:rPr>
              <a:t>その際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、</a:t>
            </a:r>
            <a:r>
              <a:rPr lang="ja-JP" altLang="en-US" sz="1700" dirty="0">
                <a:uFill>
                  <a:solidFill>
                    <a:srgbClr val="FF0000"/>
                  </a:solidFill>
                </a:uFill>
              </a:rPr>
              <a:t>資源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国</a:t>
            </a:r>
            <a:r>
              <a:rPr lang="ja-JP" altLang="en-US" sz="1700" dirty="0">
                <a:uFill>
                  <a:solidFill>
                    <a:srgbClr val="FF0000"/>
                  </a:solidFill>
                </a:uFill>
              </a:rPr>
              <a:t>に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おける石油サプライチェーン</a:t>
            </a:r>
            <a:r>
              <a:rPr lang="ja-JP" altLang="en-US" sz="1700" dirty="0">
                <a:uFill>
                  <a:solidFill>
                    <a:srgbClr val="FF0000"/>
                  </a:solidFill>
                </a:uFill>
              </a:rPr>
              <a:t>全体のニーズ等を把握し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、国毎に戦略を立て、ツールを整理した上で、官民の取組を有機的に連携させ、</a:t>
            </a:r>
            <a:r>
              <a:rPr lang="ja-JP" altLang="en-US" sz="1700" b="1" u="heavy" dirty="0" smtClean="0">
                <a:uFill>
                  <a:solidFill>
                    <a:srgbClr val="FF0000"/>
                  </a:solidFill>
                </a:uFill>
              </a:rPr>
              <a:t>オールジャパン体制を構築</a:t>
            </a:r>
            <a:r>
              <a:rPr lang="ja-JP" altLang="en-US" sz="1700" dirty="0" smtClean="0">
                <a:uFill>
                  <a:solidFill>
                    <a:srgbClr val="FF0000"/>
                  </a:solidFill>
                </a:uFill>
              </a:rPr>
              <a:t>する。</a:t>
            </a:r>
            <a:endParaRPr lang="ja-JP" altLang="en-US" sz="1700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49355" y="654683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安倍総理のオマーン訪問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836" y="2234852"/>
            <a:ext cx="1349949" cy="98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986" y="2279144"/>
            <a:ext cx="1392908" cy="92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3016089" y="3198081"/>
            <a:ext cx="2592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安倍総理のイラン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訪問（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54076" y="511789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世耕経済産業大臣（当時）の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UA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訪問（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49383" y="3376805"/>
            <a:ext cx="1505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安倍総理・牧原経産副大臣の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UAE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訪問（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76456" y="3117083"/>
            <a:ext cx="1801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牧原経産副大臣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カタール訪問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4276" y="32075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牧原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経産副大臣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クウェート訪問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1133" y="5085184"/>
            <a:ext cx="2527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安倍総理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サウジ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訪問（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/>
          <a:srcRect l="22875" r="5229" b="7319"/>
          <a:stretch/>
        </p:blipFill>
        <p:spPr>
          <a:xfrm>
            <a:off x="3240156" y="3421618"/>
            <a:ext cx="447296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直線矢印コネクタ 23"/>
          <p:cNvCxnSpPr/>
          <p:nvPr/>
        </p:nvCxnSpPr>
        <p:spPr>
          <a:xfrm>
            <a:off x="3153214" y="4653136"/>
            <a:ext cx="1988395" cy="65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9" idx="3"/>
          </p:cNvCxnSpPr>
          <p:nvPr/>
        </p:nvCxnSpPr>
        <p:spPr>
          <a:xfrm>
            <a:off x="2258452" y="3376805"/>
            <a:ext cx="2966436" cy="137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1" idx="2"/>
          </p:cNvCxnSpPr>
          <p:nvPr/>
        </p:nvCxnSpPr>
        <p:spPr>
          <a:xfrm>
            <a:off x="4312233" y="3413525"/>
            <a:ext cx="1310626" cy="46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7" idx="2"/>
          </p:cNvCxnSpPr>
          <p:nvPr/>
        </p:nvCxnSpPr>
        <p:spPr>
          <a:xfrm flipH="1">
            <a:off x="5793322" y="3455637"/>
            <a:ext cx="1183751" cy="1783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31" idx="1"/>
          </p:cNvCxnSpPr>
          <p:nvPr/>
        </p:nvCxnSpPr>
        <p:spPr>
          <a:xfrm flipH="1">
            <a:off x="6388578" y="4459850"/>
            <a:ext cx="1845616" cy="907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6274572" y="3277042"/>
            <a:ext cx="1837149" cy="2051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194" y="3730685"/>
            <a:ext cx="1115194" cy="14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2" name="直線矢印コネクタ 31"/>
          <p:cNvCxnSpPr/>
          <p:nvPr/>
        </p:nvCxnSpPr>
        <p:spPr>
          <a:xfrm flipH="1" flipV="1">
            <a:off x="6681192" y="5685400"/>
            <a:ext cx="1310413" cy="429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表 32"/>
          <p:cNvGraphicFramePr>
            <a:graphicFrameLocks noGrp="1"/>
          </p:cNvGraphicFramePr>
          <p:nvPr>
            <p:extLst/>
          </p:nvPr>
        </p:nvGraphicFramePr>
        <p:xfrm>
          <a:off x="147571" y="5374347"/>
          <a:ext cx="3522767" cy="13684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72981">
                  <a:extLst>
                    <a:ext uri="{9D8B030D-6E8A-4147-A177-3AD203B41FA5}">
                      <a16:colId xmlns:a16="http://schemas.microsoft.com/office/drawing/2014/main" val="4164002189"/>
                    </a:ext>
                  </a:extLst>
                </a:gridCol>
                <a:gridCol w="2749786">
                  <a:extLst>
                    <a:ext uri="{9D8B030D-6E8A-4147-A177-3AD203B41FA5}">
                      <a16:colId xmlns:a16="http://schemas.microsoft.com/office/drawing/2014/main" val="1654713482"/>
                    </a:ext>
                  </a:extLst>
                </a:gridCol>
              </a:tblGrid>
              <a:tr h="219311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組織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現在の取組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30572"/>
                  </a:ext>
                </a:extLst>
              </a:tr>
              <a:tr h="38548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JOGMEC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/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・資源外交上の重点国に対して、</a:t>
                      </a:r>
                      <a:r>
                        <a:rPr kumimoji="1" lang="ja-JP" altLang="en-US" sz="900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主に上流分野</a:t>
                      </a:r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において、若手技術者向け人材育成協力等を実施。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56006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JCCP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/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・アジアや中東諸国等に対して、</a:t>
                      </a:r>
                      <a:r>
                        <a:rPr kumimoji="1" lang="ja-JP" altLang="en-US" sz="900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主に中下流分野</a:t>
                      </a:r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において、若手技術者向け人材育成等を実施。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5885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JCCME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/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・中東諸国に対して、</a:t>
                      </a:r>
                      <a:r>
                        <a:rPr kumimoji="1" lang="ja-JP" altLang="en-US" sz="900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経済・貿易関係強化</a:t>
                      </a:r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に向けたビジネスフォーラムの開催等の取組を実施。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27201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641" y="2248451"/>
            <a:ext cx="1645264" cy="118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383" y="5492686"/>
            <a:ext cx="1490119" cy="114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9"/>
          <a:srcRect r="12601"/>
          <a:stretch/>
        </p:blipFill>
        <p:spPr>
          <a:xfrm>
            <a:off x="802126" y="2245652"/>
            <a:ext cx="1342823" cy="102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2452" y="2252987"/>
            <a:ext cx="1395605" cy="93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750" y="3455637"/>
            <a:ext cx="1201737" cy="167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2097" y="3946528"/>
            <a:ext cx="1649182" cy="117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17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日本の製造業の国際競争力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テス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テス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テス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テス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291</Words>
  <Application>Microsoft Office PowerPoint</Application>
  <PresentationFormat>A4 210 x 297 mm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HGP創英角ｺﾞｼｯｸUB</vt:lpstr>
      <vt:lpstr>Meiryo UI</vt:lpstr>
      <vt:lpstr>ＭＳ Ｐゴシック</vt:lpstr>
      <vt:lpstr>メイリオ</vt:lpstr>
      <vt:lpstr>Arial</vt:lpstr>
      <vt:lpstr>Calibri</vt:lpstr>
      <vt:lpstr>Times New Roman</vt:lpstr>
      <vt:lpstr>Wingdings</vt:lpstr>
      <vt:lpstr>1_日本の製造業の国際競争力</vt:lpstr>
      <vt:lpstr>18_テスト</vt:lpstr>
      <vt:lpstr>デザインの設定</vt:lpstr>
      <vt:lpstr>5_テスト</vt:lpstr>
      <vt:lpstr>6_テスト</vt:lpstr>
      <vt:lpstr>11_blank</vt:lpstr>
      <vt:lpstr>4_テスト</vt:lpstr>
      <vt:lpstr>中東内の資源外交の強化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2019-01-25T02:20:04Z</dcterms:created>
  <dcterms:modified xsi:type="dcterms:W3CDTF">2020-04-08T09:30:00Z</dcterms:modified>
</cp:coreProperties>
</file>