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2" r:id="rId1"/>
    <p:sldMasterId id="2147483736" r:id="rId2"/>
  </p:sldMasterIdLst>
  <p:notesMasterIdLst>
    <p:notesMasterId r:id="rId4"/>
  </p:notesMasterIdLst>
  <p:handoutMasterIdLst>
    <p:handoutMasterId r:id="rId5"/>
  </p:handoutMasterIdLst>
  <p:sldIdLst>
    <p:sldId id="1310" r:id="rId3"/>
  </p:sldIdLst>
  <p:sldSz cx="9906000" cy="6858000" type="A4"/>
  <p:notesSz cx="6735763" cy="9866313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  <p15:guide id="3" orient="horz" pos="3107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千葉　尚" initials="千葉　尚" lastIdx="1" clrIdx="0">
    <p:extLst>
      <p:ext uri="{19B8F6BF-5375-455C-9EA6-DF929625EA0E}">
        <p15:presenceInfo xmlns:p15="http://schemas.microsoft.com/office/powerpoint/2012/main" userId="S-1-5-21-1600900866-214473669-2715095197-2888" providerId="AD"/>
      </p:ext>
    </p:extLst>
  </p:cmAuthor>
  <p:cmAuthor id="2" name="笠原　誠" initials="笠原　誠" lastIdx="2" clrIdx="1">
    <p:extLst>
      <p:ext uri="{19B8F6BF-5375-455C-9EA6-DF929625EA0E}">
        <p15:presenceInfo xmlns:p15="http://schemas.microsoft.com/office/powerpoint/2012/main" userId="S-1-5-21-1600900866-214473669-2715095197-23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FF66CC"/>
    <a:srgbClr val="33CC33"/>
    <a:srgbClr val="FFD9FF"/>
    <a:srgbClr val="FFCC00"/>
    <a:srgbClr val="99FF66"/>
    <a:srgbClr val="66FF99"/>
    <a:srgbClr val="FFCCFF"/>
    <a:srgbClr val="FFFF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38" autoAdjust="0"/>
    <p:restoredTop sz="88591" autoAdjust="0"/>
  </p:normalViewPr>
  <p:slideViewPr>
    <p:cSldViewPr>
      <p:cViewPr varScale="1">
        <p:scale>
          <a:sx n="69" d="100"/>
          <a:sy n="69" d="100"/>
        </p:scale>
        <p:origin x="28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5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08" y="60"/>
      </p:cViewPr>
      <p:guideLst>
        <p:guide orient="horz" pos="3130"/>
        <p:guide pos="2144"/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kpfwi99008v\00&#36039;&#28304;&#12456;&#12493;&#12523;&#12462;&#12540;&#24193;&#32207;&#21512;&#25919;&#31574;&#35506;00\04_&#35519;&#26619;&#24195;&#22577;&#23460;\02_&#12456;&#12493;&#12523;&#12462;&#12540;&#30333;&#26360;\R1&#12456;&#12493;&#12523;&#12462;&#12540;&#30333;&#26360;&#65288;&#12456;&#12493;&#30333;2020&#65289;\20_&#30465;&#20869;&#12524;&#12463;&#65288;&#35506;&#38263;&#12539;&#35519;&#25972;&#23448;&#12539;&#38263;&#23448;&#12539;&#22823;&#33251;&#65289;\05_&#21103;&#25919;&#12524;&#12463;\&#19978;&#27969;&#25237;&#36039;&#12392;&#27833;&#20385;&#20803;&#12487;&#12540;&#12479;&#65288;&#28165;&#27700;&#20462;&#27491;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517168407413111E-2"/>
          <c:y val="0.17140943488592528"/>
          <c:w val="0.797061710578998"/>
          <c:h val="0.65858957816014352"/>
        </c:manualLayout>
      </c:layout>
      <c:barChart>
        <c:barDir val="col"/>
        <c:grouping val="clustered"/>
        <c:varyColors val="0"/>
        <c:ser>
          <c:idx val="1"/>
          <c:order val="1"/>
          <c:tx>
            <c:v>石油・ガス上流投資額&lt;左軸&gt;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グラフ!$C$23:$K$23</c:f>
              <c:numCache>
                <c:formatCode>General</c:formatCode>
                <c:ptCount val="9"/>
                <c:pt idx="0">
                  <c:v>2010</c:v>
                </c:pt>
                <c:pt idx="2">
                  <c:v>2012</c:v>
                </c:pt>
                <c:pt idx="4">
                  <c:v>2014</c:v>
                </c:pt>
                <c:pt idx="6">
                  <c:v>2016</c:v>
                </c:pt>
                <c:pt idx="8">
                  <c:v>2018</c:v>
                </c:pt>
              </c:numCache>
            </c:numRef>
          </c:cat>
          <c:val>
            <c:numRef>
              <c:f>グラフ!$C$25:$K$25</c:f>
              <c:numCache>
                <c:formatCode>#,##0_);[Red]\(#,##0\)</c:formatCode>
                <c:ptCount val="9"/>
                <c:pt idx="0">
                  <c:v>514.28571428571433</c:v>
                </c:pt>
                <c:pt idx="1">
                  <c:v>580</c:v>
                </c:pt>
                <c:pt idx="2">
                  <c:v>700</c:v>
                </c:pt>
                <c:pt idx="3">
                  <c:v>720</c:v>
                </c:pt>
                <c:pt idx="4">
                  <c:v>775</c:v>
                </c:pt>
                <c:pt idx="5">
                  <c:v>581.25</c:v>
                </c:pt>
                <c:pt idx="6">
                  <c:v>430.125</c:v>
                </c:pt>
                <c:pt idx="7">
                  <c:v>434</c:v>
                </c:pt>
                <c:pt idx="8">
                  <c:v>463.63636363636363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80-400D-ACD8-87879F917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27"/>
        <c:axId val="569064152"/>
        <c:axId val="569064480"/>
      </c:barChart>
      <c:lineChart>
        <c:grouping val="standard"/>
        <c:varyColors val="0"/>
        <c:ser>
          <c:idx val="0"/>
          <c:order val="0"/>
          <c:tx>
            <c:v>油価（ブレント・年平均）&lt;右軸&gt;</c:v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グラフ!$C$23:$K$23</c:f>
              <c:numCache>
                <c:formatCode>General</c:formatCode>
                <c:ptCount val="9"/>
                <c:pt idx="0">
                  <c:v>2010</c:v>
                </c:pt>
                <c:pt idx="2">
                  <c:v>2012</c:v>
                </c:pt>
                <c:pt idx="4">
                  <c:v>2014</c:v>
                </c:pt>
                <c:pt idx="6">
                  <c:v>2016</c:v>
                </c:pt>
                <c:pt idx="8">
                  <c:v>2018</c:v>
                </c:pt>
              </c:numCache>
            </c:numRef>
          </c:cat>
          <c:val>
            <c:numRef>
              <c:f>グラフ!$C$24:$K$24</c:f>
              <c:numCache>
                <c:formatCode>#,##0_);[Red]\(#,##0\)</c:formatCode>
                <c:ptCount val="9"/>
                <c:pt idx="0">
                  <c:v>80.349999999999994</c:v>
                </c:pt>
                <c:pt idx="1">
                  <c:v>110.91</c:v>
                </c:pt>
                <c:pt idx="2">
                  <c:v>111.68</c:v>
                </c:pt>
                <c:pt idx="3">
                  <c:v>108.71</c:v>
                </c:pt>
                <c:pt idx="4">
                  <c:v>99.45</c:v>
                </c:pt>
                <c:pt idx="5">
                  <c:v>53.55</c:v>
                </c:pt>
                <c:pt idx="6">
                  <c:v>45.13</c:v>
                </c:pt>
                <c:pt idx="7">
                  <c:v>54.75</c:v>
                </c:pt>
                <c:pt idx="8">
                  <c:v>71.680000000000007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80-400D-ACD8-87879F917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7111416"/>
        <c:axId val="577112728"/>
      </c:lineChart>
      <c:catAx>
        <c:axId val="5690641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r>
                  <a:rPr lang="en-US"/>
                  <a:t>(</a:t>
                </a:r>
                <a:r>
                  <a:rPr lang="ja-JP"/>
                  <a:t>年</a:t>
                </a:r>
                <a:r>
                  <a:rPr lang="en-US"/>
                  <a:t>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0.89015516549045681"/>
              <c:y val="0.873886970436652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69064480"/>
        <c:crosses val="autoZero"/>
        <c:auto val="1"/>
        <c:lblAlgn val="ctr"/>
        <c:lblOffset val="100"/>
        <c:noMultiLvlLbl val="0"/>
      </c:catAx>
      <c:valAx>
        <c:axId val="569064480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r>
                  <a:rPr lang="en-US"/>
                  <a:t>(10</a:t>
                </a:r>
                <a:r>
                  <a:rPr lang="ja-JP"/>
                  <a:t>億ドル</a:t>
                </a:r>
                <a:r>
                  <a:rPr lang="en-US"/>
                  <a:t>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1.9775974798868019E-2"/>
              <c:y val="3.555958460205652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69064152"/>
        <c:crosses val="autoZero"/>
        <c:crossBetween val="between"/>
      </c:valAx>
      <c:valAx>
        <c:axId val="577112728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r>
                  <a:rPr lang="en-US"/>
                  <a:t>(</a:t>
                </a:r>
                <a:r>
                  <a:rPr lang="ja-JP"/>
                  <a:t>ドル</a:t>
                </a:r>
                <a:r>
                  <a:rPr lang="en-US"/>
                  <a:t>/</a:t>
                </a:r>
                <a:r>
                  <a:rPr lang="ja-JP"/>
                  <a:t>バレル</a:t>
                </a:r>
                <a:r>
                  <a:rPr lang="en-US"/>
                  <a:t>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0.82836925871432432"/>
              <c:y val="3.7345099548784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77111416"/>
        <c:crosses val="max"/>
        <c:crossBetween val="between"/>
        <c:majorUnit val="20"/>
      </c:valAx>
      <c:catAx>
        <c:axId val="5771114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71127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19413" cy="493713"/>
          </a:xfrm>
          <a:prstGeom prst="rect">
            <a:avLst/>
          </a:prstGeom>
        </p:spPr>
        <p:txBody>
          <a:bodyPr vert="horz" lIns="91393" tIns="45698" rIns="91393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5"/>
            <a:ext cx="2919412" cy="493713"/>
          </a:xfrm>
          <a:prstGeom prst="rect">
            <a:avLst/>
          </a:prstGeom>
        </p:spPr>
        <p:txBody>
          <a:bodyPr vert="horz" lIns="91393" tIns="45698" rIns="91393" bIns="45698" rtlCol="0"/>
          <a:lstStyle>
            <a:lvl1pPr algn="r">
              <a:defRPr sz="1200"/>
            </a:lvl1pPr>
          </a:lstStyle>
          <a:p>
            <a:fld id="{DD9D10AD-D51A-40B4-A211-E217E63A0B01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371013"/>
            <a:ext cx="2919413" cy="493712"/>
          </a:xfrm>
          <a:prstGeom prst="rect">
            <a:avLst/>
          </a:prstGeom>
        </p:spPr>
        <p:txBody>
          <a:bodyPr vert="horz" lIns="91393" tIns="45698" rIns="91393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93" tIns="45698" rIns="91393" bIns="45698" rtlCol="0" anchor="b"/>
          <a:lstStyle>
            <a:lvl1pPr algn="r">
              <a:defRPr sz="1200"/>
            </a:lvl1pPr>
          </a:lstStyle>
          <a:p>
            <a:fld id="{3728323A-D16C-4E1A-A867-66BACF289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137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5"/>
            <a:ext cx="2918723" cy="493806"/>
          </a:xfrm>
          <a:prstGeom prst="rect">
            <a:avLst/>
          </a:prstGeom>
        </p:spPr>
        <p:txBody>
          <a:bodyPr vert="horz" lIns="62373" tIns="31189" rIns="62373" bIns="31189" rtlCol="0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02" y="5"/>
            <a:ext cx="2919799" cy="493806"/>
          </a:xfrm>
          <a:prstGeom prst="rect">
            <a:avLst/>
          </a:prstGeom>
        </p:spPr>
        <p:txBody>
          <a:bodyPr vert="horz" lIns="62373" tIns="31189" rIns="62373" bIns="31189" rtlCol="0"/>
          <a:lstStyle>
            <a:lvl1pPr algn="r">
              <a:defRPr sz="800"/>
            </a:lvl1pPr>
          </a:lstStyle>
          <a:p>
            <a:fld id="{1C44DBBF-58BF-4ABA-9CBD-E3855EF3D0D7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373" tIns="31189" rIns="62373" bIns="3118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70" y="4686256"/>
            <a:ext cx="5388826" cy="4439896"/>
          </a:xfrm>
          <a:prstGeom prst="rect">
            <a:avLst/>
          </a:prstGeom>
        </p:spPr>
        <p:txBody>
          <a:bodyPr vert="horz" lIns="62373" tIns="31189" rIns="62373" bIns="3118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371422"/>
            <a:ext cx="2918723" cy="492716"/>
          </a:xfrm>
          <a:prstGeom prst="rect">
            <a:avLst/>
          </a:prstGeom>
        </p:spPr>
        <p:txBody>
          <a:bodyPr vert="horz" lIns="62373" tIns="31189" rIns="62373" bIns="31189" rtlCol="0" anchor="b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02" y="9371422"/>
            <a:ext cx="2919799" cy="492716"/>
          </a:xfrm>
          <a:prstGeom prst="rect">
            <a:avLst/>
          </a:prstGeom>
        </p:spPr>
        <p:txBody>
          <a:bodyPr vert="horz" lIns="62373" tIns="31189" rIns="62373" bIns="31189" rtlCol="0" anchor="b"/>
          <a:lstStyle>
            <a:lvl1pPr algn="r">
              <a:defRPr sz="800"/>
            </a:lvl1pPr>
          </a:lstStyle>
          <a:p>
            <a:fld id="{898C6DBA-8A69-453D-96B5-51B1523076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9671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C6DBA-8A69-453D-96B5-51B15230765C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277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0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4" y="384175"/>
            <a:ext cx="3119702" cy="81930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21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295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25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689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357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744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21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980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15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8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22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61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060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1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308" indent="0">
              <a:buNone/>
              <a:defRPr sz="1571">
                <a:solidFill>
                  <a:schemeClr val="tx1">
                    <a:tint val="75000"/>
                  </a:schemeClr>
                </a:solidFill>
              </a:defRPr>
            </a:lvl3pPr>
            <a:lvl4pPr marL="1371462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60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8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9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0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14"/>
            </a:lvl1pPr>
            <a:lvl2pPr>
              <a:defRPr sz="2786"/>
            </a:lvl2pPr>
            <a:lvl3pPr>
              <a:defRPr sz="242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1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14"/>
            </a:lvl1pPr>
            <a:lvl2pPr marL="457154" indent="0">
              <a:buNone/>
              <a:defRPr sz="2786"/>
            </a:lvl2pPr>
            <a:lvl3pPr marL="914308" indent="0">
              <a:buNone/>
              <a:defRPr sz="2429"/>
            </a:lvl3pPr>
            <a:lvl4pPr marL="1371462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83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08" rtl="0" eaLnBrk="1" latinLnBrk="0" hangingPunct="1">
        <a:spcBef>
          <a:spcPct val="0"/>
        </a:spcBef>
        <a:buNone/>
        <a:defRPr kumimoji="1" sz="4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14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1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29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308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2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0F76-8E3F-4636-A9E9-4E648F6AC385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22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グラフ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975351"/>
              </p:ext>
            </p:extLst>
          </p:nvPr>
        </p:nvGraphicFramePr>
        <p:xfrm>
          <a:off x="1496616" y="1052736"/>
          <a:ext cx="6954168" cy="4681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096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ambria-Calibri">
    <a:majorFont>
      <a:latin typeface="Cambria" panose="02040503050406030204"/>
      <a:ea typeface=""/>
      <a:cs typeface=""/>
      <a:font script="Jpan" typeface="ＭＳ Ｐゴシック"/>
      <a:font script="Hang" typeface="맑은 고딕"/>
      <a:font script="Hans" typeface="黑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46333</TotalTime>
  <Words>13</Words>
  <Application>Microsoft Office PowerPoint</Application>
  <PresentationFormat>A4 210 x 297 mm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4_Office ​​テーマ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北見 浩二（支援チーム）</dc:creator>
  <cp:lastModifiedBy>Windows ユーザー</cp:lastModifiedBy>
  <cp:revision>2524</cp:revision>
  <cp:lastPrinted>2019-04-01T07:59:19Z</cp:lastPrinted>
  <dcterms:created xsi:type="dcterms:W3CDTF">2013-04-08T03:21:21Z</dcterms:created>
  <dcterms:modified xsi:type="dcterms:W3CDTF">2020-04-28T03:43:13Z</dcterms:modified>
</cp:coreProperties>
</file>