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63" r:id="rId2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4">
          <p15:clr>
            <a:srgbClr val="A4A3A4"/>
          </p15:clr>
        </p15:guide>
        <p15:guide id="2" pos="12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D6EC"/>
    <a:srgbClr val="FF5A00"/>
    <a:srgbClr val="0098D0"/>
    <a:srgbClr val="0064C8"/>
    <a:srgbClr val="B197D3"/>
    <a:srgbClr val="FFBE3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47" autoAdjust="0"/>
  </p:normalViewPr>
  <p:slideViewPr>
    <p:cSldViewPr>
      <p:cViewPr varScale="1">
        <p:scale>
          <a:sx n="113" d="100"/>
          <a:sy n="113" d="100"/>
        </p:scale>
        <p:origin x="522" y="84"/>
      </p:cViewPr>
      <p:guideLst>
        <p:guide orient="horz" pos="414"/>
        <p:guide pos="126"/>
      </p:guideLst>
    </p:cSldViewPr>
  </p:slideViewPr>
  <p:outlineViewPr>
    <p:cViewPr>
      <p:scale>
        <a:sx n="33" d="100"/>
        <a:sy n="33" d="100"/>
      </p:scale>
      <p:origin x="0" y="766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90" d="100"/>
          <a:sy n="90" d="100"/>
        </p:scale>
        <p:origin x="-2070" y="-72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\\kpfwi99008v\00&#36039;&#28304;&#12456;&#12493;&#12523;&#12462;&#12540;&#24193;&#32207;&#21512;&#25919;&#31574;&#35506;00\04_&#35519;&#26619;&#24195;&#22577;&#23460;\02_&#12456;&#12493;&#12523;&#12462;&#12540;&#30333;&#26360;\R1&#12456;&#12493;&#12523;&#12462;&#12540;&#30333;&#26360;&#65288;&#12456;&#12493;&#30333;2020&#65289;\15_&#26412;&#25991;\&#31532;1&#37096;&#31532;2&#31456;&#65288;&#28797;&#23475;&#12539;&#22320;&#25919;&#23398;&#12522;&#12473;&#12463;&#12434;&#36367;&#12414;&#12360;&#12383;&#12456;&#12493;&#12523;&#12462;&#12540;&#12471;&#12473;&#12486;&#12512;&#24375;&#38769;&#21270;&#65289;\1.&#28797;&#23475;&#12539;&#22320;&#25919;&#23398;&#12522;&#12473;&#12463;&#12434;&#36367;&#12414;&#12360;&#12383;&#22269;&#38555;&#36039;&#28304;&#25126;&#30053;\&#12487;&#12540;&#12479;\&#21407;&#27833;&#12539;LNG&#12398;&#38656;&#35201;&#22793;&#21270;&#65288;WEO2019&#65289;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\\kpfwi99008v\00&#36039;&#28304;&#12456;&#12493;&#12523;&#12462;&#12540;&#24193;&#32207;&#21512;&#25919;&#31574;&#35506;00\04_&#35519;&#26619;&#24195;&#22577;&#23460;\02_&#12456;&#12493;&#12523;&#12462;&#12540;&#30333;&#26360;\R1&#12456;&#12493;&#12523;&#12462;&#12540;&#30333;&#26360;&#65288;&#12456;&#12493;&#30333;2020&#65289;\15_&#26412;&#25991;\&#31532;1&#37096;&#31532;2&#31456;&#65288;&#28797;&#23475;&#12539;&#22320;&#25919;&#23398;&#12522;&#12473;&#12463;&#12434;&#36367;&#12414;&#12360;&#12383;&#12456;&#12493;&#12523;&#12462;&#12540;&#12471;&#12473;&#12486;&#12512;&#24375;&#38769;&#21270;&#65289;\1.&#28797;&#23475;&#12539;&#22320;&#25919;&#23398;&#12522;&#12473;&#12463;&#12434;&#36367;&#12414;&#12360;&#12383;&#22269;&#38555;&#36039;&#28304;&#25126;&#30053;\&#12487;&#12540;&#12479;\&#21407;&#27833;&#12539;LNG&#12398;&#38656;&#35201;&#22793;&#21270;&#65288;WEO2019&#65289;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\\kpfwi99008v\00&#36039;&#28304;&#12456;&#12493;&#12523;&#12462;&#12540;&#24193;&#32207;&#21512;&#25919;&#31574;&#35506;00\04_&#35519;&#26619;&#24195;&#22577;&#23460;\02_&#12456;&#12493;&#12523;&#12462;&#12540;&#30333;&#26360;\R1&#12456;&#12493;&#12523;&#12462;&#12540;&#30333;&#26360;&#65288;&#12456;&#12493;&#30333;2020&#65289;\15_&#26412;&#25991;\&#31532;1&#37096;&#31532;2&#31456;&#65288;&#28797;&#23475;&#12539;&#22320;&#25919;&#23398;&#12522;&#12473;&#12463;&#12434;&#36367;&#12414;&#12360;&#12383;&#12456;&#12493;&#12523;&#12462;&#12540;&#12471;&#12473;&#12486;&#12512;&#24375;&#38769;&#21270;&#65289;\1.&#28797;&#23475;&#12539;&#22320;&#25919;&#23398;&#12522;&#12473;&#12463;&#12434;&#36367;&#12414;&#12360;&#12383;&#22269;&#38555;&#36039;&#28304;&#25126;&#30053;\&#12487;&#12540;&#12479;\&#21407;&#27833;&#12539;LNG&#12398;&#38656;&#35201;&#22793;&#21270;&#65288;WEO2019&#65289;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file:///\\kpfwi99008v\00&#36039;&#28304;&#12456;&#12493;&#12523;&#12462;&#12540;&#24193;&#32207;&#21512;&#25919;&#31574;&#35506;00\04_&#35519;&#26619;&#24195;&#22577;&#23460;\02_&#12456;&#12493;&#12523;&#12462;&#12540;&#30333;&#26360;\R1&#12456;&#12493;&#12523;&#12462;&#12540;&#30333;&#26360;&#65288;&#12456;&#12493;&#30333;2020&#65289;\15_&#26412;&#25991;\&#31532;1&#37096;&#31532;2&#31456;&#65288;&#28797;&#23475;&#12539;&#22320;&#25919;&#23398;&#12522;&#12473;&#12463;&#12434;&#36367;&#12414;&#12360;&#12383;&#12456;&#12493;&#12523;&#12462;&#12540;&#12471;&#12473;&#12486;&#12512;&#24375;&#38769;&#21270;&#65289;\1.&#28797;&#23475;&#12539;&#22320;&#25919;&#23398;&#12522;&#12473;&#12463;&#12434;&#36367;&#12414;&#12360;&#12383;&#22269;&#38555;&#36039;&#28304;&#25126;&#30053;\&#12487;&#12540;&#12479;\&#21407;&#27833;&#12539;LNG&#12398;&#38656;&#35201;&#22793;&#21270;&#65288;WEO2019&#65289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688-4048-9E56-4BBC60C6E173}"/>
              </c:ext>
            </c:extLst>
          </c:dPt>
          <c:dPt>
            <c:idx val="1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688-4048-9E56-4BBC60C6E173}"/>
              </c:ext>
            </c:extLst>
          </c:dPt>
          <c:dPt>
            <c:idx val="2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688-4048-9E56-4BBC60C6E173}"/>
              </c:ext>
            </c:extLst>
          </c:dPt>
          <c:dPt>
            <c:idx val="3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8688-4048-9E56-4BBC60C6E173}"/>
              </c:ext>
            </c:extLst>
          </c:dPt>
          <c:dPt>
            <c:idx val="4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8688-4048-9E56-4BBC60C6E173}"/>
              </c:ext>
            </c:extLst>
          </c:dPt>
          <c:dPt>
            <c:idx val="5"/>
            <c:bubble3D val="0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8688-4048-9E56-4BBC60C6E173}"/>
              </c:ext>
            </c:extLst>
          </c:dPt>
          <c:cat>
            <c:strRef>
              <c:f>Sheet1!$B$43:$B$48</c:f>
              <c:strCache>
                <c:ptCount val="6"/>
                <c:pt idx="0">
                  <c:v>中国</c:v>
                </c:pt>
                <c:pt idx="1">
                  <c:v>韓国</c:v>
                </c:pt>
                <c:pt idx="2">
                  <c:v>日本</c:v>
                </c:pt>
                <c:pt idx="3">
                  <c:v>欧州</c:v>
                </c:pt>
                <c:pt idx="4">
                  <c:v>インド</c:v>
                </c:pt>
                <c:pt idx="5">
                  <c:v>その他</c:v>
                </c:pt>
              </c:strCache>
            </c:strRef>
          </c:cat>
          <c:val>
            <c:numRef>
              <c:f>Sheet1!$C$43:$C$48</c:f>
              <c:numCache>
                <c:formatCode>0%</c:formatCode>
                <c:ptCount val="6"/>
                <c:pt idx="0">
                  <c:v>0.19373219373219372</c:v>
                </c:pt>
                <c:pt idx="1">
                  <c:v>0.13247863247863248</c:v>
                </c:pt>
                <c:pt idx="2">
                  <c:v>0.34045584045584043</c:v>
                </c:pt>
                <c:pt idx="3">
                  <c:v>0.15384615384615385</c:v>
                </c:pt>
                <c:pt idx="4">
                  <c:v>7.9772079772079771E-2</c:v>
                </c:pt>
                <c:pt idx="5">
                  <c:v>9.9715099715099717E-2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8688-4048-9E56-4BBC60C6E1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5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</a:defRPr>
      </a:pPr>
      <a:endParaRPr lang="ja-JP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DD0-456A-AC33-FB70D6DC775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DD0-456A-AC33-FB70D6DC7759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DD0-456A-AC33-FB70D6DC775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DD0-456A-AC33-FB70D6DC7759}"/>
              </c:ext>
            </c:extLst>
          </c:dPt>
          <c:dPt>
            <c:idx val="4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DD0-456A-AC33-FB70D6DC7759}"/>
              </c:ext>
            </c:extLst>
          </c:dPt>
          <c:dPt>
            <c:idx val="5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ADD0-456A-AC33-FB70D6DC7759}"/>
              </c:ext>
            </c:extLst>
          </c:dPt>
          <c:dPt>
            <c:idx val="6"/>
            <c:bubble3D val="0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ADD0-456A-AC33-FB70D6DC7759}"/>
              </c:ext>
            </c:extLst>
          </c:dPt>
          <c:cat>
            <c:strRef>
              <c:f>Sheet1!$F$43:$F$49</c:f>
              <c:strCache>
                <c:ptCount val="7"/>
                <c:pt idx="0">
                  <c:v>中国</c:v>
                </c:pt>
                <c:pt idx="1">
                  <c:v>その他アジア</c:v>
                </c:pt>
                <c:pt idx="2">
                  <c:v>韓国</c:v>
                </c:pt>
                <c:pt idx="3">
                  <c:v>日本</c:v>
                </c:pt>
                <c:pt idx="4">
                  <c:v>欧州</c:v>
                </c:pt>
                <c:pt idx="5">
                  <c:v>インド</c:v>
                </c:pt>
                <c:pt idx="6">
                  <c:v>その他</c:v>
                </c:pt>
              </c:strCache>
            </c:strRef>
          </c:cat>
          <c:val>
            <c:numRef>
              <c:f>Sheet1!$G$43:$G$49</c:f>
              <c:numCache>
                <c:formatCode>0%</c:formatCode>
                <c:ptCount val="7"/>
                <c:pt idx="0">
                  <c:v>0.25788751714677638</c:v>
                </c:pt>
                <c:pt idx="1">
                  <c:v>0.23319615912208505</c:v>
                </c:pt>
                <c:pt idx="2">
                  <c:v>8.77914951989026E-2</c:v>
                </c:pt>
                <c:pt idx="3">
                  <c:v>0.12208504801097393</c:v>
                </c:pt>
                <c:pt idx="4">
                  <c:v>0.13031550068587106</c:v>
                </c:pt>
                <c:pt idx="5">
                  <c:v>0.15775034293552812</c:v>
                </c:pt>
                <c:pt idx="6">
                  <c:v>1.0973936899862825E-2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ADD0-456A-AC33-FB70D6DC77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5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</a:defRPr>
      </a:pPr>
      <a:endParaRPr lang="ja-JP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2D9-4215-9688-2869E8EFFB8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2D9-4215-9688-2869E8EFFB87}"/>
              </c:ext>
            </c:extLst>
          </c:dPt>
          <c:dPt>
            <c:idx val="2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2D9-4215-9688-2869E8EFFB87}"/>
              </c:ext>
            </c:extLst>
          </c:dPt>
          <c:dPt>
            <c:idx val="3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2D9-4215-9688-2869E8EFFB87}"/>
              </c:ext>
            </c:extLst>
          </c:dPt>
          <c:dPt>
            <c:idx val="4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52D9-4215-9688-2869E8EFFB87}"/>
              </c:ext>
            </c:extLst>
          </c:dPt>
          <c:dPt>
            <c:idx val="5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52D9-4215-9688-2869E8EFFB87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52D9-4215-9688-2869E8EFFB87}"/>
              </c:ext>
            </c:extLst>
          </c:dPt>
          <c:dPt>
            <c:idx val="7"/>
            <c:bubble3D val="0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52D9-4215-9688-2869E8EFFB87}"/>
              </c:ext>
            </c:extLst>
          </c:dPt>
          <c:cat>
            <c:strRef>
              <c:f>Sheet1!$B$55:$B$62</c:f>
              <c:strCache>
                <c:ptCount val="8"/>
                <c:pt idx="0">
                  <c:v>中国</c:v>
                </c:pt>
                <c:pt idx="1">
                  <c:v>その他アジア</c:v>
                </c:pt>
                <c:pt idx="2">
                  <c:v>インド</c:v>
                </c:pt>
                <c:pt idx="3">
                  <c:v>EU</c:v>
                </c:pt>
                <c:pt idx="4">
                  <c:v>韓国</c:v>
                </c:pt>
                <c:pt idx="5">
                  <c:v>日本</c:v>
                </c:pt>
                <c:pt idx="6">
                  <c:v>北米</c:v>
                </c:pt>
                <c:pt idx="7">
                  <c:v>その他</c:v>
                </c:pt>
              </c:strCache>
            </c:strRef>
          </c:cat>
          <c:val>
            <c:numRef>
              <c:f>Sheet1!$C$55:$C$62</c:f>
              <c:numCache>
                <c:formatCode>0%</c:formatCode>
                <c:ptCount val="8"/>
                <c:pt idx="0">
                  <c:v>0.25</c:v>
                </c:pt>
                <c:pt idx="1">
                  <c:v>0.18882978723404256</c:v>
                </c:pt>
                <c:pt idx="2">
                  <c:v>9.8404255319148939E-2</c:v>
                </c:pt>
                <c:pt idx="3">
                  <c:v>0.28989361702127658</c:v>
                </c:pt>
                <c:pt idx="4">
                  <c:v>6.6489361702127658E-2</c:v>
                </c:pt>
                <c:pt idx="5">
                  <c:v>9.5744680851063829E-2</c:v>
                </c:pt>
                <c:pt idx="6">
                  <c:v>2.6595744680851063E-3</c:v>
                </c:pt>
                <c:pt idx="7">
                  <c:v>7.9787234042553185E-3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52D9-4215-9688-2869E8EFFB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5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</a:defRPr>
      </a:pPr>
      <a:endParaRPr lang="ja-JP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516-4DA0-9B37-D2497A854FE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516-4DA0-9B37-D2497A854FE9}"/>
              </c:ext>
            </c:extLst>
          </c:dPt>
          <c:dPt>
            <c:idx val="2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516-4DA0-9B37-D2497A854FE9}"/>
              </c:ext>
            </c:extLst>
          </c:dPt>
          <c:dPt>
            <c:idx val="3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516-4DA0-9B37-D2497A854FE9}"/>
              </c:ext>
            </c:extLst>
          </c:dPt>
          <c:dPt>
            <c:idx val="4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0516-4DA0-9B37-D2497A854FE9}"/>
              </c:ext>
            </c:extLst>
          </c:dPt>
          <c:dPt>
            <c:idx val="5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0516-4DA0-9B37-D2497A854FE9}"/>
              </c:ext>
            </c:extLst>
          </c:dPt>
          <c:dPt>
            <c:idx val="6"/>
            <c:bubble3D val="0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0516-4DA0-9B37-D2497A854FE9}"/>
              </c:ext>
            </c:extLst>
          </c:dPt>
          <c:cat>
            <c:strRef>
              <c:f>Sheet1!$F$55:$F$61</c:f>
              <c:strCache>
                <c:ptCount val="7"/>
                <c:pt idx="0">
                  <c:v>中国</c:v>
                </c:pt>
                <c:pt idx="1">
                  <c:v>その他アジア</c:v>
                </c:pt>
                <c:pt idx="2">
                  <c:v>インド</c:v>
                </c:pt>
                <c:pt idx="3">
                  <c:v>EU</c:v>
                </c:pt>
                <c:pt idx="4">
                  <c:v>韓国</c:v>
                </c:pt>
                <c:pt idx="5">
                  <c:v>日本</c:v>
                </c:pt>
                <c:pt idx="6">
                  <c:v>その他</c:v>
                </c:pt>
              </c:strCache>
            </c:strRef>
          </c:cat>
          <c:val>
            <c:numRef>
              <c:f>Sheet1!$G$55:$G$61</c:f>
              <c:numCache>
                <c:formatCode>0%</c:formatCode>
                <c:ptCount val="7"/>
                <c:pt idx="0">
                  <c:v>0.296875</c:v>
                </c:pt>
                <c:pt idx="1">
                  <c:v>0.23883928571428573</c:v>
                </c:pt>
                <c:pt idx="2">
                  <c:v>0.1875</c:v>
                </c:pt>
                <c:pt idx="3">
                  <c:v>0.16741071428571427</c:v>
                </c:pt>
                <c:pt idx="4">
                  <c:v>4.9107142857142856E-2</c:v>
                </c:pt>
                <c:pt idx="5">
                  <c:v>4.4642857142857144E-2</c:v>
                </c:pt>
                <c:pt idx="6">
                  <c:v>1.5625E-2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0516-4DA0-9B37-D2497A854F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5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</a:defRPr>
      </a:pPr>
      <a:endParaRPr lang="ja-JP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kumimoji="1" lang="ja-JP" altLang="en-US" sz="1400" dirty="0" smtClean="0">
                <a:latin typeface="ＭＳ Ｐゴシック" pitchFamily="50" charset="-128"/>
                <a:ea typeface="ＭＳ Ｐゴシック" pitchFamily="50" charset="-128"/>
              </a:rPr>
              <a:t>機密性○</a:t>
            </a:r>
            <a:endParaRPr kumimoji="1" lang="ja-JP" altLang="en-US" sz="1400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0C1D9C-4153-45A3-ABA8-5AC906D324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10879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4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ja-JP" altLang="en-US" dirty="0" smtClean="0"/>
              <a:t>機密性○</a:t>
            </a:r>
            <a:endParaRPr lang="en-US" altLang="ja-JP" dirty="0" smtClean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35E722-DCEB-4B9B-850A-0990A504E4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926932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588439"/>
            <a:ext cx="8420100" cy="55399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ctr">
              <a:defRPr lang="ja-JP" altLang="en-US" sz="3600" b="1" dirty="0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/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4653136"/>
            <a:ext cx="6934200" cy="125572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0" indent="0" algn="ctr">
              <a:buNone/>
              <a:defRPr lang="ja-JP" altLang="en-US" sz="2400" b="1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 algn="ctr"/>
            <a:r>
              <a:rPr kumimoji="1" lang="ja-JP" altLang="en-US" smtClean="0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38EED-0542-4C86-A18B-4CD095A08138}" type="datetime1">
              <a:rPr kumimoji="1" lang="ja-JP" altLang="en-US" smtClean="0"/>
              <a:t>2020/4/5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06662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393439" y="1520788"/>
            <a:ext cx="7423989" cy="646331"/>
          </a:xfrm>
        </p:spPr>
        <p:txBody>
          <a:bodyPr wrap="square" anchor="t" anchorCtr="0">
            <a:spAutoFit/>
          </a:bodyPr>
          <a:lstStyle>
            <a:lvl1pPr algn="l">
              <a:def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dirty="0" smtClean="0"/>
              <a:t>１．見出しの記入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FD6B-AACB-4FB5-A82B-515F0D3C0BFC}" type="datetime1">
              <a:rPr kumimoji="1" lang="ja-JP" altLang="en-US" smtClean="0"/>
              <a:t>2020/4/5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59921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準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D6CFB-7E9F-4517-9C6C-7920C3455632}" type="datetime1">
              <a:rPr kumimoji="1" lang="ja-JP" altLang="en-US" smtClean="0"/>
              <a:t>2020/4/5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200471" y="188640"/>
            <a:ext cx="9505503" cy="461665"/>
          </a:xfrm>
        </p:spPr>
        <p:txBody>
          <a:bodyPr wrap="square">
            <a:spAutoFit/>
          </a:bodyPr>
          <a:lstStyle>
            <a:lvl1pPr algn="l">
              <a:defRPr lang="ja-JP" altLang="en-US" sz="2400" b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8" name="テキスト プレースホルダー 9"/>
          <p:cNvSpPr>
            <a:spLocks noGrp="1"/>
          </p:cNvSpPr>
          <p:nvPr>
            <p:ph type="body" sz="quarter" idx="13" hasCustomPrompt="1"/>
          </p:nvPr>
        </p:nvSpPr>
        <p:spPr>
          <a:xfrm>
            <a:off x="200794" y="6309320"/>
            <a:ext cx="9396722" cy="161583"/>
          </a:xfrm>
          <a:noFill/>
        </p:spPr>
        <p:txBody>
          <a:bodyPr wrap="squar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（資料）●●</a:t>
            </a:r>
            <a:endParaRPr kumimoji="1" lang="ja-JP" altLang="en-US" dirty="0"/>
          </a:p>
        </p:txBody>
      </p:sp>
      <p:sp>
        <p:nvSpPr>
          <p:cNvPr id="9" name="テキスト プレースホルダー 9"/>
          <p:cNvSpPr>
            <a:spLocks noGrp="1"/>
          </p:cNvSpPr>
          <p:nvPr>
            <p:ph type="body" sz="quarter" idx="14" hasCustomPrompt="1"/>
          </p:nvPr>
        </p:nvSpPr>
        <p:spPr>
          <a:xfrm>
            <a:off x="200794" y="3104964"/>
            <a:ext cx="1853071" cy="307777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0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20pt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5" hasCustomPrompt="1"/>
          </p:nvPr>
        </p:nvSpPr>
        <p:spPr>
          <a:xfrm>
            <a:off x="200472" y="3769295"/>
            <a:ext cx="1298432" cy="215444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14pt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1" name="テキスト プレースホルダー 9"/>
          <p:cNvSpPr>
            <a:spLocks noGrp="1"/>
          </p:cNvSpPr>
          <p:nvPr>
            <p:ph type="body" sz="quarter" idx="16" hasCustomPrompt="1"/>
          </p:nvPr>
        </p:nvSpPr>
        <p:spPr>
          <a:xfrm>
            <a:off x="200472" y="4365104"/>
            <a:ext cx="1102866" cy="161583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10.5pt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7"/>
          </p:nvPr>
        </p:nvSpPr>
        <p:spPr>
          <a:xfrm>
            <a:off x="200025" y="764704"/>
            <a:ext cx="9505950" cy="525886"/>
          </a:xfrm>
          <a:solidFill>
            <a:srgbClr val="99D6EC"/>
          </a:solidFill>
          <a:ln>
            <a:noFill/>
          </a:ln>
        </p:spPr>
        <p:txBody>
          <a:bodyPr vert="horz" wrap="square" lIns="216000" tIns="108000" rIns="216000" bIns="108000" rtlCol="0" anchor="t" anchorCtr="0">
            <a:spAutoFit/>
          </a:bodyPr>
          <a:lstStyle>
            <a:lvl1pPr>
              <a:def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257175" lvl="0" indent="-257175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kumimoji="1"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952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200025" y="274638"/>
            <a:ext cx="9469499" cy="382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00024" y="800708"/>
            <a:ext cx="9469499" cy="1210689"/>
          </a:xfrm>
          <a:prstGeom prst="rect">
            <a:avLst/>
          </a:prstGeom>
          <a:noFill/>
        </p:spPr>
        <p:txBody>
          <a:bodyPr vert="horz" wrap="square" lIns="216000" tIns="108000" rIns="216000" bIns="108000" rtlCol="0">
            <a:sp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-10695" y="652026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57702473-496F-4EA5-8617-C076904D98E0}" type="datetime1">
              <a:rPr lang="ja-JP" altLang="en-US" smtClean="0"/>
              <a:t>2020/4/5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92827" y="6525345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05295" y="652534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12574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1" r:id="rId2"/>
    <p:sldLayoutId id="2147483654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kumimoji="1" sz="2400" b="1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</p:titleStyle>
    <p:bodyStyle>
      <a:lvl1pPr marL="342900" indent="-342900" algn="l" defTabSz="914400" rtl="0" eaLnBrk="1" latinLnBrk="0" hangingPunct="1">
        <a:spcBef>
          <a:spcPts val="600"/>
        </a:spcBef>
        <a:spcAft>
          <a:spcPts val="600"/>
        </a:spcAft>
        <a:buClr>
          <a:srgbClr val="002060"/>
        </a:buClr>
        <a:buFont typeface="Wingdings" panose="05000000000000000000" pitchFamily="2" charset="2"/>
        <a:buChar char="l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  <a:lvl2pPr marL="742950" indent="-28575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–"/>
        <a:defRPr kumimoji="1" sz="14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2pPr>
      <a:lvl3pPr marL="1143000" indent="-22860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•"/>
        <a:defRPr kumimoji="1" sz="105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グループ化 17"/>
          <p:cNvGrpSpPr/>
          <p:nvPr/>
        </p:nvGrpSpPr>
        <p:grpSpPr>
          <a:xfrm>
            <a:off x="-159732" y="685091"/>
            <a:ext cx="3312368" cy="3024336"/>
            <a:chOff x="0" y="0"/>
            <a:chExt cx="6530579" cy="4794648"/>
          </a:xfrm>
        </p:grpSpPr>
        <p:graphicFrame>
          <p:nvGraphicFramePr>
            <p:cNvPr id="19" name="グラフ 18"/>
            <p:cNvGraphicFramePr/>
            <p:nvPr>
              <p:extLst>
                <p:ext uri="{D42A27DB-BD31-4B8C-83A1-F6EECF244321}">
                  <p14:modId xmlns:p14="http://schemas.microsoft.com/office/powerpoint/2010/main" val="402746408"/>
                </p:ext>
              </p:extLst>
            </p:nvPr>
          </p:nvGraphicFramePr>
          <p:xfrm>
            <a:off x="0" y="0"/>
            <a:ext cx="6530579" cy="479464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20" name="テキスト ボックス 3"/>
            <p:cNvSpPr txBox="1"/>
            <p:nvPr/>
          </p:nvSpPr>
          <p:spPr>
            <a:xfrm>
              <a:off x="4049112" y="542228"/>
              <a:ext cx="1176438" cy="850765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rtlCol="0" anchor="ctr">
              <a:sp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中国</a:t>
              </a:r>
              <a:endParaRPr kumimoji="1" lang="en-US" altLang="ja-JP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1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19%</a:t>
              </a:r>
              <a:endParaRPr kumimoji="1" lang="ja-JP" altLang="en-US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21" name="テキスト ボックス 4"/>
            <p:cNvSpPr txBox="1"/>
            <p:nvPr/>
          </p:nvSpPr>
          <p:spPr>
            <a:xfrm>
              <a:off x="1852256" y="1819359"/>
              <a:ext cx="2826066" cy="131742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rtlCol="0" anchor="ctr">
              <a:sp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24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3,510</a:t>
              </a:r>
              <a:r>
                <a:rPr kumimoji="1" lang="ja-JP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億</a:t>
              </a:r>
              <a:endParaRPr kumimoji="1" lang="en-US" altLang="ja-JP" sz="24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24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m3</a:t>
              </a:r>
              <a:endParaRPr kumimoji="1" lang="ja-JP" altLang="en-US" sz="24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22" name="テキスト ボックス 5"/>
            <p:cNvSpPr txBox="1"/>
            <p:nvPr/>
          </p:nvSpPr>
          <p:spPr>
            <a:xfrm>
              <a:off x="4885332" y="2054827"/>
              <a:ext cx="1176438" cy="850765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rtlCol="0" anchor="ctr">
              <a:sp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韓国</a:t>
              </a:r>
              <a:endParaRPr kumimoji="1" lang="en-US" altLang="ja-JP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1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13%</a:t>
              </a:r>
              <a:endParaRPr kumimoji="1" lang="ja-JP" altLang="en-US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23" name="テキスト ボックス 6"/>
            <p:cNvSpPr txBox="1"/>
            <p:nvPr/>
          </p:nvSpPr>
          <p:spPr>
            <a:xfrm>
              <a:off x="2677070" y="3720622"/>
              <a:ext cx="1176438" cy="850765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rtlCol="0" anchor="ctr">
              <a:sp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日本</a:t>
              </a:r>
              <a:endParaRPr kumimoji="1" lang="en-US" altLang="ja-JP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1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34%</a:t>
              </a:r>
              <a:endParaRPr kumimoji="1" lang="ja-JP" altLang="en-US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24" name="テキスト ボックス 7"/>
            <p:cNvSpPr txBox="1"/>
            <p:nvPr/>
          </p:nvSpPr>
          <p:spPr>
            <a:xfrm>
              <a:off x="468809" y="2020946"/>
              <a:ext cx="1176438" cy="850765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rtlCol="0" anchor="ctr">
              <a:sp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欧州</a:t>
              </a:r>
              <a:endParaRPr kumimoji="1" lang="en-US" altLang="ja-JP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1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15%</a:t>
              </a:r>
              <a:endParaRPr kumimoji="1" lang="ja-JP" altLang="en-US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25" name="テキスト ボックス 8"/>
            <p:cNvSpPr txBox="1"/>
            <p:nvPr/>
          </p:nvSpPr>
          <p:spPr>
            <a:xfrm>
              <a:off x="998813" y="815426"/>
              <a:ext cx="1124229" cy="850765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rtlCol="0" anchor="ctr">
              <a:sp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インド</a:t>
              </a:r>
              <a:endParaRPr kumimoji="1" lang="en-US" altLang="ja-JP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1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8%</a:t>
              </a:r>
              <a:endParaRPr kumimoji="1" lang="ja-JP" altLang="en-US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26" name="テキスト ボックス 9"/>
            <p:cNvSpPr txBox="1"/>
            <p:nvPr/>
          </p:nvSpPr>
          <p:spPr>
            <a:xfrm>
              <a:off x="1926070" y="190319"/>
              <a:ext cx="1243564" cy="850765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rtlCol="0" anchor="ctr">
              <a:sp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その他</a:t>
              </a:r>
              <a:endParaRPr kumimoji="1" lang="en-US" altLang="ja-JP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1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10%</a:t>
              </a:r>
              <a:endParaRPr kumimoji="1" lang="ja-JP" altLang="en-US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</p:grpSp>
      <p:grpSp>
        <p:nvGrpSpPr>
          <p:cNvPr id="27" name="グループ化 26"/>
          <p:cNvGrpSpPr/>
          <p:nvPr/>
        </p:nvGrpSpPr>
        <p:grpSpPr>
          <a:xfrm>
            <a:off x="576090" y="3329744"/>
            <a:ext cx="5132287" cy="3615532"/>
            <a:chOff x="0" y="0"/>
            <a:chExt cx="6530579" cy="4794648"/>
          </a:xfrm>
        </p:grpSpPr>
        <p:graphicFrame>
          <p:nvGraphicFramePr>
            <p:cNvPr id="28" name="グラフ 27"/>
            <p:cNvGraphicFramePr/>
            <p:nvPr>
              <p:extLst>
                <p:ext uri="{D42A27DB-BD31-4B8C-83A1-F6EECF244321}">
                  <p14:modId xmlns:p14="http://schemas.microsoft.com/office/powerpoint/2010/main" val="3821301652"/>
                </p:ext>
              </p:extLst>
            </p:nvPr>
          </p:nvGraphicFramePr>
          <p:xfrm>
            <a:off x="0" y="0"/>
            <a:ext cx="6530579" cy="479464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29" name="テキスト ボックス 13"/>
            <p:cNvSpPr txBox="1"/>
            <p:nvPr/>
          </p:nvSpPr>
          <p:spPr>
            <a:xfrm>
              <a:off x="4083526" y="759172"/>
              <a:ext cx="760336" cy="854594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rtlCol="0" anchor="ctr">
              <a:sp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中国</a:t>
              </a:r>
              <a:endParaRPr kumimoji="1" lang="en-US" altLang="ja-JP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1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26%</a:t>
              </a:r>
              <a:endParaRPr kumimoji="1" lang="ja-JP" altLang="en-US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30" name="テキスト ボックス 14"/>
            <p:cNvSpPr txBox="1"/>
            <p:nvPr/>
          </p:nvSpPr>
          <p:spPr>
            <a:xfrm>
              <a:off x="2287031" y="1847577"/>
              <a:ext cx="2091144" cy="1265265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rtlCol="0" anchor="ctr">
              <a:sp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2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7,290</a:t>
              </a:r>
              <a:r>
                <a:rPr kumimoji="1" lang="ja-JP" altLang="en-US" sz="2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億</a:t>
              </a:r>
              <a:endParaRPr kumimoji="1" lang="en-US" altLang="ja-JP" sz="2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2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m3</a:t>
              </a:r>
              <a:endParaRPr kumimoji="1" lang="ja-JP" altLang="en-US" sz="2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31" name="テキスト ボックス 15"/>
            <p:cNvSpPr txBox="1"/>
            <p:nvPr/>
          </p:nvSpPr>
          <p:spPr>
            <a:xfrm>
              <a:off x="3538430" y="3099151"/>
              <a:ext cx="2070118" cy="854594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rtlCol="0" anchor="ctr">
              <a:sp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その他アジア太平洋</a:t>
              </a:r>
              <a:endParaRPr kumimoji="1" lang="en-US" altLang="ja-JP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1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23%</a:t>
              </a:r>
              <a:endParaRPr kumimoji="1" lang="ja-JP" altLang="en-US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32" name="テキスト ボックス 16"/>
            <p:cNvSpPr txBox="1"/>
            <p:nvPr/>
          </p:nvSpPr>
          <p:spPr>
            <a:xfrm>
              <a:off x="2616400" y="3628707"/>
              <a:ext cx="646331" cy="854594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rtlCol="0" anchor="ctr">
              <a:sp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韓国</a:t>
              </a:r>
              <a:endParaRPr kumimoji="1" lang="en-US" altLang="ja-JP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1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9%</a:t>
              </a:r>
              <a:endParaRPr kumimoji="1" lang="ja-JP" altLang="en-US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33" name="テキスト ボックス 17"/>
            <p:cNvSpPr txBox="1"/>
            <p:nvPr/>
          </p:nvSpPr>
          <p:spPr>
            <a:xfrm>
              <a:off x="1253959" y="1838590"/>
              <a:ext cx="760336" cy="854594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rtlCol="0" anchor="ctr">
              <a:sp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欧州</a:t>
              </a:r>
              <a:endParaRPr kumimoji="1" lang="en-US" altLang="ja-JP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1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13%</a:t>
              </a:r>
              <a:endParaRPr kumimoji="1" lang="ja-JP" altLang="en-US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34" name="テキスト ボックス 18"/>
            <p:cNvSpPr txBox="1"/>
            <p:nvPr/>
          </p:nvSpPr>
          <p:spPr>
            <a:xfrm>
              <a:off x="1896706" y="459884"/>
              <a:ext cx="760337" cy="854594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rtlCol="0" anchor="ctr">
              <a:sp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インド</a:t>
              </a:r>
              <a:endParaRPr kumimoji="1" lang="en-US" altLang="ja-JP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1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16%</a:t>
              </a:r>
              <a:endParaRPr kumimoji="1" lang="ja-JP" altLang="en-US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35" name="テキスト ボックス 19"/>
            <p:cNvSpPr txBox="1"/>
            <p:nvPr/>
          </p:nvSpPr>
          <p:spPr>
            <a:xfrm>
              <a:off x="2773501" y="300310"/>
              <a:ext cx="802464" cy="854594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rtlCol="0" anchor="ctr">
              <a:sp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その他</a:t>
              </a:r>
              <a:endParaRPr kumimoji="1" lang="en-US" altLang="ja-JP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1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1%</a:t>
              </a:r>
              <a:endParaRPr kumimoji="1" lang="ja-JP" altLang="en-US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</p:grpSp>
      <p:sp>
        <p:nvSpPr>
          <p:cNvPr id="36" name="テキスト ボックス 18"/>
          <p:cNvSpPr txBox="1"/>
          <p:nvPr/>
        </p:nvSpPr>
        <p:spPr>
          <a:xfrm>
            <a:off x="1773696" y="5486336"/>
            <a:ext cx="758542" cy="646331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 anchor="ctr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日本</a:t>
            </a:r>
            <a:endParaRPr kumimoji="1" lang="en-US" altLang="ja-JP" sz="18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12%</a:t>
            </a:r>
            <a:endParaRPr kumimoji="1" lang="ja-JP" altLang="en-US" sz="18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37" name="左カーブ矢印 36"/>
          <p:cNvSpPr/>
          <p:nvPr/>
        </p:nvSpPr>
        <p:spPr bwMode="auto">
          <a:xfrm rot="19538473">
            <a:off x="3450841" y="1581795"/>
            <a:ext cx="814803" cy="1763990"/>
          </a:xfrm>
          <a:prstGeom prst="curvedLeftArrow">
            <a:avLst/>
          </a:prstGeom>
          <a:solidFill>
            <a:srgbClr val="DDDDDD"/>
          </a:solidFill>
          <a:ln w="9525">
            <a:solidFill>
              <a:srgbClr val="B2B2B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tlCol="0" anchor="ctr"/>
          <a:lstStyle/>
          <a:p>
            <a:pPr algn="l"/>
            <a:endParaRPr kumimoji="0" lang="ja-JP" altLang="en-US" sz="18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49" name="グループ化 48"/>
          <p:cNvGrpSpPr/>
          <p:nvPr/>
        </p:nvGrpSpPr>
        <p:grpSpPr>
          <a:xfrm>
            <a:off x="4690699" y="685091"/>
            <a:ext cx="3575999" cy="3024000"/>
            <a:chOff x="0" y="-1930"/>
            <a:chExt cx="4323445" cy="3213046"/>
          </a:xfrm>
        </p:grpSpPr>
        <p:grpSp>
          <p:nvGrpSpPr>
            <p:cNvPr id="50" name="グループ化 49"/>
            <p:cNvGrpSpPr/>
            <p:nvPr/>
          </p:nvGrpSpPr>
          <p:grpSpPr>
            <a:xfrm>
              <a:off x="0" y="-1930"/>
              <a:ext cx="4323445" cy="3213046"/>
              <a:chOff x="0" y="-2882"/>
              <a:chExt cx="7399090" cy="4797530"/>
            </a:xfrm>
          </p:grpSpPr>
          <p:graphicFrame>
            <p:nvGraphicFramePr>
              <p:cNvPr id="52" name="グラフ 51"/>
              <p:cNvGraphicFramePr/>
              <p:nvPr>
                <p:extLst>
                  <p:ext uri="{D42A27DB-BD31-4B8C-83A1-F6EECF244321}">
                    <p14:modId xmlns:p14="http://schemas.microsoft.com/office/powerpoint/2010/main" val="2869115443"/>
                  </p:ext>
                </p:extLst>
              </p:nvPr>
            </p:nvGraphicFramePr>
            <p:xfrm>
              <a:off x="0" y="0"/>
              <a:ext cx="6530579" cy="4794648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4"/>
              </a:graphicData>
            </a:graphic>
          </p:graphicFrame>
          <p:sp>
            <p:nvSpPr>
              <p:cNvPr id="53" name="テキスト ボックス 24"/>
              <p:cNvSpPr txBox="1"/>
              <p:nvPr/>
            </p:nvSpPr>
            <p:spPr>
              <a:xfrm>
                <a:off x="4314664" y="691876"/>
                <a:ext cx="1298158" cy="965063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none" rtlCol="0" anchor="ctr">
                <a:spAutoFit/>
              </a:bodyPr>
              <a:lstStyle>
                <a:lvl1pPr marL="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8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中国</a:t>
                </a:r>
                <a:endParaRPr kumimoji="1" lang="en-US" altLang="ja-JP" sz="1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endParaRP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sz="18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25%</a:t>
                </a:r>
                <a:endParaRPr kumimoji="1" lang="ja-JP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endParaRPr>
              </a:p>
            </p:txBody>
          </p:sp>
          <p:sp>
            <p:nvSpPr>
              <p:cNvPr id="54" name="テキスト ボックス 25"/>
              <p:cNvSpPr txBox="1"/>
              <p:nvPr/>
            </p:nvSpPr>
            <p:spPr>
              <a:xfrm>
                <a:off x="1827698" y="1745408"/>
                <a:ext cx="2965856" cy="1318364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none" rtlCol="0" anchor="ctr">
                <a:spAutoFit/>
              </a:bodyPr>
              <a:lstStyle>
                <a:lvl1pPr marL="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sz="24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3,760</a:t>
                </a:r>
                <a:r>
                  <a:rPr kumimoji="1" lang="ja-JP" altLang="en-US" sz="24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万</a:t>
                </a:r>
                <a:endParaRPr kumimoji="1" lang="en-US" altLang="ja-JP" sz="24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endParaRP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sz="24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B/D</a:t>
                </a:r>
                <a:endParaRPr kumimoji="1" lang="ja-JP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endParaRPr>
              </a:p>
            </p:txBody>
          </p:sp>
          <p:sp>
            <p:nvSpPr>
              <p:cNvPr id="55" name="テキスト ボックス 26"/>
              <p:cNvSpPr txBox="1"/>
              <p:nvPr/>
            </p:nvSpPr>
            <p:spPr>
              <a:xfrm>
                <a:off x="3856866" y="2898845"/>
                <a:ext cx="3542224" cy="965063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none" rtlCol="0" anchor="ctr">
                <a:spAutoFit/>
              </a:bodyPr>
              <a:lstStyle>
                <a:lvl1pPr marL="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8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その他アジア太平洋</a:t>
                </a:r>
                <a:endParaRPr kumimoji="1" lang="en-US" altLang="ja-JP" sz="1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endParaRP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sz="18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19%</a:t>
                </a:r>
                <a:endParaRPr kumimoji="1" lang="ja-JP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endParaRPr>
              </a:p>
            </p:txBody>
          </p:sp>
          <p:sp>
            <p:nvSpPr>
              <p:cNvPr id="56" name="テキスト ボックス 27"/>
              <p:cNvSpPr txBox="1"/>
              <p:nvPr/>
            </p:nvSpPr>
            <p:spPr>
              <a:xfrm>
                <a:off x="2749683" y="3764904"/>
                <a:ext cx="1298158" cy="965063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none" rtlCol="0" anchor="ctr">
                <a:spAutoFit/>
              </a:bodyPr>
              <a:lstStyle>
                <a:lvl1pPr marL="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8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インド</a:t>
                </a:r>
                <a:endParaRPr kumimoji="1" lang="en-US" altLang="ja-JP" sz="1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endParaRP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sz="18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10%</a:t>
                </a:r>
                <a:endParaRPr kumimoji="1" lang="ja-JP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endParaRPr>
              </a:p>
            </p:txBody>
          </p:sp>
          <p:sp>
            <p:nvSpPr>
              <p:cNvPr id="57" name="テキスト ボックス 28"/>
              <p:cNvSpPr txBox="1"/>
              <p:nvPr/>
            </p:nvSpPr>
            <p:spPr>
              <a:xfrm>
                <a:off x="495828" y="2556126"/>
                <a:ext cx="1298158" cy="965063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none" rtlCol="0" anchor="ctr">
                <a:spAutoFit/>
              </a:bodyPr>
              <a:lstStyle>
                <a:lvl1pPr marL="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8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欧州</a:t>
                </a:r>
                <a:endParaRPr kumimoji="1" lang="en-US" altLang="ja-JP" sz="1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endParaRP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sz="18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29%</a:t>
                </a:r>
                <a:endParaRPr kumimoji="1" lang="ja-JP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endParaRPr>
              </a:p>
            </p:txBody>
          </p:sp>
          <p:sp>
            <p:nvSpPr>
              <p:cNvPr id="58" name="テキスト ボックス 29"/>
              <p:cNvSpPr txBox="1"/>
              <p:nvPr/>
            </p:nvSpPr>
            <p:spPr>
              <a:xfrm>
                <a:off x="759259" y="884832"/>
                <a:ext cx="1106123" cy="965063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none" rtlCol="0" anchor="ctr">
                <a:spAutoFit/>
              </a:bodyPr>
              <a:lstStyle>
                <a:lvl1pPr marL="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8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韓国</a:t>
                </a:r>
                <a:endParaRPr kumimoji="1" lang="en-US" altLang="ja-JP" sz="1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endParaRP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sz="18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7%</a:t>
                </a:r>
                <a:endParaRPr kumimoji="1" lang="ja-JP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endParaRPr>
              </a:p>
            </p:txBody>
          </p:sp>
          <p:sp>
            <p:nvSpPr>
              <p:cNvPr id="59" name="テキスト ボックス 30"/>
              <p:cNvSpPr txBox="1"/>
              <p:nvPr/>
            </p:nvSpPr>
            <p:spPr>
              <a:xfrm>
                <a:off x="2547928" y="-2882"/>
                <a:ext cx="1372230" cy="965063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none" rtlCol="0" anchor="ctr">
                <a:spAutoFit/>
              </a:bodyPr>
              <a:lstStyle>
                <a:lvl1pPr marL="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8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その他</a:t>
                </a:r>
                <a:endParaRPr kumimoji="1" lang="en-US" altLang="ja-JP" sz="1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endParaRP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sz="18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1%</a:t>
                </a:r>
                <a:endParaRPr kumimoji="1" lang="ja-JP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endParaRPr>
              </a:p>
            </p:txBody>
          </p:sp>
        </p:grpSp>
        <p:sp>
          <p:nvSpPr>
            <p:cNvPr id="51" name="テキスト ボックス 31"/>
            <p:cNvSpPr txBox="1"/>
            <p:nvPr/>
          </p:nvSpPr>
          <p:spPr>
            <a:xfrm>
              <a:off x="937124" y="97357"/>
              <a:ext cx="596510" cy="600421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rtlCol="0" anchor="ctr"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日本</a:t>
              </a:r>
              <a:endParaRPr kumimoji="1" lang="en-US" altLang="ja-JP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1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10%</a:t>
              </a:r>
              <a:endParaRPr kumimoji="1" lang="ja-JP" altLang="en-US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</p:grpSp>
      <p:grpSp>
        <p:nvGrpSpPr>
          <p:cNvPr id="60" name="グループ化 59"/>
          <p:cNvGrpSpPr/>
          <p:nvPr/>
        </p:nvGrpSpPr>
        <p:grpSpPr>
          <a:xfrm>
            <a:off x="5766315" y="3309276"/>
            <a:ext cx="4824000" cy="3636000"/>
            <a:chOff x="0" y="0"/>
            <a:chExt cx="3815955" cy="3211116"/>
          </a:xfrm>
        </p:grpSpPr>
        <p:grpSp>
          <p:nvGrpSpPr>
            <p:cNvPr id="61" name="グループ化 60"/>
            <p:cNvGrpSpPr/>
            <p:nvPr/>
          </p:nvGrpSpPr>
          <p:grpSpPr>
            <a:xfrm>
              <a:off x="0" y="0"/>
              <a:ext cx="3815955" cy="3211116"/>
              <a:chOff x="0" y="0"/>
              <a:chExt cx="6530579" cy="4794648"/>
            </a:xfrm>
          </p:grpSpPr>
          <p:graphicFrame>
            <p:nvGraphicFramePr>
              <p:cNvPr id="63" name="グラフ 62"/>
              <p:cNvGraphicFramePr/>
              <p:nvPr>
                <p:extLst>
                  <p:ext uri="{D42A27DB-BD31-4B8C-83A1-F6EECF244321}">
                    <p14:modId xmlns:p14="http://schemas.microsoft.com/office/powerpoint/2010/main" val="1676506817"/>
                  </p:ext>
                </p:extLst>
              </p:nvPr>
            </p:nvGraphicFramePr>
            <p:xfrm>
              <a:off x="0" y="0"/>
              <a:ext cx="6530579" cy="4794648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5"/>
              </a:graphicData>
            </a:graphic>
          </p:graphicFrame>
          <p:sp>
            <p:nvSpPr>
              <p:cNvPr id="64" name="テキスト ボックス 37"/>
              <p:cNvSpPr txBox="1"/>
              <p:nvPr/>
            </p:nvSpPr>
            <p:spPr>
              <a:xfrm>
                <a:off x="4101994" y="900239"/>
                <a:ext cx="1298158" cy="965063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none" rtlCol="0" anchor="ctr">
                <a:spAutoFit/>
              </a:bodyPr>
              <a:lstStyle>
                <a:lvl1pPr marL="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8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中国</a:t>
                </a:r>
                <a:endParaRPr kumimoji="1" lang="en-US" altLang="ja-JP" sz="1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endParaRP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sz="18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30%</a:t>
                </a:r>
                <a:endParaRPr kumimoji="1" lang="ja-JP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endParaRPr>
              </a:p>
            </p:txBody>
          </p:sp>
          <p:sp>
            <p:nvSpPr>
              <p:cNvPr id="65" name="テキスト ボックス 38"/>
              <p:cNvSpPr txBox="1"/>
              <p:nvPr/>
            </p:nvSpPr>
            <p:spPr>
              <a:xfrm>
                <a:off x="2362352" y="1932309"/>
                <a:ext cx="1940500" cy="1095803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none" rtlCol="0" anchor="ctr">
                <a:spAutoFit/>
              </a:bodyPr>
              <a:lstStyle>
                <a:lvl1pPr marL="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sz="24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4,480</a:t>
                </a:r>
                <a:r>
                  <a:rPr kumimoji="1" lang="ja-JP" altLang="en-US" sz="24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万</a:t>
                </a:r>
                <a:endParaRPr kumimoji="1" lang="en-US" altLang="ja-JP" sz="24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endParaRP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sz="24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B/D</a:t>
                </a:r>
                <a:endParaRPr kumimoji="1" lang="ja-JP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endParaRPr>
              </a:p>
            </p:txBody>
          </p:sp>
          <p:sp>
            <p:nvSpPr>
              <p:cNvPr id="66" name="テキスト ボックス 39"/>
              <p:cNvSpPr txBox="1"/>
              <p:nvPr/>
            </p:nvSpPr>
            <p:spPr>
              <a:xfrm>
                <a:off x="2582377" y="3250256"/>
                <a:ext cx="3542224" cy="965063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none" rtlCol="0" anchor="ctr">
                <a:spAutoFit/>
              </a:bodyPr>
              <a:lstStyle>
                <a:lvl1pPr marL="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8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その他アジア太平洋</a:t>
                </a:r>
                <a:endParaRPr kumimoji="1" lang="en-US" altLang="ja-JP" sz="1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endParaRP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sz="18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24%</a:t>
                </a:r>
                <a:endParaRPr kumimoji="1" lang="ja-JP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endParaRPr>
              </a:p>
            </p:txBody>
          </p:sp>
          <p:sp>
            <p:nvSpPr>
              <p:cNvPr id="67" name="テキスト ボックス 40"/>
              <p:cNvSpPr txBox="1"/>
              <p:nvPr/>
            </p:nvSpPr>
            <p:spPr>
              <a:xfrm>
                <a:off x="1292540" y="3134965"/>
                <a:ext cx="1298158" cy="965063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none" rtlCol="0" anchor="ctr">
                <a:spAutoFit/>
              </a:bodyPr>
              <a:lstStyle>
                <a:lvl1pPr marL="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8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インド</a:t>
                </a:r>
                <a:endParaRPr kumimoji="1" lang="en-US" altLang="ja-JP" sz="1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endParaRP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sz="18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19%</a:t>
                </a:r>
                <a:endParaRPr kumimoji="1" lang="ja-JP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endParaRPr>
              </a:p>
            </p:txBody>
          </p:sp>
          <p:sp>
            <p:nvSpPr>
              <p:cNvPr id="68" name="テキスト ボックス 41"/>
              <p:cNvSpPr txBox="1"/>
              <p:nvPr/>
            </p:nvSpPr>
            <p:spPr>
              <a:xfrm>
                <a:off x="989100" y="1382771"/>
                <a:ext cx="1298158" cy="965063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none" rtlCol="0" anchor="ctr">
                <a:spAutoFit/>
              </a:bodyPr>
              <a:lstStyle>
                <a:lvl1pPr marL="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8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欧州</a:t>
                </a:r>
                <a:endParaRPr kumimoji="1" lang="en-US" altLang="ja-JP" sz="1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endParaRP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sz="18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17%</a:t>
                </a:r>
                <a:endParaRPr kumimoji="1" lang="ja-JP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endParaRPr>
              </a:p>
            </p:txBody>
          </p:sp>
          <p:sp>
            <p:nvSpPr>
              <p:cNvPr id="69" name="テキスト ボックス 42"/>
              <p:cNvSpPr txBox="1"/>
              <p:nvPr/>
            </p:nvSpPr>
            <p:spPr>
              <a:xfrm>
                <a:off x="1402738" y="625277"/>
                <a:ext cx="1106124" cy="965063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none" rtlCol="0" anchor="ctr">
                <a:spAutoFit/>
              </a:bodyPr>
              <a:lstStyle>
                <a:lvl1pPr marL="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8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韓国</a:t>
                </a:r>
                <a:endParaRPr kumimoji="1" lang="en-US" altLang="ja-JP" sz="1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endParaRP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sz="18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5%</a:t>
                </a:r>
                <a:endParaRPr kumimoji="1" lang="ja-JP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endParaRPr>
              </a:p>
            </p:txBody>
          </p:sp>
          <p:sp>
            <p:nvSpPr>
              <p:cNvPr id="70" name="テキスト ボックス 43"/>
              <p:cNvSpPr txBox="1"/>
              <p:nvPr/>
            </p:nvSpPr>
            <p:spPr>
              <a:xfrm>
                <a:off x="2501977" y="114297"/>
                <a:ext cx="1372230" cy="965063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none" rtlCol="0" anchor="ctr">
                <a:spAutoFit/>
              </a:bodyPr>
              <a:lstStyle>
                <a:lvl1pPr marL="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8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その他</a:t>
                </a:r>
                <a:endParaRPr kumimoji="1" lang="en-US" altLang="ja-JP" sz="1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endParaRP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sz="18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rPr>
                  <a:t>1%</a:t>
                </a:r>
                <a:endParaRPr kumimoji="1" lang="ja-JP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endParaRPr>
              </a:p>
            </p:txBody>
          </p:sp>
        </p:grpSp>
        <p:sp>
          <p:nvSpPr>
            <p:cNvPr id="62" name="テキスト ボックス 35"/>
            <p:cNvSpPr txBox="1"/>
            <p:nvPr/>
          </p:nvSpPr>
          <p:spPr>
            <a:xfrm>
              <a:off x="1199737" y="241567"/>
              <a:ext cx="596510" cy="600421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rtlCol="0" anchor="ctr"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日本</a:t>
              </a:r>
              <a:endParaRPr kumimoji="1" lang="en-US" altLang="ja-JP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1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4%</a:t>
              </a:r>
              <a:endParaRPr kumimoji="1" lang="ja-JP" altLang="en-US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</p:grpSp>
      <p:sp>
        <p:nvSpPr>
          <p:cNvPr id="71" name="左カーブ矢印 70"/>
          <p:cNvSpPr/>
          <p:nvPr/>
        </p:nvSpPr>
        <p:spPr bwMode="auto">
          <a:xfrm rot="19538473">
            <a:off x="8610158" y="1685897"/>
            <a:ext cx="814803" cy="1763990"/>
          </a:xfrm>
          <a:prstGeom prst="curvedLeftArrow">
            <a:avLst/>
          </a:prstGeom>
          <a:solidFill>
            <a:srgbClr val="DDDDDD"/>
          </a:solidFill>
          <a:ln w="9525">
            <a:solidFill>
              <a:srgbClr val="B2B2B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tlCol="0" anchor="ctr"/>
          <a:lstStyle/>
          <a:p>
            <a:pPr algn="l"/>
            <a:endParaRPr kumimoji="0" lang="ja-JP" altLang="en-US" sz="18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1487073" y="51824"/>
            <a:ext cx="20072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LNG</a:t>
            </a:r>
            <a:r>
              <a:rPr kumimoji="1" lang="ja-JP" altLang="en-US" sz="2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需要の拡大</a:t>
            </a:r>
            <a:endParaRPr kumimoji="1" lang="ja-JP" altLang="en-US" sz="20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59700" y="401967"/>
            <a:ext cx="11336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2018</a:t>
            </a:r>
            <a:r>
              <a:rPr kumimoji="1" lang="ja-JP" altLang="en-US" sz="2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endParaRPr kumimoji="1" lang="ja-JP" altLang="en-US" sz="20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2573628" y="2914586"/>
            <a:ext cx="11336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2040</a:t>
            </a:r>
            <a:r>
              <a:rPr kumimoji="1" lang="ja-JP" altLang="en-US" sz="2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endParaRPr kumimoji="1" lang="ja-JP" altLang="en-US" sz="20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5" name="テキスト ボックス 74"/>
          <p:cNvSpPr txBox="1"/>
          <p:nvPr/>
        </p:nvSpPr>
        <p:spPr>
          <a:xfrm>
            <a:off x="4623537" y="401967"/>
            <a:ext cx="11336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2018</a:t>
            </a:r>
            <a:r>
              <a:rPr kumimoji="1" lang="ja-JP" altLang="en-US" sz="2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endParaRPr kumimoji="1" lang="ja-JP" altLang="en-US" sz="20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6" name="テキスト ボックス 75"/>
          <p:cNvSpPr txBox="1"/>
          <p:nvPr/>
        </p:nvSpPr>
        <p:spPr>
          <a:xfrm>
            <a:off x="7639936" y="2982565"/>
            <a:ext cx="11336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2040</a:t>
            </a:r>
            <a:r>
              <a:rPr kumimoji="1" lang="ja-JP" altLang="en-US" sz="2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endParaRPr kumimoji="1" lang="ja-JP" altLang="en-US" sz="20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6593094" y="51824"/>
            <a:ext cx="19591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原油需要の拡大</a:t>
            </a:r>
            <a:endParaRPr kumimoji="1" lang="ja-JP" altLang="en-US" sz="20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94506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【機○・記載例なし】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DDDDDD"/>
        </a:solidFill>
        <a:ln w="9525">
          <a:solidFill>
            <a:srgbClr val="B2B2B2"/>
          </a:solidFill>
          <a:miter lim="800000"/>
          <a:headEnd/>
          <a:tailEnd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none" rtlCol="0" anchor="ctr"/>
      <a:lstStyle>
        <a:defPPr algn="l">
          <a:defRPr kumimoji="0" sz="1800" dirty="0" smtClean="0">
            <a:latin typeface="Meiryo UI" panose="020B0604030504040204" pitchFamily="50" charset="-128"/>
            <a:ea typeface="Meiryo UI" panose="020B0604030504040204" pitchFamily="50" charset="-128"/>
          </a:defRPr>
        </a:defPPr>
      </a:lstStyle>
    </a:spDef>
    <a:txDef>
      <a:spPr>
        <a:noFill/>
      </a:spPr>
      <a:bodyPr wrap="square" rtlCol="0">
        <a:spAutoFit/>
      </a:bodyPr>
      <a:lstStyle>
        <a:defPPr>
          <a:defRPr kumimoji="1" dirty="0" smtClean="0">
            <a:latin typeface="Meiryo UI" panose="020B0604030504040204" pitchFamily="50" charset="-128"/>
            <a:ea typeface="Meiryo UI" panose="020B0604030504040204" pitchFamily="50" charset="-128"/>
            <a:cs typeface="Meiryo UI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ヘッダー修正（PPT）.pptx" id="{BA91829E-AC79-4E60-8307-CE9768C582EC}" vid="{3DAD78C8-E631-4243-AE77-7CF5444DEDC9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Cambria-Calibri">
    <a:majorFont>
      <a:latin typeface="Cambria" panose="02040503050406030204"/>
      <a:ea typeface=""/>
      <a:cs typeface=""/>
      <a:font script="Jpan" typeface="ＭＳ Ｐゴシック"/>
      <a:font script="Hang" typeface="맑은 고딕"/>
      <a:font script="Hans" typeface="黑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Cambria-Calibri">
    <a:majorFont>
      <a:latin typeface="Cambria" panose="02040503050406030204"/>
      <a:ea typeface=""/>
      <a:cs typeface=""/>
      <a:font script="Jpan" typeface="ＭＳ Ｐゴシック"/>
      <a:font script="Hang" typeface="맑은 고딕"/>
      <a:font script="Hans" typeface="黑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Cambria-Calibri">
    <a:majorFont>
      <a:latin typeface="Cambria" panose="02040503050406030204"/>
      <a:ea typeface=""/>
      <a:cs typeface=""/>
      <a:font script="Jpan" typeface="ＭＳ Ｐゴシック"/>
      <a:font script="Hang" typeface="맑은 고딕"/>
      <a:font script="Hans" typeface="黑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Cambria-Calibri">
    <a:majorFont>
      <a:latin typeface="Cambria" panose="02040503050406030204"/>
      <a:ea typeface=""/>
      <a:cs typeface=""/>
      <a:font script="Jpan" typeface="ＭＳ Ｐゴシック"/>
      <a:font script="Hang" typeface="맑은 고딕"/>
      <a:font script="Hans" typeface="黑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115</Words>
  <Application>Microsoft Office PowerPoint</Application>
  <PresentationFormat>A4 210 x 297 mm</PresentationFormat>
  <Paragraphs>68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ＭＳ Ｐゴシック</vt:lpstr>
      <vt:lpstr>Arial</vt:lpstr>
      <vt:lpstr>Calibri</vt:lpstr>
      <vt:lpstr>Wingdings</vt:lpstr>
      <vt:lpstr>【機○・記載例なし】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2020-04-05T09:06:51Z</dcterms:created>
  <dcterms:modified xsi:type="dcterms:W3CDTF">2020-04-05T09:49:21Z</dcterms:modified>
</cp:coreProperties>
</file>