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64" d="100"/>
          <a:sy n="64" d="100"/>
        </p:scale>
        <p:origin x="210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kpfwi99008v\00&#36039;&#28304;&#12456;&#12493;&#12523;&#12462;&#12540;&#24193;&#32207;&#21512;&#25919;&#31574;&#35506;00\04_&#35519;&#26619;&#24195;&#22577;&#23460;\02_&#12456;&#12493;&#12523;&#12462;&#12540;&#30333;&#26360;\R1&#12456;&#12493;&#12523;&#12462;&#12540;&#30333;&#26360;&#65288;&#12456;&#12493;&#30333;2020&#65289;\70_&#30333;&#34920;&#32025;&#21360;&#21047;\200410_&#31532;2&#31295;&#36865;&#20184;\&#31532;1&#37096;&#31532;2&#31456;&#65288;&#28797;&#23475;&#12539;&#22320;&#25919;&#23398;&#12522;&#12473;&#12463;&#12434;&#36367;&#12414;&#12360;&#12383;&#12456;&#12493;&#12523;&#12462;&#12540;&#12471;&#12473;&#12486;&#12512;&#24375;&#38769;&#21270;&#65289;\&#22259;&#34920;\&#31859;&#22269;&#12398;&#30707;&#27833;&#36664;&#20986;&#20837;&#37327;&#12398;&#25512;&#31227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3827592767866"/>
          <c:y val="0.13367929423975092"/>
          <c:w val="0.85375448239472795"/>
          <c:h val="0.80359107420861442"/>
        </c:manualLayout>
      </c:layout>
      <c:lineChart>
        <c:grouping val="standard"/>
        <c:varyColors val="0"/>
        <c:ser>
          <c:idx val="0"/>
          <c:order val="0"/>
          <c:tx>
            <c:strRef>
              <c:f>'まとめ (3)'!$C$40</c:f>
              <c:strCache>
                <c:ptCount val="1"/>
                <c:pt idx="0">
                  <c:v>純輸入量</c:v>
                </c:pt>
              </c:strCache>
            </c:strRef>
          </c:tx>
          <c:spPr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'まとめ (3)'!$B$41:$B$96</c:f>
              <c:strCache>
                <c:ptCount val="48"/>
                <c:pt idx="0">
                  <c:v>73</c:v>
                </c:pt>
                <c:pt idx="27">
                  <c:v>00</c:v>
                </c:pt>
                <c:pt idx="37">
                  <c:v>10</c:v>
                </c:pt>
                <c:pt idx="47">
                  <c:v>19</c:v>
                </c:pt>
              </c:strCache>
            </c:strRef>
          </c:cat>
          <c:val>
            <c:numRef>
              <c:f>'まとめ (3)'!$D$41:$D$96</c:f>
              <c:numCache>
                <c:formatCode>#,##0_);[Red]\(#,##0\)</c:formatCode>
                <c:ptCount val="56"/>
                <c:pt idx="0">
                  <c:v>602.48770000000002</c:v>
                </c:pt>
                <c:pt idx="1">
                  <c:v>589.16599999999994</c:v>
                </c:pt>
                <c:pt idx="2">
                  <c:v>584.63210000000004</c:v>
                </c:pt>
                <c:pt idx="3">
                  <c:v>708.96499999999992</c:v>
                </c:pt>
                <c:pt idx="4">
                  <c:v>856.4541999999999</c:v>
                </c:pt>
                <c:pt idx="5">
                  <c:v>800.16110000000003</c:v>
                </c:pt>
                <c:pt idx="6">
                  <c:v>798.529</c:v>
                </c:pt>
                <c:pt idx="7">
                  <c:v>636.46090000000004</c:v>
                </c:pt>
                <c:pt idx="8">
                  <c:v>540.10900000000004</c:v>
                </c:pt>
                <c:pt idx="9">
                  <c:v>429.82060000000001</c:v>
                </c:pt>
                <c:pt idx="10">
                  <c:v>431.20269999999999</c:v>
                </c:pt>
                <c:pt idx="11">
                  <c:v>471.54610000000002</c:v>
                </c:pt>
                <c:pt idx="12">
                  <c:v>428.61340000000001</c:v>
                </c:pt>
                <c:pt idx="13">
                  <c:v>543.89269999999999</c:v>
                </c:pt>
                <c:pt idx="14">
                  <c:v>591.40480000000002</c:v>
                </c:pt>
                <c:pt idx="15">
                  <c:v>658.654</c:v>
                </c:pt>
                <c:pt idx="16">
                  <c:v>720.17520000000002</c:v>
                </c:pt>
                <c:pt idx="17">
                  <c:v>716.08870000000002</c:v>
                </c:pt>
                <c:pt idx="18">
                  <c:v>662.58130000000006</c:v>
                </c:pt>
                <c:pt idx="19">
                  <c:v>693.80140000000006</c:v>
                </c:pt>
                <c:pt idx="20">
                  <c:v>761.77520000000004</c:v>
                </c:pt>
                <c:pt idx="21">
                  <c:v>805.40420000000006</c:v>
                </c:pt>
                <c:pt idx="22">
                  <c:v>788.56889999999999</c:v>
                </c:pt>
                <c:pt idx="23">
                  <c:v>849.79</c:v>
                </c:pt>
                <c:pt idx="24">
                  <c:v>915.81150000000002</c:v>
                </c:pt>
                <c:pt idx="25">
                  <c:v>976.3531999999999</c:v>
                </c:pt>
                <c:pt idx="26">
                  <c:v>991.24860000000012</c:v>
                </c:pt>
                <c:pt idx="27">
                  <c:v>1041.9060999999999</c:v>
                </c:pt>
                <c:pt idx="28">
                  <c:v>1090.0323000000001</c:v>
                </c:pt>
                <c:pt idx="29">
                  <c:v>1054.6468</c:v>
                </c:pt>
                <c:pt idx="30">
                  <c:v>1123.7789</c:v>
                </c:pt>
                <c:pt idx="31">
                  <c:v>1209.6913</c:v>
                </c:pt>
                <c:pt idx="32">
                  <c:v>1254.8907999999999</c:v>
                </c:pt>
                <c:pt idx="33">
                  <c:v>1239.0468000000001</c:v>
                </c:pt>
                <c:pt idx="34">
                  <c:v>1203.5830000000001</c:v>
                </c:pt>
                <c:pt idx="35">
                  <c:v>1111.3667</c:v>
                </c:pt>
                <c:pt idx="36">
                  <c:v>966.65939999999989</c:v>
                </c:pt>
                <c:pt idx="37">
                  <c:v>944.06810000000007</c:v>
                </c:pt>
                <c:pt idx="38">
                  <c:v>845.03080000000011</c:v>
                </c:pt>
                <c:pt idx="39">
                  <c:v>739.3134</c:v>
                </c:pt>
                <c:pt idx="40">
                  <c:v>623.74430000000007</c:v>
                </c:pt>
                <c:pt idx="41">
                  <c:v>506.50240000000002</c:v>
                </c:pt>
                <c:pt idx="42">
                  <c:v>471.05649999999997</c:v>
                </c:pt>
                <c:pt idx="43">
                  <c:v>479.46940000000006</c:v>
                </c:pt>
                <c:pt idx="44">
                  <c:v>376.84499999999997</c:v>
                </c:pt>
                <c:pt idx="45">
                  <c:v>234.1344</c:v>
                </c:pt>
                <c:pt idx="46">
                  <c:v>55.649099999999997</c:v>
                </c:pt>
                <c:pt idx="47">
                  <c:v>61</c:v>
                </c:pt>
                <c:pt idx="48">
                  <c:v>7.4</c:v>
                </c:pt>
                <c:pt idx="49">
                  <c:v>1.5</c:v>
                </c:pt>
                <c:pt idx="50">
                  <c:v>-85.2</c:v>
                </c:pt>
                <c:pt idx="51">
                  <c:v>5</c:v>
                </c:pt>
                <c:pt idx="52">
                  <c:v>39.5</c:v>
                </c:pt>
                <c:pt idx="53">
                  <c:v>-120.7</c:v>
                </c:pt>
                <c:pt idx="54">
                  <c:v>-129.4</c:v>
                </c:pt>
                <c:pt idx="55">
                  <c:v>-152.19999999999999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374-4D67-A8E7-38D60A1565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2622112"/>
        <c:axId val="422629984"/>
      </c:lineChart>
      <c:catAx>
        <c:axId val="422622112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low"/>
        <c:crossAx val="422629984"/>
        <c:crosses val="autoZero"/>
        <c:auto val="1"/>
        <c:lblAlgn val="ctr"/>
        <c:lblOffset val="100"/>
        <c:noMultiLvlLbl val="0"/>
      </c:catAx>
      <c:valAx>
        <c:axId val="422629984"/>
        <c:scaling>
          <c:orientation val="maxMin"/>
          <c:max val="1400"/>
          <c:min val="-4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422622112"/>
        <c:crosses val="autoZero"/>
        <c:crossBetween val="between"/>
        <c:majorUnit val="4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グラフ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3920458"/>
              </p:ext>
            </p:extLst>
          </p:nvPr>
        </p:nvGraphicFramePr>
        <p:xfrm>
          <a:off x="992560" y="404664"/>
          <a:ext cx="6580188" cy="6118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正方形/長方形 1"/>
          <p:cNvSpPr/>
          <p:nvPr/>
        </p:nvSpPr>
        <p:spPr bwMode="auto">
          <a:xfrm>
            <a:off x="632520" y="548680"/>
            <a:ext cx="7776864" cy="115212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32520" y="1516142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（千バレル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日）</a:t>
            </a:r>
            <a:endParaRPr kumimoji="1" lang="ja-JP" altLang="en-US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3584848" y="1557002"/>
            <a:ext cx="432048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4160912" y="1124744"/>
            <a:ext cx="14125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米国の原油・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石油製品の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純輸入量</a:t>
            </a:r>
            <a:endParaRPr kumimoji="1" lang="ja-JP" altLang="en-US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662518" y="6156012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1973</a:t>
            </a:r>
            <a:endParaRPr kumimoji="1" lang="ja-JP" altLang="en-US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>
            <a:off x="2072680" y="6017628"/>
            <a:ext cx="550006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4445046" y="6180228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2000</a:t>
            </a:r>
            <a:endParaRPr kumimoji="1" lang="ja-JP" altLang="en-US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349793" y="6180228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2010</a:t>
            </a:r>
            <a:endParaRPr kumimoji="1" lang="ja-JP" altLang="en-US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548564" y="6141136"/>
            <a:ext cx="7553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</a:p>
          <a:p>
            <a:pPr algn="ctr"/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endParaRPr kumimoji="1" lang="ja-JP" altLang="en-US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4" name="直線コネクタ 23"/>
          <p:cNvCxnSpPr/>
          <p:nvPr/>
        </p:nvCxnSpPr>
        <p:spPr>
          <a:xfrm>
            <a:off x="6897216" y="1557002"/>
            <a:ext cx="0" cy="446428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>
            <a:off x="6871851" y="1556792"/>
            <a:ext cx="864096" cy="0"/>
          </a:xfrm>
          <a:prstGeom prst="straightConnector1">
            <a:avLst/>
          </a:prstGeom>
          <a:ln w="5715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7572748" y="622274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（年）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23</Words>
  <Application>Microsoft Office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2020-04-07T05:54:15Z</dcterms:modified>
</cp:coreProperties>
</file>