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68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4C8"/>
    <a:srgbClr val="99D6EC"/>
    <a:srgbClr val="FF5A00"/>
    <a:srgbClr val="0098D0"/>
    <a:srgbClr val="B197D3"/>
    <a:srgbClr val="FF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9" autoAdjust="0"/>
    <p:restoredTop sz="94647" autoAdjust="0"/>
  </p:normalViewPr>
  <p:slideViewPr>
    <p:cSldViewPr>
      <p:cViewPr varScale="1">
        <p:scale>
          <a:sx n="68" d="100"/>
          <a:sy n="68" d="100"/>
        </p:scale>
        <p:origin x="84" y="96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日本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Sheet1!$B$2:$F$2</c:f>
              <c:numCache>
                <c:formatCode>#,##0_ </c:formatCode>
                <c:ptCount val="5"/>
                <c:pt idx="0">
                  <c:v>1159.7</c:v>
                </c:pt>
                <c:pt idx="1">
                  <c:v>1160.5</c:v>
                </c:pt>
                <c:pt idx="2">
                  <c:v>1069.5999999999999</c:v>
                </c:pt>
                <c:pt idx="3">
                  <c:v>1052</c:v>
                </c:pt>
                <c:pt idx="4">
                  <c:v>1066.4000000000001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1-4E79-A415-D0CC84EF0B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Sheet1!$B$3:$F$3</c:f>
              <c:numCache>
                <c:formatCode>#,##0_ </c:formatCode>
                <c:ptCount val="5"/>
                <c:pt idx="0">
                  <c:v>421</c:v>
                </c:pt>
                <c:pt idx="1">
                  <c:v>710.1</c:v>
                </c:pt>
                <c:pt idx="2">
                  <c:v>1208.8</c:v>
                </c:pt>
                <c:pt idx="3">
                  <c:v>1429.6</c:v>
                </c:pt>
                <c:pt idx="4">
                  <c:v>1845.3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1-4E79-A415-D0CC84EF0B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インド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Sheet1!$B$4:$F$4</c:f>
              <c:numCache>
                <c:formatCode>#,##0_ </c:formatCode>
                <c:ptCount val="5"/>
                <c:pt idx="0">
                  <c:v>615</c:v>
                </c:pt>
                <c:pt idx="1">
                  <c:v>807.7</c:v>
                </c:pt>
                <c:pt idx="2">
                  <c:v>876.1</c:v>
                </c:pt>
                <c:pt idx="3">
                  <c:v>1044.3</c:v>
                </c:pt>
                <c:pt idx="4">
                  <c:v>1166.5999999999999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1-4E79-A415-D0CC84EF0B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韓国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Sheet1!$B$5:$F$5</c:f>
              <c:numCache>
                <c:formatCode>#,##0_ </c:formatCode>
                <c:ptCount val="5"/>
                <c:pt idx="0">
                  <c:v>570.5</c:v>
                </c:pt>
                <c:pt idx="1">
                  <c:v>548</c:v>
                </c:pt>
                <c:pt idx="2">
                  <c:v>535.79999999999995</c:v>
                </c:pt>
                <c:pt idx="3">
                  <c:v>725</c:v>
                </c:pt>
                <c:pt idx="4">
                  <c:v>608.20000000000005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81-4E79-A415-D0CC84EF0BE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インドネシア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Sheet1!$B$6:$F$6</c:f>
              <c:numCache>
                <c:formatCode>#,##0_ </c:formatCode>
                <c:ptCount val="5"/>
                <c:pt idx="0">
                  <c:v>267</c:v>
                </c:pt>
                <c:pt idx="1">
                  <c:v>363</c:v>
                </c:pt>
                <c:pt idx="2">
                  <c:v>417</c:v>
                </c:pt>
                <c:pt idx="3">
                  <c:v>406</c:v>
                </c:pt>
                <c:pt idx="4">
                  <c:v>532.79999999999995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1-4E79-A415-D0CC84EF0BE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米国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Sheet1!$B$7:$F$7</c:f>
              <c:numCache>
                <c:formatCode>#,##0_ </c:formatCode>
                <c:ptCount val="5"/>
                <c:pt idx="0">
                  <c:v>436.9</c:v>
                </c:pt>
                <c:pt idx="1">
                  <c:v>450.3</c:v>
                </c:pt>
                <c:pt idx="2">
                  <c:v>399.1</c:v>
                </c:pt>
                <c:pt idx="3">
                  <c:v>481.7</c:v>
                </c:pt>
                <c:pt idx="4">
                  <c:v>523.20000000000005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81-4E79-A415-D0CC84EF0BE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オランダ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Sheet1!$B$8:$F$8</c:f>
              <c:numCache>
                <c:formatCode>#,##0_ </c:formatCode>
                <c:ptCount val="5"/>
                <c:pt idx="0">
                  <c:v>401.3</c:v>
                </c:pt>
                <c:pt idx="1">
                  <c:v>482.2</c:v>
                </c:pt>
                <c:pt idx="2">
                  <c:v>383.5</c:v>
                </c:pt>
                <c:pt idx="3">
                  <c:v>423.5</c:v>
                </c:pt>
                <c:pt idx="4">
                  <c:v>326.2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81-4E79-A415-D0CC84EF0B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91245216"/>
        <c:axId val="591245544"/>
        <c:extLst>
          <c:ext xmlns:c15="http://schemas.microsoft.com/office/drawing/2012/chart" uri="{02D57815-91ED-43cb-92C2-25804820EDAC}">
            <c15:filteredAreaSeries>
              <c15:ser>
                <c:idx val="8"/>
                <c:order val="7"/>
                <c:tx>
                  <c:strRef>
                    <c:extLst>
                      <c:ext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メキシコ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2013年</c:v>
                      </c:pt>
                      <c:pt idx="1">
                        <c:v>2014年</c:v>
                      </c:pt>
                      <c:pt idx="2">
                        <c:v>2015年</c:v>
                      </c:pt>
                      <c:pt idx="3">
                        <c:v>2016年</c:v>
                      </c:pt>
                      <c:pt idx="4">
                        <c:v>2017年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Sheet1!$B$9:$F$9</c15:sqref>
                        </c15:formulaRef>
                      </c:ext>
                    </c:extLst>
                    <c:numCache>
                      <c:formatCode>#,##0_ </c:formatCode>
                      <c:ptCount val="5"/>
                      <c:pt idx="0">
                        <c:v>269.2</c:v>
                      </c:pt>
                      <c:pt idx="1">
                        <c:v>266.60000000000002</c:v>
                      </c:pt>
                      <c:pt idx="2">
                        <c:v>323.7</c:v>
                      </c:pt>
                      <c:pt idx="3">
                        <c:v>386.1</c:v>
                      </c:pt>
                      <c:pt idx="4">
                        <c:v>402.5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1581-4E79-A415-D0CC84EF0BE3}"/>
                  </c:ext>
                </c:extLst>
              </c15:ser>
            </c15:filteredAreaSeries>
          </c:ext>
        </c:extLst>
      </c:areaChart>
      <c:catAx>
        <c:axId val="59124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91245544"/>
        <c:crosses val="autoZero"/>
        <c:auto val="1"/>
        <c:lblAlgn val="ctr"/>
        <c:lblOffset val="100"/>
        <c:noMultiLvlLbl val="0"/>
      </c:catAx>
      <c:valAx>
        <c:axId val="59124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9124521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0.85568</cdr:x>
      <cdr:y>0.949</cdr:y>
    </cdr:from>
    <cdr:to>
      <cdr:x>0.99523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260572" y="4009322"/>
          <a:ext cx="857927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kumimoji="1" lang="ja-JP" altLang="en-US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出展：</a:t>
          </a:r>
          <a:r>
            <a: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WLPGA</a:t>
          </a:r>
          <a:endParaRPr kumimoji="1" lang="ja-JP" altLang="en-US" sz="8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7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7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8EED-0542-4C86-A18B-4CD095A08138}" type="datetime1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FD6B-AACB-4FB5-A82B-515F0D3C0BFC}" type="datetime1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57702473-496F-4EA5-8617-C076904D98E0}" type="datetime1">
              <a:rPr lang="ja-JP" altLang="en-US" smtClean="0"/>
              <a:t>2020/4/7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629823"/>
              </p:ext>
            </p:extLst>
          </p:nvPr>
        </p:nvGraphicFramePr>
        <p:xfrm>
          <a:off x="29293" y="1340768"/>
          <a:ext cx="6147843" cy="422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角丸四角形 2"/>
          <p:cNvSpPr/>
          <p:nvPr/>
        </p:nvSpPr>
        <p:spPr bwMode="auto">
          <a:xfrm>
            <a:off x="6249146" y="3000630"/>
            <a:ext cx="3476992" cy="1080120"/>
          </a:xfrm>
          <a:prstGeom prst="round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2017</a:t>
            </a:r>
            <a:r>
              <a:rPr kumimoji="0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年以降、ミャンマー石油化学公社への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研修生</a:t>
            </a:r>
            <a:r>
              <a:rPr kumimoji="0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招聘と専門家派遣を実施。</a:t>
            </a:r>
            <a:endParaRPr kumimoji="0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今後、他のアジア諸国にも拡大予定。</a:t>
            </a:r>
            <a:endParaRPr kumimoji="0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01072" y="1622656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万トン</a:t>
            </a:r>
            <a:endParaRPr kumimoji="1" lang="ja-JP" altLang="en-US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6177136" y="3000630"/>
            <a:ext cx="2391404" cy="268388"/>
          </a:xfrm>
          <a:prstGeom prst="round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l"/>
            <a:r>
              <a:rPr kumimoji="0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研修生招聘・専門家派遣</a:t>
            </a:r>
            <a:endParaRPr kumimoji="0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6214731" y="1548127"/>
            <a:ext cx="3502400" cy="1368152"/>
          </a:xfrm>
          <a:prstGeom prst="round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1995</a:t>
            </a:r>
            <a:r>
              <a:rPr kumimoji="0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年以降、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産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ガス国、消費国、海運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会社等が一同に会し、東京で開催。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kumimoji="0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年３月の第</a:t>
            </a:r>
            <a:r>
              <a:rPr kumimoji="0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kumimoji="0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回セミナーには、国内外のべ</a:t>
            </a:r>
            <a:r>
              <a:rPr kumimoji="0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655</a:t>
            </a:r>
            <a:r>
              <a:rPr kumimoji="0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0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海外約</a:t>
            </a:r>
            <a:r>
              <a:rPr kumimoji="0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kumimoji="0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名）が参加。</a:t>
            </a:r>
            <a:endParaRPr kumimoji="0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6168521" y="1434273"/>
            <a:ext cx="2494873" cy="268388"/>
          </a:xfrm>
          <a:prstGeom prst="round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l"/>
            <a:r>
              <a:rPr kumimoji="0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LP</a:t>
            </a:r>
            <a:r>
              <a:rPr kumimoji="0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ガス国際セミナー</a:t>
            </a:r>
            <a:endParaRPr kumimoji="0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611646" y="1416454"/>
            <a:ext cx="2325132" cy="268388"/>
          </a:xfrm>
          <a:prstGeom prst="round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l"/>
            <a:r>
              <a:rPr kumimoji="0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LPG</a:t>
            </a:r>
            <a:r>
              <a:rPr kumimoji="0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輸入上位国の推移</a:t>
            </a:r>
            <a:endParaRPr kumimoji="0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01530" y="4160092"/>
            <a:ext cx="1788460" cy="13515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図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9833" y="4173791"/>
            <a:ext cx="1821712" cy="13378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607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【機○・記載例なし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 anchor="ctr"/>
      <a:lstStyle>
        <a:defPPr algn="l">
          <a:defRPr kumimoji="0" sz="18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EEFAC4F8-5372-4F77-B6EB-292543FDB11B}" vid="{F3909443-3E9A-4DD8-A95D-A134317FA3B2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95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Wingdings</vt:lpstr>
      <vt:lpstr>【機○・記載例なし】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2019-11-01T10:33:20Z</dcterms:created>
  <dcterms:modified xsi:type="dcterms:W3CDTF">2020-04-07T06:12:24Z</dcterms:modified>
</cp:coreProperties>
</file>