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7" d="100"/>
          <a:sy n="67" d="100"/>
        </p:scale>
        <p:origin x="114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024668968182515"/>
          <c:y val="0.12246375414084741"/>
          <c:w val="0.63161598841540401"/>
          <c:h val="0.75953934046110461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Sheet1!$C$16</c:f>
              <c:strCache>
                <c:ptCount val="1"/>
                <c:pt idx="0">
                  <c:v>日本</c:v>
                </c:pt>
              </c:strCache>
            </c:strRef>
          </c:tx>
          <c:invertIfNegative val="0"/>
          <c:cat>
            <c:strRef>
              <c:f>Sheet1!$D$8:$F$8</c:f>
              <c:strCache>
                <c:ptCount val="3"/>
                <c:pt idx="0">
                  <c:v>2013年</c:v>
                </c:pt>
                <c:pt idx="1">
                  <c:v>2018年</c:v>
                </c:pt>
                <c:pt idx="2">
                  <c:v>2030年</c:v>
                </c:pt>
              </c:strCache>
            </c:strRef>
          </c:cat>
          <c:val>
            <c:numRef>
              <c:f>Sheet1!$G$16:$I$16</c:f>
              <c:numCache>
                <c:formatCode>#,##0_);[Red]\(#,##0\)</c:formatCode>
                <c:ptCount val="3"/>
                <c:pt idx="0">
                  <c:v>8798</c:v>
                </c:pt>
                <c:pt idx="1">
                  <c:v>8246</c:v>
                </c:pt>
                <c:pt idx="2">
                  <c:v>7268.9316439620598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E9-45D2-BC75-C632999B190A}"/>
            </c:ext>
          </c:extLst>
        </c:ser>
        <c:ser>
          <c:idx val="0"/>
          <c:order val="1"/>
          <c:tx>
            <c:strRef>
              <c:f>Sheet1!$C$17</c:f>
              <c:strCache>
                <c:ptCount val="1"/>
                <c:pt idx="0">
                  <c:v>韓国</c:v>
                </c:pt>
              </c:strCache>
            </c:strRef>
          </c:tx>
          <c:invertIfNegative val="0"/>
          <c:cat>
            <c:strRef>
              <c:f>Sheet1!$D$8:$F$8</c:f>
              <c:strCache>
                <c:ptCount val="3"/>
                <c:pt idx="0">
                  <c:v>2013年</c:v>
                </c:pt>
                <c:pt idx="1">
                  <c:v>2018年</c:v>
                </c:pt>
                <c:pt idx="2">
                  <c:v>2030年</c:v>
                </c:pt>
              </c:strCache>
            </c:strRef>
          </c:cat>
          <c:val>
            <c:numRef>
              <c:f>Sheet1!$G$17:$I$17</c:f>
              <c:numCache>
                <c:formatCode>#,##0_);[Red]\(#,##0\)</c:formatCode>
                <c:ptCount val="3"/>
                <c:pt idx="0">
                  <c:v>4039</c:v>
                </c:pt>
                <c:pt idx="1">
                  <c:v>4395</c:v>
                </c:pt>
                <c:pt idx="2">
                  <c:v>4953.6828926282096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E9-45D2-BC75-C632999B190A}"/>
            </c:ext>
          </c:extLst>
        </c:ser>
        <c:ser>
          <c:idx val="1"/>
          <c:order val="2"/>
          <c:tx>
            <c:strRef>
              <c:f>Sheet1!$C$15</c:f>
              <c:strCache>
                <c:ptCount val="1"/>
                <c:pt idx="0">
                  <c:v>中国</c:v>
                </c:pt>
              </c:strCache>
            </c:strRef>
          </c:tx>
          <c:invertIfNegative val="0"/>
          <c:cat>
            <c:strRef>
              <c:f>Sheet1!$D$8:$F$8</c:f>
              <c:strCache>
                <c:ptCount val="3"/>
                <c:pt idx="0">
                  <c:v>2013年</c:v>
                </c:pt>
                <c:pt idx="1">
                  <c:v>2018年</c:v>
                </c:pt>
                <c:pt idx="2">
                  <c:v>2030年</c:v>
                </c:pt>
              </c:strCache>
            </c:strRef>
          </c:cat>
          <c:val>
            <c:numRef>
              <c:f>Sheet1!$G$15:$I$15</c:f>
              <c:numCache>
                <c:formatCode>#,##0_);[Red]\(#,##0\)</c:formatCode>
                <c:ptCount val="3"/>
                <c:pt idx="0">
                  <c:v>1860.0000000000002</c:v>
                </c:pt>
                <c:pt idx="1">
                  <c:v>5400</c:v>
                </c:pt>
                <c:pt idx="2">
                  <c:v>7188.1966945841586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E9-45D2-BC75-C632999B190A}"/>
            </c:ext>
          </c:extLst>
        </c:ser>
        <c:ser>
          <c:idx val="3"/>
          <c:order val="3"/>
          <c:tx>
            <c:strRef>
              <c:f>Sheet1!$C$14</c:f>
              <c:strCache>
                <c:ptCount val="1"/>
                <c:pt idx="0">
                  <c:v>その他アジア</c:v>
                </c:pt>
              </c:strCache>
            </c:strRef>
          </c:tx>
          <c:invertIfNegative val="0"/>
          <c:cat>
            <c:strRef>
              <c:f>Sheet1!$D$8:$F$8</c:f>
              <c:strCache>
                <c:ptCount val="3"/>
                <c:pt idx="0">
                  <c:v>2013年</c:v>
                </c:pt>
                <c:pt idx="1">
                  <c:v>2018年</c:v>
                </c:pt>
                <c:pt idx="2">
                  <c:v>2030年</c:v>
                </c:pt>
              </c:strCache>
            </c:strRef>
          </c:cat>
          <c:val>
            <c:numRef>
              <c:f>Sheet1!$G$14:$I$14</c:f>
              <c:numCache>
                <c:formatCode>#,##0_);[Red]\(#,##0\)</c:formatCode>
                <c:ptCount val="3"/>
                <c:pt idx="0">
                  <c:v>3106</c:v>
                </c:pt>
                <c:pt idx="1">
                  <c:v>5816</c:v>
                </c:pt>
                <c:pt idx="2">
                  <c:v>15925.399352950628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E9-45D2-BC75-C632999B190A}"/>
            </c:ext>
          </c:extLst>
        </c:ser>
        <c:ser>
          <c:idx val="4"/>
          <c:order val="4"/>
          <c:tx>
            <c:strRef>
              <c:f>Sheet1!$C$13</c:f>
              <c:strCache>
                <c:ptCount val="1"/>
                <c:pt idx="0">
                  <c:v>欧州</c:v>
                </c:pt>
              </c:strCache>
            </c:strRef>
          </c:tx>
          <c:invertIfNegative val="0"/>
          <c:cat>
            <c:strRef>
              <c:f>Sheet1!$D$8:$F$8</c:f>
              <c:strCache>
                <c:ptCount val="3"/>
                <c:pt idx="0">
                  <c:v>2013年</c:v>
                </c:pt>
                <c:pt idx="1">
                  <c:v>2018年</c:v>
                </c:pt>
                <c:pt idx="2">
                  <c:v>2030年</c:v>
                </c:pt>
              </c:strCache>
            </c:strRef>
          </c:cat>
          <c:val>
            <c:numRef>
              <c:f>Sheet1!$G$13:$I$13</c:f>
              <c:numCache>
                <c:formatCode>#,##0_);[Red]\(#,##0\)</c:formatCode>
                <c:ptCount val="3"/>
                <c:pt idx="0">
                  <c:v>3393</c:v>
                </c:pt>
                <c:pt idx="1">
                  <c:v>4891</c:v>
                </c:pt>
                <c:pt idx="2">
                  <c:v>8673.2913750751104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E9-45D2-BC75-C632999B190A}"/>
            </c:ext>
          </c:extLst>
        </c:ser>
        <c:ser>
          <c:idx val="5"/>
          <c:order val="5"/>
          <c:tx>
            <c:strRef>
              <c:f>Sheet1!$C$12</c:f>
              <c:strCache>
                <c:ptCount val="1"/>
                <c:pt idx="0">
                  <c:v>中南米</c:v>
                </c:pt>
              </c:strCache>
            </c:strRef>
          </c:tx>
          <c:invertIfNegative val="0"/>
          <c:cat>
            <c:strRef>
              <c:f>Sheet1!$D$8:$F$8</c:f>
              <c:strCache>
                <c:ptCount val="3"/>
                <c:pt idx="0">
                  <c:v>2013年</c:v>
                </c:pt>
                <c:pt idx="1">
                  <c:v>2018年</c:v>
                </c:pt>
                <c:pt idx="2">
                  <c:v>2030年</c:v>
                </c:pt>
              </c:strCache>
            </c:strRef>
          </c:cat>
          <c:val>
            <c:numRef>
              <c:f>Sheet1!$G$12:$I$12</c:f>
              <c:numCache>
                <c:formatCode>#,##0_);[Red]\(#,##0\)</c:formatCode>
                <c:ptCount val="3"/>
                <c:pt idx="0">
                  <c:v>1232</c:v>
                </c:pt>
                <c:pt idx="1">
                  <c:v>902.99999999999989</c:v>
                </c:pt>
                <c:pt idx="2">
                  <c:v>1549.0647482014388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E9-45D2-BC75-C632999B190A}"/>
            </c:ext>
          </c:extLst>
        </c:ser>
        <c:ser>
          <c:idx val="6"/>
          <c:order val="6"/>
          <c:tx>
            <c:strRef>
              <c:f>Sheet1!$C$11</c:f>
              <c:strCache>
                <c:ptCount val="1"/>
                <c:pt idx="0">
                  <c:v>北米</c:v>
                </c:pt>
              </c:strCache>
            </c:strRef>
          </c:tx>
          <c:invertIfNegative val="0"/>
          <c:cat>
            <c:strRef>
              <c:f>Sheet1!$D$8:$F$8</c:f>
              <c:strCache>
                <c:ptCount val="3"/>
                <c:pt idx="0">
                  <c:v>2013年</c:v>
                </c:pt>
                <c:pt idx="1">
                  <c:v>2018年</c:v>
                </c:pt>
                <c:pt idx="2">
                  <c:v>2030年</c:v>
                </c:pt>
              </c:strCache>
            </c:strRef>
          </c:cat>
          <c:val>
            <c:numRef>
              <c:f>Sheet1!$G$11:$I$11</c:f>
              <c:numCache>
                <c:formatCode>#,##0_);[Red]\(#,##0\)</c:formatCode>
                <c:ptCount val="3"/>
                <c:pt idx="0">
                  <c:v>949</c:v>
                </c:pt>
                <c:pt idx="1">
                  <c:v>817</c:v>
                </c:pt>
                <c:pt idx="2">
                  <c:v>759.02884100066842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E9-45D2-BC75-C632999B190A}"/>
            </c:ext>
          </c:extLst>
        </c:ser>
        <c:ser>
          <c:idx val="7"/>
          <c:order val="7"/>
          <c:tx>
            <c:strRef>
              <c:f>Sheet1!$C$10</c:f>
              <c:strCache>
                <c:ptCount val="1"/>
                <c:pt idx="0">
                  <c:v>中東</c:v>
                </c:pt>
              </c:strCache>
            </c:strRef>
          </c:tx>
          <c:invertIfNegative val="0"/>
          <c:cat>
            <c:strRef>
              <c:f>Sheet1!$D$8:$F$8</c:f>
              <c:strCache>
                <c:ptCount val="3"/>
                <c:pt idx="0">
                  <c:v>2013年</c:v>
                </c:pt>
                <c:pt idx="1">
                  <c:v>2018年</c:v>
                </c:pt>
                <c:pt idx="2">
                  <c:v>2030年</c:v>
                </c:pt>
              </c:strCache>
            </c:strRef>
          </c:cat>
          <c:val>
            <c:numRef>
              <c:f>Sheet1!$G$10:$I$10</c:f>
              <c:numCache>
                <c:formatCode>#,##0_);[Red]\(#,##0\)</c:formatCode>
                <c:ptCount val="3"/>
                <c:pt idx="0">
                  <c:v>314</c:v>
                </c:pt>
                <c:pt idx="1">
                  <c:v>720.00000000000011</c:v>
                </c:pt>
                <c:pt idx="2">
                  <c:v>1724.3580470162747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8E9-45D2-BC75-C632999B190A}"/>
            </c:ext>
          </c:extLst>
        </c:ser>
        <c:ser>
          <c:idx val="8"/>
          <c:order val="8"/>
          <c:tx>
            <c:strRef>
              <c:f>Sheet1!$C$9</c:f>
              <c:strCache>
                <c:ptCount val="1"/>
                <c:pt idx="0">
                  <c:v>アフリカ</c:v>
                </c:pt>
              </c:strCache>
            </c:strRef>
          </c:tx>
          <c:invertIfNegative val="0"/>
          <c:cat>
            <c:strRef>
              <c:f>Sheet1!$D$8:$F$8</c:f>
              <c:strCache>
                <c:ptCount val="3"/>
                <c:pt idx="0">
                  <c:v>2013年</c:v>
                </c:pt>
                <c:pt idx="1">
                  <c:v>2018年</c:v>
                </c:pt>
                <c:pt idx="2">
                  <c:v>2030年</c:v>
                </c:pt>
              </c:strCache>
            </c:strRef>
          </c:cat>
          <c:val>
            <c:numRef>
              <c:f>Sheet1!$G$9:$I$9</c:f>
              <c:numCache>
                <c:formatCode>#,##0_);[Red]\(#,##0\)</c:formatCode>
                <c:ptCount val="3"/>
                <c:pt idx="0">
                  <c:v>0</c:v>
                </c:pt>
                <c:pt idx="1">
                  <c:v>193</c:v>
                </c:pt>
                <c:pt idx="2">
                  <c:v>295.36082474226805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8E9-45D2-BC75-C632999B1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627200"/>
        <c:axId val="78628736"/>
      </c:barChart>
      <c:catAx>
        <c:axId val="7862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78628736"/>
        <c:crosses val="autoZero"/>
        <c:auto val="1"/>
        <c:lblAlgn val="ctr"/>
        <c:lblOffset val="50"/>
        <c:noMultiLvlLbl val="0"/>
      </c:catAx>
      <c:valAx>
        <c:axId val="78628736"/>
        <c:scaling>
          <c:orientation val="minMax"/>
        </c:scaling>
        <c:delete val="0"/>
        <c:axPos val="l"/>
        <c:majorGridlines/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 lang="ja-JP" sz="1000"/>
            </a:pPr>
            <a:endParaRPr lang="ja-JP"/>
          </a:p>
        </c:txPr>
        <c:crossAx val="78627200"/>
        <c:crosses val="autoZero"/>
        <c:crossBetween val="between"/>
        <c:majorUnit val="5000"/>
      </c:valAx>
    </c:plotArea>
    <c:legend>
      <c:legendPos val="r"/>
      <c:layout>
        <c:manualLayout>
          <c:xMode val="edge"/>
          <c:yMode val="edge"/>
          <c:x val="0.80627974434611605"/>
          <c:y val="0.22742060625121463"/>
          <c:w val="0.19372025565388398"/>
          <c:h val="0.57677200599351475"/>
        </c:manualLayout>
      </c:layout>
      <c:overlay val="0"/>
      <c:txPr>
        <a:bodyPr/>
        <a:lstStyle/>
        <a:p>
          <a:pPr>
            <a:defRPr lang="ja-JP" sz="1000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0.57583</cdr:x>
      <cdr:y>0.11856</cdr:y>
    </cdr:from>
    <cdr:to>
      <cdr:x>0.87459</cdr:x>
      <cdr:y>0.24628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342491" y="436390"/>
          <a:ext cx="1215355" cy="470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1200" b="1" dirty="0" smtClean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約</a:t>
          </a:r>
          <a:r>
            <a:rPr lang="en-US" altLang="ja-JP" sz="1200" b="1" dirty="0" smtClean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4.8</a:t>
          </a:r>
          <a:r>
            <a:rPr lang="ja-JP" altLang="en-US" sz="1200" b="1" dirty="0" smtClean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億</a:t>
          </a:r>
          <a:r>
            <a:rPr lang="ja-JP" altLang="en-US" sz="1200" b="1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トン</a:t>
          </a:r>
        </a:p>
      </cdr:txBody>
    </cdr:sp>
  </cdr:relSizeAnchor>
  <cdr:relSizeAnchor xmlns:cdr="http://schemas.openxmlformats.org/drawingml/2006/chartDrawing">
    <cdr:from>
      <cdr:x>0.36194</cdr:x>
      <cdr:y>0.32333</cdr:y>
    </cdr:from>
    <cdr:to>
      <cdr:x>0.6607</cdr:x>
      <cdr:y>0.39782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1472382" y="1190070"/>
          <a:ext cx="1215355" cy="2741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1200" b="1" dirty="0" smtClean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約</a:t>
          </a:r>
          <a:r>
            <a:rPr lang="en-US" altLang="ja-JP" sz="1200" b="1" dirty="0" smtClean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3.1</a:t>
          </a:r>
          <a:r>
            <a:rPr lang="ja-JP" altLang="en-US" sz="1200" b="1" dirty="0" smtClean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億</a:t>
          </a:r>
          <a:r>
            <a:rPr lang="ja-JP" altLang="en-US" sz="1200" b="1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トン</a:t>
          </a:r>
        </a:p>
      </cdr:txBody>
    </cdr:sp>
  </cdr:relSizeAnchor>
  <cdr:relSizeAnchor xmlns:cdr="http://schemas.openxmlformats.org/drawingml/2006/chartDrawing">
    <cdr:from>
      <cdr:x>0</cdr:x>
      <cdr:y>0.03097</cdr:y>
    </cdr:from>
    <cdr:to>
      <cdr:x>0.21545</cdr:x>
      <cdr:y>0.13151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-354218" y="113988"/>
          <a:ext cx="876450" cy="370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（万トン）</a:t>
          </a:r>
          <a:endParaRPr lang="en-US" altLang="ja-JP" sz="105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890" y="2069570"/>
            <a:ext cx="4824536" cy="2899900"/>
          </a:xfrm>
          <a:prstGeom prst="rect">
            <a:avLst/>
          </a:prstGeom>
        </p:spPr>
      </p:pic>
      <p:sp>
        <p:nvSpPr>
          <p:cNvPr id="3" name="角丸四角形吹き出し 2"/>
          <p:cNvSpPr/>
          <p:nvPr/>
        </p:nvSpPr>
        <p:spPr bwMode="auto">
          <a:xfrm rot="5400000">
            <a:off x="6510394" y="4293058"/>
            <a:ext cx="398032" cy="1897616"/>
          </a:xfrm>
          <a:prstGeom prst="wedgeRoundRectCallout">
            <a:avLst>
              <a:gd name="adj1" fmla="val -111277"/>
              <a:gd name="adj2" fmla="val -9525"/>
              <a:gd name="adj3" fmla="val 16667"/>
            </a:avLst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900" dirty="0"/>
          </a:p>
        </p:txBody>
      </p:sp>
      <p:sp>
        <p:nvSpPr>
          <p:cNvPr id="4" name="正方形/長方形 3"/>
          <p:cNvSpPr/>
          <p:nvPr/>
        </p:nvSpPr>
        <p:spPr>
          <a:xfrm>
            <a:off x="5776318" y="5097793"/>
            <a:ext cx="1858145" cy="288147"/>
          </a:xfrm>
          <a:prstGeom prst="rect">
            <a:avLst/>
          </a:prstGeom>
        </p:spPr>
        <p:txBody>
          <a:bodyPr wrap="square" lIns="36000" tIns="72000" rIns="0">
            <a:spAutoFit/>
          </a:bodyPr>
          <a:lstStyle/>
          <a:p>
            <a:pPr>
              <a:buClr>
                <a:schemeClr val="tx1"/>
              </a:buClr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日本企業の事業展開が拡大中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67936" y="1555648"/>
            <a:ext cx="24663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381000" marR="0" lvl="0" indent="-38100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itchFamily="34" charset="0"/>
              <a:buNone/>
              <a:tabLst/>
              <a:defRPr sz="16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366FF"/>
              </a:buClr>
              <a:buSzPct val="7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CCFF"/>
              </a:buClr>
              <a:buChar char="•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dirty="0" smtClean="0"/>
              <a:t>LNG</a:t>
            </a:r>
            <a:r>
              <a:rPr lang="ja-JP" altLang="en-US" dirty="0" err="1" smtClean="0"/>
              <a:t>の第</a:t>
            </a:r>
            <a:r>
              <a:rPr lang="ja-JP" altLang="en-US" dirty="0" smtClean="0"/>
              <a:t>三国貿易の推進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34658" y="2777166"/>
            <a:ext cx="177163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rgbClr val="0064C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従来は日本向けが中心</a:t>
            </a:r>
          </a:p>
        </p:txBody>
      </p:sp>
      <p:sp>
        <p:nvSpPr>
          <p:cNvPr id="7" name="テキスト ボックス 6"/>
          <p:cNvSpPr txBox="1"/>
          <p:nvPr/>
        </p:nvSpPr>
        <p:spPr>
          <a:xfrm rot="19607479">
            <a:off x="5796554" y="3703981"/>
            <a:ext cx="2318209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今後は第三国向けも拡大</a:t>
            </a:r>
          </a:p>
        </p:txBody>
      </p:sp>
      <p:sp>
        <p:nvSpPr>
          <p:cNvPr id="8" name="角丸四角形吹き出し 7"/>
          <p:cNvSpPr/>
          <p:nvPr/>
        </p:nvSpPr>
        <p:spPr bwMode="auto">
          <a:xfrm rot="5400000">
            <a:off x="8505775" y="1487353"/>
            <a:ext cx="470989" cy="1465279"/>
          </a:xfrm>
          <a:prstGeom prst="wedgeRoundRectCallout">
            <a:avLst>
              <a:gd name="adj1" fmla="val 93149"/>
              <a:gd name="adj2" fmla="val -7934"/>
              <a:gd name="adj3" fmla="val 16667"/>
            </a:avLst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900" dirty="0"/>
          </a:p>
        </p:txBody>
      </p:sp>
      <p:sp>
        <p:nvSpPr>
          <p:cNvPr id="9" name="正方形/長方形 8"/>
          <p:cNvSpPr/>
          <p:nvPr/>
        </p:nvSpPr>
        <p:spPr>
          <a:xfrm>
            <a:off x="8038014" y="1971435"/>
            <a:ext cx="1383643" cy="457424"/>
          </a:xfrm>
          <a:prstGeom prst="rect">
            <a:avLst/>
          </a:prstGeom>
        </p:spPr>
        <p:txBody>
          <a:bodyPr wrap="square" lIns="36000" tIns="72000" rIns="0">
            <a:spAutoFit/>
          </a:bodyPr>
          <a:lstStyle/>
          <a:p>
            <a:pPr>
              <a:buClr>
                <a:schemeClr val="tx1"/>
              </a:buClr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日本企業も多数の液化事業に参画中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1193" y="2550569"/>
            <a:ext cx="406513" cy="259716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462754">
            <a:off x="7047160" y="4076011"/>
            <a:ext cx="406513" cy="259716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1095608" y="5461207"/>
            <a:ext cx="19527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エネルギー経済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研究所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763607"/>
              </p:ext>
            </p:extLst>
          </p:nvPr>
        </p:nvGraphicFramePr>
        <p:xfrm>
          <a:off x="344980" y="1659566"/>
          <a:ext cx="4068000" cy="3680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正方形/長方形 13"/>
          <p:cNvSpPr/>
          <p:nvPr/>
        </p:nvSpPr>
        <p:spPr bwMode="auto">
          <a:xfrm>
            <a:off x="2076047" y="3690982"/>
            <a:ext cx="360000" cy="587789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2935149" y="3099848"/>
            <a:ext cx="360000" cy="1178934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2444503" y="3090704"/>
            <a:ext cx="413033" cy="60685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444503" y="4256942"/>
            <a:ext cx="430420" cy="6453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992560" y="1556792"/>
            <a:ext cx="233485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381000" marR="0" lvl="0" indent="-38100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itchFamily="34" charset="0"/>
              <a:buNone/>
              <a:tabLst/>
              <a:defRPr sz="16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366FF"/>
              </a:buClr>
              <a:buSzPct val="7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CCFF"/>
              </a:buClr>
              <a:buChar char="•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LNG</a:t>
            </a:r>
            <a:r>
              <a:rPr lang="ja-JP" altLang="en-US" dirty="0"/>
              <a:t>需要の今後の伸び</a:t>
            </a:r>
            <a:endParaRPr lang="en-US" altLang="ja-JP" dirty="0"/>
          </a:p>
        </p:txBody>
      </p:sp>
      <p:sp>
        <p:nvSpPr>
          <p:cNvPr id="19" name="テキスト ボックス 1"/>
          <p:cNvSpPr txBox="1"/>
          <p:nvPr/>
        </p:nvSpPr>
        <p:spPr>
          <a:xfrm>
            <a:off x="992560" y="3368117"/>
            <a:ext cx="1215356" cy="47005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2.4</a:t>
            </a:r>
            <a:r>
              <a:rPr lang="ja-JP" altLang="en-US" sz="12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トン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222114" y="4003475"/>
            <a:ext cx="360000" cy="2443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1561185" y="3693913"/>
            <a:ext cx="476972" cy="34816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597915" y="4250048"/>
            <a:ext cx="481502" cy="3915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63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2020-04-07T06:10:18Z</dcterms:modified>
</cp:coreProperties>
</file>