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8" d="100"/>
          <a:sy n="68" d="100"/>
        </p:scale>
        <p:origin x="84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031978" y="1557868"/>
            <a:ext cx="36724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381000" marR="0" lvl="0" indent="-38100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itchFamily="34" charset="0"/>
              <a:buNone/>
              <a:tabLst/>
              <a:defRPr sz="16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366FF"/>
              </a:buClr>
              <a:buSzPct val="7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CCFF"/>
              </a:buClr>
              <a:buChar char="•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400" dirty="0" smtClean="0"/>
              <a:t>日本企業が参画する主な</a:t>
            </a:r>
            <a:r>
              <a:rPr lang="en-US" altLang="ja-JP" sz="1400" dirty="0" smtClean="0"/>
              <a:t>LNG</a:t>
            </a:r>
            <a:r>
              <a:rPr lang="ja-JP" altLang="en-US" sz="1400" dirty="0" smtClean="0"/>
              <a:t>プロジェクト</a:t>
            </a:r>
            <a:endParaRPr lang="en-US" altLang="ja-JP" sz="1400" dirty="0"/>
          </a:p>
        </p:txBody>
      </p:sp>
      <p:pic>
        <p:nvPicPr>
          <p:cNvPr id="3" name="Picture 2" descr="R:\【省内共有】職員共有ファイル限定（担当者・所属を記載のこと）\テンプレート共有システム\ppt用素材\世界地図\アウトライン_世界地図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216696" y="1844824"/>
            <a:ext cx="5350699" cy="394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フローチャート: 結合子 3"/>
          <p:cNvSpPr/>
          <p:nvPr/>
        </p:nvSpPr>
        <p:spPr bwMode="auto">
          <a:xfrm>
            <a:off x="3545496" y="4373677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フローチャート: 結合子 4"/>
          <p:cNvSpPr/>
          <p:nvPr/>
        </p:nvSpPr>
        <p:spPr bwMode="auto">
          <a:xfrm>
            <a:off x="3522422" y="4359745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線吹き出し 1 (枠付き) 5"/>
          <p:cNvSpPr/>
          <p:nvPr/>
        </p:nvSpPr>
        <p:spPr bwMode="auto">
          <a:xfrm>
            <a:off x="3492793" y="4673957"/>
            <a:ext cx="735388" cy="160009"/>
          </a:xfrm>
          <a:prstGeom prst="borderCallout1">
            <a:avLst>
              <a:gd name="adj1" fmla="val 4833"/>
              <a:gd name="adj2" fmla="val 46"/>
              <a:gd name="adj3" fmla="val -173887"/>
              <a:gd name="adj4" fmla="val 457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カルハット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LNG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線吹き出し 1 (枠付き) 6"/>
          <p:cNvSpPr/>
          <p:nvPr/>
        </p:nvSpPr>
        <p:spPr bwMode="auto">
          <a:xfrm>
            <a:off x="3475059" y="4857122"/>
            <a:ext cx="674764" cy="172460"/>
          </a:xfrm>
          <a:prstGeom prst="borderCallout1">
            <a:avLst>
              <a:gd name="adj1" fmla="val 4833"/>
              <a:gd name="adj2" fmla="val 46"/>
              <a:gd name="adj3" fmla="val -224235"/>
              <a:gd name="adj4" fmla="val 7135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アブダビ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LNG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線吹き出し 1 (枠付き) 7"/>
          <p:cNvSpPr/>
          <p:nvPr/>
        </p:nvSpPr>
        <p:spPr bwMode="auto">
          <a:xfrm>
            <a:off x="3461847" y="5035537"/>
            <a:ext cx="605824" cy="147311"/>
          </a:xfrm>
          <a:prstGeom prst="borderCallout1">
            <a:avLst>
              <a:gd name="adj1" fmla="val 4833"/>
              <a:gd name="adj2" fmla="val 46"/>
              <a:gd name="adj3" fmla="val -330797"/>
              <a:gd name="adj4" fmla="val 7157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カタールガス</a:t>
            </a:r>
          </a:p>
        </p:txBody>
      </p:sp>
      <p:sp>
        <p:nvSpPr>
          <p:cNvPr id="9" name="フローチャート: 結合子 8"/>
          <p:cNvSpPr/>
          <p:nvPr/>
        </p:nvSpPr>
        <p:spPr bwMode="auto">
          <a:xfrm>
            <a:off x="4636812" y="4726890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線吹き出し 1 (枠付き) 9"/>
          <p:cNvSpPr/>
          <p:nvPr/>
        </p:nvSpPr>
        <p:spPr bwMode="auto">
          <a:xfrm>
            <a:off x="4790977" y="4336996"/>
            <a:ext cx="397797" cy="154657"/>
          </a:xfrm>
          <a:prstGeom prst="borderCallout1">
            <a:avLst>
              <a:gd name="adj1" fmla="val 4833"/>
              <a:gd name="adj2" fmla="val 46"/>
              <a:gd name="adj3" fmla="val 260449"/>
              <a:gd name="adj4" fmla="val -27915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タングー</a:t>
            </a:r>
          </a:p>
        </p:txBody>
      </p:sp>
      <p:sp>
        <p:nvSpPr>
          <p:cNvPr id="11" name="フローチャート: 結合子 10"/>
          <p:cNvSpPr/>
          <p:nvPr/>
        </p:nvSpPr>
        <p:spPr bwMode="auto">
          <a:xfrm>
            <a:off x="4464084" y="4704818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線吹き出し 1 (枠付き) 11"/>
          <p:cNvSpPr/>
          <p:nvPr/>
        </p:nvSpPr>
        <p:spPr bwMode="auto">
          <a:xfrm>
            <a:off x="4786263" y="4163061"/>
            <a:ext cx="621859" cy="154657"/>
          </a:xfrm>
          <a:prstGeom prst="borderCallout1">
            <a:avLst>
              <a:gd name="adj1" fmla="val 4833"/>
              <a:gd name="adj2" fmla="val 46"/>
              <a:gd name="adj3" fmla="val 356698"/>
              <a:gd name="adj4" fmla="val -39883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ドンギ・スノロ</a:t>
            </a:r>
          </a:p>
        </p:txBody>
      </p:sp>
      <p:sp>
        <p:nvSpPr>
          <p:cNvPr id="13" name="フローチャート: 結合子 12"/>
          <p:cNvSpPr/>
          <p:nvPr/>
        </p:nvSpPr>
        <p:spPr bwMode="auto">
          <a:xfrm>
            <a:off x="3505384" y="4349113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フローチャート: 結合子 13"/>
          <p:cNvSpPr/>
          <p:nvPr/>
        </p:nvSpPr>
        <p:spPr bwMode="auto">
          <a:xfrm>
            <a:off x="4343869" y="4647904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線吹き出し 1 (枠付き) 14"/>
          <p:cNvSpPr/>
          <p:nvPr/>
        </p:nvSpPr>
        <p:spPr bwMode="auto">
          <a:xfrm>
            <a:off x="4783630" y="3992450"/>
            <a:ext cx="912643" cy="154386"/>
          </a:xfrm>
          <a:prstGeom prst="borderCallout1">
            <a:avLst>
              <a:gd name="adj1" fmla="val 4833"/>
              <a:gd name="adj2" fmla="val 46"/>
              <a:gd name="adj3" fmla="val 370506"/>
              <a:gd name="adj4" fmla="val -39029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1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MLNGⅠ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/Ⅱ/Ⅲ</a:t>
            </a:r>
          </a:p>
        </p:txBody>
      </p:sp>
      <p:sp>
        <p:nvSpPr>
          <p:cNvPr id="16" name="フローチャート: 結合子 15"/>
          <p:cNvSpPr/>
          <p:nvPr/>
        </p:nvSpPr>
        <p:spPr bwMode="auto">
          <a:xfrm>
            <a:off x="4380107" y="4588908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線吹き出し 1 (枠付き) 16"/>
          <p:cNvSpPr/>
          <p:nvPr/>
        </p:nvSpPr>
        <p:spPr bwMode="auto">
          <a:xfrm>
            <a:off x="4796870" y="3824593"/>
            <a:ext cx="683380" cy="154657"/>
          </a:xfrm>
          <a:prstGeom prst="borderCallout1">
            <a:avLst>
              <a:gd name="adj1" fmla="val 4833"/>
              <a:gd name="adj2" fmla="val 46"/>
              <a:gd name="adj3" fmla="val 507947"/>
              <a:gd name="adj4" fmla="val -56638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ブルネイ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LNG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フローチャート: 結合子 17"/>
          <p:cNvSpPr/>
          <p:nvPr/>
        </p:nvSpPr>
        <p:spPr bwMode="auto">
          <a:xfrm>
            <a:off x="4836950" y="4810654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線吹き出し 1 (枠付き) 18"/>
          <p:cNvSpPr/>
          <p:nvPr/>
        </p:nvSpPr>
        <p:spPr bwMode="auto">
          <a:xfrm>
            <a:off x="4795279" y="4505859"/>
            <a:ext cx="612843" cy="154657"/>
          </a:xfrm>
          <a:prstGeom prst="borderCallout1">
            <a:avLst>
              <a:gd name="adj1" fmla="val 101082"/>
              <a:gd name="adj2" fmla="val 1382"/>
              <a:gd name="adj3" fmla="val 205449"/>
              <a:gd name="adj4" fmla="val 15460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PNG LNG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フローチャート: 結合子 19"/>
          <p:cNvSpPr/>
          <p:nvPr/>
        </p:nvSpPr>
        <p:spPr bwMode="auto">
          <a:xfrm>
            <a:off x="4607088" y="4927405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フローチャート: 結合子 20"/>
          <p:cNvSpPr/>
          <p:nvPr/>
        </p:nvSpPr>
        <p:spPr bwMode="auto">
          <a:xfrm>
            <a:off x="4435792" y="5106005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フローチャート: 結合子 21"/>
          <p:cNvSpPr/>
          <p:nvPr/>
        </p:nvSpPr>
        <p:spPr bwMode="auto">
          <a:xfrm>
            <a:off x="4933346" y="5322029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フローチャート: 結合子 22"/>
          <p:cNvSpPr/>
          <p:nvPr/>
        </p:nvSpPr>
        <p:spPr bwMode="auto">
          <a:xfrm>
            <a:off x="4419271" y="5135503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フローチャート: 結合子 23"/>
          <p:cNvSpPr/>
          <p:nvPr/>
        </p:nvSpPr>
        <p:spPr bwMode="auto">
          <a:xfrm>
            <a:off x="4580127" y="4937317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フローチャート: 結合子 24"/>
          <p:cNvSpPr/>
          <p:nvPr/>
        </p:nvSpPr>
        <p:spPr bwMode="auto">
          <a:xfrm>
            <a:off x="4548534" y="4973526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rgbClr val="0064C8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線吹き出し 1 (枠付き) 25"/>
          <p:cNvSpPr/>
          <p:nvPr/>
        </p:nvSpPr>
        <p:spPr bwMode="auto">
          <a:xfrm>
            <a:off x="5164475" y="5957553"/>
            <a:ext cx="741490" cy="154657"/>
          </a:xfrm>
          <a:prstGeom prst="borderCallout1">
            <a:avLst>
              <a:gd name="adj1" fmla="val 12529"/>
              <a:gd name="adj2" fmla="val -813"/>
              <a:gd name="adj3" fmla="val -435100"/>
              <a:gd name="adj4" fmla="val -95945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ウィートストーン</a:t>
            </a:r>
          </a:p>
        </p:txBody>
      </p:sp>
      <p:sp>
        <p:nvSpPr>
          <p:cNvPr id="27" name="フローチャート: 結合子 26"/>
          <p:cNvSpPr/>
          <p:nvPr/>
        </p:nvSpPr>
        <p:spPr bwMode="auto">
          <a:xfrm>
            <a:off x="4399899" y="5158095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フローチャート: 結合子 27"/>
          <p:cNvSpPr/>
          <p:nvPr/>
        </p:nvSpPr>
        <p:spPr bwMode="auto">
          <a:xfrm>
            <a:off x="4384424" y="5182848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線吹き出し 1 (枠付き) 28"/>
          <p:cNvSpPr/>
          <p:nvPr/>
        </p:nvSpPr>
        <p:spPr bwMode="auto">
          <a:xfrm>
            <a:off x="5161140" y="5759313"/>
            <a:ext cx="424799" cy="154657"/>
          </a:xfrm>
          <a:prstGeom prst="borderCallout1">
            <a:avLst>
              <a:gd name="adj1" fmla="val 2246"/>
              <a:gd name="adj2" fmla="val 1309"/>
              <a:gd name="adj3" fmla="val -326897"/>
              <a:gd name="adj4" fmla="val -167159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ゴーゴン</a:t>
            </a:r>
          </a:p>
        </p:txBody>
      </p:sp>
      <p:sp>
        <p:nvSpPr>
          <p:cNvPr id="30" name="線吹き出し 1 (枠付き) 29"/>
          <p:cNvSpPr/>
          <p:nvPr/>
        </p:nvSpPr>
        <p:spPr bwMode="auto">
          <a:xfrm>
            <a:off x="3766685" y="5964725"/>
            <a:ext cx="424799" cy="154657"/>
          </a:xfrm>
          <a:prstGeom prst="borderCallout1">
            <a:avLst>
              <a:gd name="adj1" fmla="val -2895"/>
              <a:gd name="adj2" fmla="val 96770"/>
              <a:gd name="adj3" fmla="val -450052"/>
              <a:gd name="adj4" fmla="val 146823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プルート</a:t>
            </a:r>
          </a:p>
        </p:txBody>
      </p:sp>
      <p:sp>
        <p:nvSpPr>
          <p:cNvPr id="31" name="線吹き出し 1 (枠付き) 30"/>
          <p:cNvSpPr/>
          <p:nvPr/>
        </p:nvSpPr>
        <p:spPr bwMode="auto">
          <a:xfrm>
            <a:off x="3766685" y="5789968"/>
            <a:ext cx="424799" cy="154657"/>
          </a:xfrm>
          <a:prstGeom prst="borderCallout1">
            <a:avLst>
              <a:gd name="adj1" fmla="val -2895"/>
              <a:gd name="adj2" fmla="val 96770"/>
              <a:gd name="adj3" fmla="val -373975"/>
              <a:gd name="adj4" fmla="val 146823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NWS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線吹き出し 1 (枠付き) 31"/>
          <p:cNvSpPr/>
          <p:nvPr/>
        </p:nvSpPr>
        <p:spPr bwMode="auto">
          <a:xfrm>
            <a:off x="5167511" y="5337572"/>
            <a:ext cx="424799" cy="154657"/>
          </a:xfrm>
          <a:prstGeom prst="borderCallout1">
            <a:avLst>
              <a:gd name="adj1" fmla="val 970"/>
              <a:gd name="adj2" fmla="val -3120"/>
              <a:gd name="adj3" fmla="val -191679"/>
              <a:gd name="adj4" fmla="val -129895"/>
            </a:avLst>
          </a:prstGeom>
          <a:solidFill>
            <a:schemeClr val="bg1"/>
          </a:solidFill>
          <a:ln w="9525">
            <a:solidFill>
              <a:srgbClr val="0064C8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イクシス</a:t>
            </a:r>
          </a:p>
        </p:txBody>
      </p:sp>
      <p:sp>
        <p:nvSpPr>
          <p:cNvPr id="33" name="線吹き出し 1 (枠付き) 32"/>
          <p:cNvSpPr/>
          <p:nvPr/>
        </p:nvSpPr>
        <p:spPr bwMode="auto">
          <a:xfrm>
            <a:off x="5161140" y="5159865"/>
            <a:ext cx="609601" cy="154657"/>
          </a:xfrm>
          <a:prstGeom prst="borderCallout1">
            <a:avLst>
              <a:gd name="adj1" fmla="val 970"/>
              <a:gd name="adj2" fmla="val -3120"/>
              <a:gd name="adj3" fmla="val -83477"/>
              <a:gd name="adj4" fmla="val -87140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プレリュード</a:t>
            </a:r>
          </a:p>
        </p:txBody>
      </p:sp>
      <p:sp>
        <p:nvSpPr>
          <p:cNvPr id="34" name="線吹き出し 1 (枠付き) 33"/>
          <p:cNvSpPr/>
          <p:nvPr/>
        </p:nvSpPr>
        <p:spPr bwMode="auto">
          <a:xfrm>
            <a:off x="5161909" y="4986153"/>
            <a:ext cx="462358" cy="154657"/>
          </a:xfrm>
          <a:prstGeom prst="borderCallout1">
            <a:avLst>
              <a:gd name="adj1" fmla="val 970"/>
              <a:gd name="adj2" fmla="val -3120"/>
              <a:gd name="adj3" fmla="val 9267"/>
              <a:gd name="adj4" fmla="val -100066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ダーウィン</a:t>
            </a:r>
          </a:p>
        </p:txBody>
      </p:sp>
      <p:sp>
        <p:nvSpPr>
          <p:cNvPr id="35" name="線吹き出し 1 (枠付き) 34"/>
          <p:cNvSpPr/>
          <p:nvPr/>
        </p:nvSpPr>
        <p:spPr bwMode="auto">
          <a:xfrm>
            <a:off x="5167511" y="5512762"/>
            <a:ext cx="1248843" cy="154657"/>
          </a:xfrm>
          <a:prstGeom prst="borderCallout1">
            <a:avLst>
              <a:gd name="adj1" fmla="val 970"/>
              <a:gd name="adj2" fmla="val -3120"/>
              <a:gd name="adj3" fmla="val -68020"/>
              <a:gd name="adj4" fmla="val -17276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クイーンズランドカーティス</a:t>
            </a:r>
          </a:p>
        </p:txBody>
      </p:sp>
      <p:sp>
        <p:nvSpPr>
          <p:cNvPr id="36" name="フローチャート: 結合子 35"/>
          <p:cNvSpPr/>
          <p:nvPr/>
        </p:nvSpPr>
        <p:spPr bwMode="auto">
          <a:xfrm>
            <a:off x="3481954" y="4338294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線吹き出し 1 (枠付き) 36"/>
          <p:cNvSpPr/>
          <p:nvPr/>
        </p:nvSpPr>
        <p:spPr bwMode="auto">
          <a:xfrm>
            <a:off x="3492793" y="4500858"/>
            <a:ext cx="404961" cy="154657"/>
          </a:xfrm>
          <a:prstGeom prst="borderCallout1">
            <a:avLst>
              <a:gd name="adj1" fmla="val 4833"/>
              <a:gd name="adj2" fmla="val 46"/>
              <a:gd name="adj3" fmla="val -50228"/>
              <a:gd name="adj4" fmla="val 2712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OLNG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フローチャート: 結合子 37"/>
          <p:cNvSpPr/>
          <p:nvPr/>
        </p:nvSpPr>
        <p:spPr bwMode="auto">
          <a:xfrm>
            <a:off x="2944363" y="4890881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フローチャート: 結合子 38"/>
          <p:cNvSpPr/>
          <p:nvPr/>
        </p:nvSpPr>
        <p:spPr bwMode="auto">
          <a:xfrm>
            <a:off x="6663666" y="4570745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フローチャート: 結合子 39"/>
          <p:cNvSpPr/>
          <p:nvPr/>
        </p:nvSpPr>
        <p:spPr bwMode="auto">
          <a:xfrm>
            <a:off x="3368259" y="5152441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線吹き出し 1 (枠付き) 40"/>
          <p:cNvSpPr/>
          <p:nvPr/>
        </p:nvSpPr>
        <p:spPr bwMode="auto">
          <a:xfrm>
            <a:off x="2340662" y="5158172"/>
            <a:ext cx="479300" cy="154657"/>
          </a:xfrm>
          <a:prstGeom prst="borderCallout1">
            <a:avLst>
              <a:gd name="adj1" fmla="val -2895"/>
              <a:gd name="adj2" fmla="val 96770"/>
              <a:gd name="adj3" fmla="val -114391"/>
              <a:gd name="adj4" fmla="val 129999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EG LNG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線吹き出し 1 (枠付き) 41"/>
          <p:cNvSpPr/>
          <p:nvPr/>
        </p:nvSpPr>
        <p:spPr bwMode="auto">
          <a:xfrm>
            <a:off x="2340906" y="5337571"/>
            <a:ext cx="851520" cy="154657"/>
          </a:xfrm>
          <a:prstGeom prst="borderCallout1">
            <a:avLst>
              <a:gd name="adj1" fmla="val -2895"/>
              <a:gd name="adj2" fmla="val 96770"/>
              <a:gd name="adj3" fmla="val -71884"/>
              <a:gd name="adj4" fmla="val 122278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モザンビーク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LNG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線吹き出し 1 (枠付き) 42"/>
          <p:cNvSpPr/>
          <p:nvPr/>
        </p:nvSpPr>
        <p:spPr bwMode="auto">
          <a:xfrm>
            <a:off x="5983603" y="4942633"/>
            <a:ext cx="571706" cy="154657"/>
          </a:xfrm>
          <a:prstGeom prst="borderCallout1">
            <a:avLst>
              <a:gd name="adj1" fmla="val -2895"/>
              <a:gd name="adj2" fmla="val 96770"/>
              <a:gd name="adj3" fmla="val -187814"/>
              <a:gd name="adj4" fmla="val 127908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ペルー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LNG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フローチャート: 結合子 43"/>
          <p:cNvSpPr/>
          <p:nvPr/>
        </p:nvSpPr>
        <p:spPr bwMode="auto">
          <a:xfrm>
            <a:off x="6374129" y="3855485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フローチャート: 結合子 44"/>
          <p:cNvSpPr/>
          <p:nvPr/>
        </p:nvSpPr>
        <p:spPr bwMode="auto">
          <a:xfrm>
            <a:off x="6397147" y="3824593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線吹き出し 1 (枠付き) 45"/>
          <p:cNvSpPr/>
          <p:nvPr/>
        </p:nvSpPr>
        <p:spPr bwMode="auto">
          <a:xfrm>
            <a:off x="6807599" y="3509541"/>
            <a:ext cx="472851" cy="154657"/>
          </a:xfrm>
          <a:prstGeom prst="borderCallout1">
            <a:avLst>
              <a:gd name="adj1" fmla="val 4833"/>
              <a:gd name="adj2" fmla="val 46"/>
              <a:gd name="adj3" fmla="val 206529"/>
              <a:gd name="adj4" fmla="val -70541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キャメロン</a:t>
            </a:r>
          </a:p>
        </p:txBody>
      </p:sp>
      <p:sp>
        <p:nvSpPr>
          <p:cNvPr id="47" name="線吹き出し 1 (枠付き) 46"/>
          <p:cNvSpPr/>
          <p:nvPr/>
        </p:nvSpPr>
        <p:spPr bwMode="auto">
          <a:xfrm>
            <a:off x="6797232" y="3700828"/>
            <a:ext cx="601262" cy="154657"/>
          </a:xfrm>
          <a:prstGeom prst="borderCallout1">
            <a:avLst>
              <a:gd name="adj1" fmla="val 4833"/>
              <a:gd name="adj2" fmla="val 46"/>
              <a:gd name="adj3" fmla="val 144700"/>
              <a:gd name="adj4" fmla="val -57619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フリーポート</a:t>
            </a:r>
          </a:p>
        </p:txBody>
      </p:sp>
      <p:sp>
        <p:nvSpPr>
          <p:cNvPr id="48" name="フローチャート: 結合子 47"/>
          <p:cNvSpPr/>
          <p:nvPr/>
        </p:nvSpPr>
        <p:spPr bwMode="auto">
          <a:xfrm>
            <a:off x="5882294" y="3203395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線吹き出し 1 (枠付き) 48"/>
          <p:cNvSpPr/>
          <p:nvPr/>
        </p:nvSpPr>
        <p:spPr bwMode="auto">
          <a:xfrm>
            <a:off x="6291625" y="2892514"/>
            <a:ext cx="556777" cy="154657"/>
          </a:xfrm>
          <a:prstGeom prst="borderCallout1">
            <a:avLst>
              <a:gd name="adj1" fmla="val 4833"/>
              <a:gd name="adj2" fmla="val 46"/>
              <a:gd name="adj3" fmla="val 206529"/>
              <a:gd name="adj4" fmla="val -70541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LNG</a:t>
            </a:r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カナダ</a:t>
            </a:r>
          </a:p>
        </p:txBody>
      </p:sp>
      <p:sp>
        <p:nvSpPr>
          <p:cNvPr id="50" name="フローチャート: 結合子 49"/>
          <p:cNvSpPr/>
          <p:nvPr/>
        </p:nvSpPr>
        <p:spPr bwMode="auto">
          <a:xfrm>
            <a:off x="4699181" y="3529606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フローチャート: 結合子 50"/>
          <p:cNvSpPr/>
          <p:nvPr/>
        </p:nvSpPr>
        <p:spPr bwMode="auto">
          <a:xfrm>
            <a:off x="3686915" y="2794291"/>
            <a:ext cx="84450" cy="92872"/>
          </a:xfrm>
          <a:prstGeom prst="flowChartConnector">
            <a:avLst/>
          </a:prstGeom>
          <a:solidFill>
            <a:srgbClr val="FFC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線吹き出し 1 (枠付き) 51"/>
          <p:cNvSpPr/>
          <p:nvPr/>
        </p:nvSpPr>
        <p:spPr bwMode="auto">
          <a:xfrm>
            <a:off x="4183107" y="2833366"/>
            <a:ext cx="721079" cy="154657"/>
          </a:xfrm>
          <a:prstGeom prst="borderCallout1">
            <a:avLst>
              <a:gd name="adj1" fmla="val 4833"/>
              <a:gd name="adj2" fmla="val 46"/>
              <a:gd name="adj3" fmla="val -6009"/>
              <a:gd name="adj4" fmla="val -57430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北極</a:t>
            </a:r>
            <a:r>
              <a:rPr kumimoji="0" lang="en-US" altLang="ja-JP" sz="1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LNGⅡ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線吹き出し 1 (枠付き) 52"/>
          <p:cNvSpPr/>
          <p:nvPr/>
        </p:nvSpPr>
        <p:spPr bwMode="auto">
          <a:xfrm>
            <a:off x="3771365" y="3159404"/>
            <a:ext cx="546175" cy="154657"/>
          </a:xfrm>
          <a:prstGeom prst="borderCallout1">
            <a:avLst>
              <a:gd name="adj1" fmla="val -2895"/>
              <a:gd name="adj2" fmla="val 96770"/>
              <a:gd name="adj3" fmla="val 237264"/>
              <a:gd name="adj4" fmla="val 179876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サハリン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線吹き出し 1 (枠付き) 53"/>
          <p:cNvSpPr/>
          <p:nvPr/>
        </p:nvSpPr>
        <p:spPr bwMode="auto">
          <a:xfrm>
            <a:off x="3462375" y="5217710"/>
            <a:ext cx="735965" cy="163553"/>
          </a:xfrm>
          <a:prstGeom prst="borderCallout1">
            <a:avLst>
              <a:gd name="adj1" fmla="val 4833"/>
              <a:gd name="adj2" fmla="val 46"/>
              <a:gd name="adj3" fmla="val -330797"/>
              <a:gd name="adj4" fmla="val 7157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カタールガス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線吹き出し 1 (枠付き) 54"/>
          <p:cNvSpPr/>
          <p:nvPr/>
        </p:nvSpPr>
        <p:spPr bwMode="auto">
          <a:xfrm>
            <a:off x="3459318" y="5404419"/>
            <a:ext cx="544612" cy="153379"/>
          </a:xfrm>
          <a:prstGeom prst="borderCallout1">
            <a:avLst>
              <a:gd name="adj1" fmla="val 4833"/>
              <a:gd name="adj2" fmla="val 46"/>
              <a:gd name="adj3" fmla="val -330797"/>
              <a:gd name="adj4" fmla="val 7157"/>
            </a:avLst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ラスガス</a:t>
            </a:r>
            <a:r>
              <a:rPr kumimoji="0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endParaRPr kumimoji="0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580127" y="1937653"/>
            <a:ext cx="298726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過去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年以内に最終投資決定されたプロジェクト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4472138" y="2009661"/>
            <a:ext cx="152400" cy="1079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60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2020-04-07T06:06:25Z</dcterms:modified>
</cp:coreProperties>
</file>