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8" d="100"/>
          <a:sy n="68" d="100"/>
        </p:scale>
        <p:origin x="84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445389"/>
              </p:ext>
            </p:extLst>
          </p:nvPr>
        </p:nvGraphicFramePr>
        <p:xfrm>
          <a:off x="193765" y="1569551"/>
          <a:ext cx="9450981" cy="435797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91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9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3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37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石油会社</a:t>
                      </a:r>
                    </a:p>
                  </a:txBody>
                  <a:tcPr marL="36006" marR="360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pc="-50" baseline="0" dirty="0" smtClean="0">
                          <a:latin typeface="+mj-ea"/>
                          <a:ea typeface="+mj-ea"/>
                        </a:rPr>
                        <a:t>相手国</a:t>
                      </a:r>
                      <a:endParaRPr kumimoji="1" lang="ja-JP" altLang="en-US" sz="1600" spc="-50" baseline="0" dirty="0">
                        <a:latin typeface="+mj-ea"/>
                        <a:ea typeface="+mj-ea"/>
                      </a:endParaRPr>
                    </a:p>
                  </a:txBody>
                  <a:tcPr marL="36006" marR="360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合弁事業会社（合弁先）</a:t>
                      </a:r>
                      <a:endParaRPr kumimoji="1" lang="en-US" altLang="ja-JP" sz="1600" dirty="0">
                        <a:latin typeface="+mj-ea"/>
                        <a:ea typeface="+mj-ea"/>
                      </a:endParaRP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備考</a:t>
                      </a:r>
                    </a:p>
                  </a:txBody>
                  <a:tcPr marL="91455" marR="9145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2938">
                <a:tc>
                  <a:txBody>
                    <a:bodyPr/>
                    <a:lstStyle/>
                    <a:p>
                      <a:r>
                        <a:rPr kumimoji="1" lang="ja-JP" altLang="en-US" sz="1600" spc="-30" baseline="0" dirty="0" smtClean="0">
                          <a:latin typeface="+mj-ea"/>
                          <a:ea typeface="+mj-ea"/>
                        </a:rPr>
                        <a:t>出光昭和シェル</a:t>
                      </a:r>
                      <a:endParaRPr kumimoji="1" lang="ja-JP" altLang="en-US" sz="1600" spc="-30" baseline="0" dirty="0">
                        <a:latin typeface="+mj-ea"/>
                        <a:ea typeface="+mj-ea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ベトナム</a:t>
                      </a:r>
                    </a:p>
                  </a:txBody>
                  <a:tcPr marL="36006" marR="36006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ニソンリファイナリー・ペトロケミカルリミテッド</a:t>
                      </a:r>
                      <a:endParaRPr kumimoji="1" lang="en-US" altLang="ja-JP" sz="1600" dirty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600" spc="-100" baseline="0" dirty="0">
                          <a:latin typeface="+mj-ea"/>
                          <a:ea typeface="+mj-ea"/>
                        </a:rPr>
                        <a:t>（クウェート国際石油、ペトロベトナム、三井化学）</a:t>
                      </a: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2018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年</a:t>
                      </a:r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2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月：製油所完工（能力</a:t>
                      </a:r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20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万</a:t>
                      </a:r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B/D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）</a:t>
                      </a:r>
                      <a:endParaRPr kumimoji="1" lang="en-US" altLang="ja-JP" sz="1600" dirty="0"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2018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年</a:t>
                      </a:r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5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月：製品出荷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</a:rPr>
                        <a:t>開始</a:t>
                      </a:r>
                      <a:endParaRPr kumimoji="1" lang="en-US" altLang="ja-JP" sz="160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en-US" altLang="ja-JP" sz="1600" dirty="0" smtClean="0">
                          <a:latin typeface="+mj-ea"/>
                          <a:ea typeface="+mj-ea"/>
                        </a:rPr>
                        <a:t>2018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</a:rPr>
                        <a:t>年</a:t>
                      </a:r>
                      <a:r>
                        <a:rPr kumimoji="1" lang="en-US" altLang="ja-JP" sz="1600" dirty="0" smtClean="0">
                          <a:latin typeface="+mj-ea"/>
                          <a:ea typeface="+mj-ea"/>
                        </a:rPr>
                        <a:t>11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ja-JP" altLang="en-US" sz="1600" baseline="0" dirty="0" smtClean="0">
                          <a:latin typeface="+mj-ea"/>
                          <a:ea typeface="+mj-ea"/>
                        </a:rPr>
                        <a:t>：商業</a:t>
                      </a:r>
                      <a:r>
                        <a:rPr kumimoji="1" lang="ja-JP" altLang="en-US" sz="1600" baseline="0" dirty="0">
                          <a:latin typeface="+mj-ea"/>
                          <a:ea typeface="+mj-ea"/>
                        </a:rPr>
                        <a:t>運転開始</a:t>
                      </a:r>
                      <a:endParaRPr kumimoji="1" lang="en-US" altLang="ja-JP" sz="1600" dirty="0">
                        <a:latin typeface="+mj-ea"/>
                        <a:ea typeface="+mj-ea"/>
                      </a:endParaRPr>
                    </a:p>
                  </a:txBody>
                  <a:tcPr marL="91455" marR="9145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104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JXTG</a:t>
                      </a:r>
                      <a:endParaRPr kumimoji="1" lang="ja-JP" altLang="en-US" sz="1600" dirty="0">
                        <a:latin typeface="+mj-ea"/>
                        <a:ea typeface="+mj-ea"/>
                      </a:endParaRP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ベトナム</a:t>
                      </a:r>
                    </a:p>
                  </a:txBody>
                  <a:tcPr marL="36006" marR="36006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spc="-50" baseline="0" dirty="0">
                          <a:latin typeface="+mj-ea"/>
                          <a:ea typeface="+mj-ea"/>
                        </a:rPr>
                        <a:t>VIETNAM</a:t>
                      </a:r>
                      <a:r>
                        <a:rPr kumimoji="1" lang="ja-JP" altLang="en-US" sz="1600" spc="-50" baseline="0" dirty="0">
                          <a:latin typeface="+mj-ea"/>
                          <a:ea typeface="+mj-ea"/>
                        </a:rPr>
                        <a:t>　</a:t>
                      </a:r>
                      <a:r>
                        <a:rPr kumimoji="1" lang="en-US" altLang="ja-JP" sz="1600" spc="-50" baseline="0" dirty="0">
                          <a:latin typeface="+mj-ea"/>
                          <a:ea typeface="+mj-ea"/>
                        </a:rPr>
                        <a:t>NATIONAL</a:t>
                      </a:r>
                      <a:r>
                        <a:rPr kumimoji="1" lang="ja-JP" altLang="en-US" sz="1600" spc="-50" baseline="0" dirty="0">
                          <a:latin typeface="+mj-ea"/>
                          <a:ea typeface="+mj-ea"/>
                        </a:rPr>
                        <a:t>　</a:t>
                      </a:r>
                      <a:r>
                        <a:rPr kumimoji="1" lang="en-US" altLang="ja-JP" sz="1600" spc="-50" baseline="0" dirty="0">
                          <a:latin typeface="+mj-ea"/>
                          <a:ea typeface="+mj-ea"/>
                        </a:rPr>
                        <a:t>PETROLEUM</a:t>
                      </a:r>
                      <a:r>
                        <a:rPr kumimoji="1" lang="ja-JP" altLang="en-US" sz="1600" spc="-50" baseline="0" dirty="0">
                          <a:latin typeface="+mj-ea"/>
                          <a:ea typeface="+mj-ea"/>
                        </a:rPr>
                        <a:t>　</a:t>
                      </a:r>
                      <a:r>
                        <a:rPr kumimoji="1" lang="en-US" altLang="ja-JP" sz="1600" spc="-50" baseline="0" dirty="0">
                          <a:latin typeface="+mj-ea"/>
                          <a:ea typeface="+mj-ea"/>
                        </a:rPr>
                        <a:t>GROUP</a:t>
                      </a:r>
                    </a:p>
                    <a:p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※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通称：ペトロリメックス　（同社との協業）</a:t>
                      </a: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2018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年</a:t>
                      </a:r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4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月：麻里布製油所における協業検討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</a:rPr>
                        <a:t>の覚書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締結（製油所共同運営に向けた検討開始）</a:t>
                      </a:r>
                      <a:endParaRPr kumimoji="1" lang="en-US" altLang="ja-JP" sz="1600" dirty="0">
                        <a:latin typeface="+mj-ea"/>
                        <a:ea typeface="+mj-ea"/>
                      </a:endParaRPr>
                    </a:p>
                  </a:txBody>
                  <a:tcPr marL="91455" marR="9145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104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コスモ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j-ea"/>
                          <a:ea typeface="+mj-ea"/>
                        </a:rPr>
                        <a:t>韓国</a:t>
                      </a:r>
                      <a:endParaRPr kumimoji="1" lang="ja-JP" altLang="en-US" sz="1600" dirty="0">
                        <a:latin typeface="+mj-ea"/>
                        <a:ea typeface="+mj-ea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+mj-ea"/>
                          <a:ea typeface="+mj-ea"/>
                        </a:rPr>
                        <a:t>ヒュンダイ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・コスモ・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</a:rPr>
                        <a:t>ペトロケミカル</a:t>
                      </a:r>
                      <a:endParaRPr kumimoji="1" lang="en-US" altLang="ja-JP" sz="1600" dirty="0" smtClean="0">
                        <a:latin typeface="+mj-ea"/>
                        <a:ea typeface="+mj-ea"/>
                      </a:endParaRPr>
                    </a:p>
                    <a:p>
                      <a:r>
                        <a:rPr kumimoji="1" lang="ja-JP" altLang="en-US" sz="1600" dirty="0" smtClean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ヒュンダイオイルバンク）</a:t>
                      </a:r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パラキシレン</a:t>
                      </a:r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118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万トン</a:t>
                      </a:r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/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年</a:t>
                      </a:r>
                      <a:endParaRPr kumimoji="1" lang="en-US" altLang="ja-JP" sz="1600" dirty="0">
                        <a:latin typeface="+mj-ea"/>
                        <a:ea typeface="+mj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ベンゼン</a:t>
                      </a:r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25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万トン</a:t>
                      </a:r>
                      <a:r>
                        <a:rPr kumimoji="1" lang="en-US" altLang="ja-JP" sz="1600" dirty="0">
                          <a:latin typeface="+mj-ea"/>
                          <a:ea typeface="+mj-ea"/>
                        </a:rPr>
                        <a:t>/</a:t>
                      </a: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年</a:t>
                      </a:r>
                      <a:endParaRPr kumimoji="1" lang="en-US" altLang="ja-JP" sz="1600" dirty="0">
                        <a:latin typeface="+mj-ea"/>
                        <a:ea typeface="+mj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（拡張後）</a:t>
                      </a:r>
                      <a:endParaRPr kumimoji="1" lang="en-US" altLang="ja-JP" sz="1600" dirty="0">
                        <a:latin typeface="+mj-ea"/>
                        <a:ea typeface="+mj-ea"/>
                      </a:endParaRPr>
                    </a:p>
                  </a:txBody>
                  <a:tcPr marL="91455" marR="9145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0" y="1196752"/>
            <a:ext cx="6182081" cy="25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4000" tIns="18000" rIns="18000" bIns="18000" anchor="ctr">
            <a:spAutoFit/>
          </a:bodyPr>
          <a:lstStyle>
            <a:lvl1pPr marL="609600" indent="-60960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sz="1400" u="sng" dirty="0" smtClean="0"/>
              <a:t>石油元売会社の</a:t>
            </a:r>
            <a:r>
              <a:rPr lang="ja-JP" altLang="en-US" sz="1400" u="sng" dirty="0"/>
              <a:t>海外</a:t>
            </a:r>
            <a:r>
              <a:rPr lang="ja-JP" altLang="en-US" sz="1400" u="sng" dirty="0" smtClean="0"/>
              <a:t>展開の主な事例</a:t>
            </a:r>
            <a:r>
              <a:rPr lang="ja-JP" altLang="en-US" sz="1400" u="sng" dirty="0"/>
              <a:t>（</a:t>
            </a:r>
            <a:r>
              <a:rPr lang="ja-JP" altLang="en-US" sz="1400" u="sng" dirty="0" smtClean="0"/>
              <a:t>海外企業との国内での協業含む</a:t>
            </a:r>
            <a:r>
              <a:rPr lang="ja-JP" altLang="en-US" sz="1400" u="sng" dirty="0"/>
              <a:t>）</a:t>
            </a:r>
            <a:endParaRPr lang="en-US" altLang="ja-JP" sz="1400" u="sng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6056410" y="3221720"/>
            <a:ext cx="1852568" cy="25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4000" tIns="18000" rIns="18000" bIns="18000" anchor="ctr">
            <a:spAutoFit/>
          </a:bodyPr>
          <a:lstStyle>
            <a:lvl1pPr marL="609600" indent="-60960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sz="1400" u="sng" dirty="0"/>
              <a:t>ベトナム・ニソン製油所</a:t>
            </a:r>
            <a:endParaRPr lang="en-US" altLang="ja-JP" sz="1400" u="sng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509" y="2370968"/>
            <a:ext cx="1579426" cy="117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133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2020-04-07T06:04:27Z</dcterms:modified>
</cp:coreProperties>
</file>