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6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 userDrawn="1">
          <p15:clr>
            <a:srgbClr val="A4A3A4"/>
          </p15:clr>
        </p15:guide>
        <p15:guide id="2" pos="212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0064C8"/>
    <a:srgbClr val="99D6EC"/>
    <a:srgbClr val="FF5A00"/>
    <a:srgbClr val="0098D0"/>
    <a:srgbClr val="B197D3"/>
    <a:srgbClr val="FFB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59" autoAdjust="0"/>
    <p:restoredTop sz="94647" autoAdjust="0"/>
  </p:normalViewPr>
  <p:slideViewPr>
    <p:cSldViewPr>
      <p:cViewPr varScale="1">
        <p:scale>
          <a:sx n="115" d="100"/>
          <a:sy n="115" d="100"/>
        </p:scale>
        <p:origin x="1296" y="10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7" y="2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501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7" y="9371287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2020/5/21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2020/5/21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704528" y="1060934"/>
            <a:ext cx="42236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381000" marR="0" lvl="0" indent="-38100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 sz="16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366FF"/>
              </a:buClr>
              <a:buSzPct val="7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CCFF"/>
              </a:buClr>
              <a:buChar char="•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381000" marR="0" lvl="0" indent="-3810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中東情勢の緊迫化につながる最近の主な事案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" name="図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1113" y="3503006"/>
            <a:ext cx="2485311" cy="2433115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71113" y="1061071"/>
            <a:ext cx="2490291" cy="2441935"/>
          </a:xfrm>
          <a:prstGeom prst="rect">
            <a:avLst/>
          </a:prstGeom>
        </p:spPr>
      </p:pic>
      <p:sp>
        <p:nvSpPr>
          <p:cNvPr id="12" name="テキスト ボックス 11"/>
          <p:cNvSpPr txBox="1"/>
          <p:nvPr/>
        </p:nvSpPr>
        <p:spPr>
          <a:xfrm>
            <a:off x="7552426" y="5856741"/>
            <a:ext cx="159530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出所：財務省貿易統計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67229" y="2456284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中東依存度：</a:t>
            </a:r>
            <a:r>
              <a:rPr kumimoji="1" lang="en-US" altLang="ja-JP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22%</a:t>
            </a:r>
            <a:endParaRPr kumimoji="1" lang="ja-JP" altLang="en-US" sz="9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7743740" y="4932529"/>
            <a:ext cx="116570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中東依存度：</a:t>
            </a:r>
            <a:r>
              <a:rPr kumimoji="1" lang="en-US" altLang="ja-JP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88%</a:t>
            </a:r>
            <a:endParaRPr kumimoji="1" lang="ja-JP" altLang="en-US" sz="9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6201927" y="764704"/>
            <a:ext cx="422368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ja-JP"/>
            </a:defPPr>
            <a:lvl1pPr marL="381000" marR="0" lvl="0" indent="-381000" algn="ctr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 sz="1600" b="1" i="0" u="none" strike="noStrike" cap="none" spc="0" normalizeH="0" baseline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3366FF"/>
              </a:buClr>
              <a:buSzPct val="75000"/>
              <a:buFont typeface="Wingdings" pitchFamily="2" charset="2"/>
              <a:buChar char="l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66CCFF"/>
              </a:buClr>
              <a:buChar char="•"/>
              <a:defRPr>
                <a:solidFill>
                  <a:schemeClr val="tx1"/>
                </a:solidFill>
                <a:latin typeface="ＭＳ Ｐゴシック" pitchFamily="50" charset="-128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</a:defRPr>
            </a:lvl9pPr>
          </a:lstStyle>
          <a:p>
            <a:pPr marL="381000" marR="0" lvl="0" indent="-3810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prstClr val="black"/>
              </a:buClr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日本の石油・天然ガスの輸入量</a:t>
            </a:r>
            <a:endParaRPr kumimoji="1" lang="en-US" altLang="ja-JP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8464" y="1349857"/>
            <a:ext cx="6809371" cy="4365145"/>
          </a:xfrm>
          <a:prstGeom prst="rect">
            <a:avLst/>
          </a:prstGeom>
        </p:spPr>
      </p:pic>
      <p:sp>
        <p:nvSpPr>
          <p:cNvPr id="3" name="正方形/長方形 2"/>
          <p:cNvSpPr/>
          <p:nvPr/>
        </p:nvSpPr>
        <p:spPr bwMode="auto">
          <a:xfrm>
            <a:off x="4592959" y="1556792"/>
            <a:ext cx="2376000" cy="2105519"/>
          </a:xfrm>
          <a:prstGeom prst="rect">
            <a:avLst/>
          </a:prstGeom>
          <a:solidFill>
            <a:schemeClr val="bg1"/>
          </a:solidFill>
          <a:ln w="38100">
            <a:solidFill>
              <a:schemeClr val="bg1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4575939" y="1556792"/>
            <a:ext cx="2460930" cy="2123658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&lt;</a:t>
            </a:r>
            <a:r>
              <a:rPr kumimoji="1"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ホルムズ海峡周辺</a:t>
            </a:r>
            <a:r>
              <a:rPr kumimoji="1"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&gt;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13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日、ホルムズ海峡付近で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日本関係船舶含む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隻が被弾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日、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イランは、ホルムズ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海峡で英国のタンカーを拿捕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と発表。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9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27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日、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イランは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7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19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日に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拿捕した英国タンカーを解放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月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日、</a:t>
            </a: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イランは、ペルシャ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湾付近で国籍不明の無人機を</a:t>
            </a:r>
            <a: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/>
            </a:r>
            <a:br>
              <a:rPr lang="en-US" altLang="ja-JP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r>
              <a:rPr lang="ja-JP" altLang="en-US" sz="1200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撃墜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したと発表。</a:t>
            </a:r>
            <a:endParaRPr kumimoji="1" lang="ja-JP" altLang="en-US" sz="12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pic>
        <p:nvPicPr>
          <p:cNvPr id="16" name="図 15"/>
          <p:cNvPicPr>
            <a:picLocks noChangeAspect="1"/>
          </p:cNvPicPr>
          <p:nvPr/>
        </p:nvPicPr>
        <p:blipFill rotWithShape="1">
          <a:blip r:embed="rId3"/>
          <a:srcRect l="39112" t="82232" r="37657" b="13361"/>
          <a:stretch/>
        </p:blipFill>
        <p:spPr>
          <a:xfrm>
            <a:off x="8603709" y="2859322"/>
            <a:ext cx="576064" cy="107162"/>
          </a:xfrm>
          <a:prstGeom prst="rect">
            <a:avLst/>
          </a:prstGeom>
        </p:spPr>
      </p:pic>
      <p:sp>
        <p:nvSpPr>
          <p:cNvPr id="4" name="テキスト ボックス 3"/>
          <p:cNvSpPr txBox="1"/>
          <p:nvPr/>
        </p:nvSpPr>
        <p:spPr>
          <a:xfrm>
            <a:off x="8697416" y="2809626"/>
            <a:ext cx="338554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豪州</a:t>
            </a:r>
            <a:endParaRPr kumimoji="1" lang="ja-JP" altLang="en-US" sz="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60730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rtlCol="0" anchor="ctr"/>
      <a:lstStyle>
        <a:defPPr algn="l">
          <a:defRPr kumimoji="0" sz="1800" dirty="0" smtClean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EEFAC4F8-5372-4F77-B6EB-292543FDB11B}" vid="{F3909443-3E9A-4DD8-A95D-A134317FA3B2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125</Words>
  <Application>Microsoft Office PowerPoint</Application>
  <PresentationFormat>A4 210 x 297 mm</PresentationFormat>
  <Paragraphs>11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ＭＳ Ｐゴシック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2019-11-01T10:33:20Z</dcterms:created>
  <dcterms:modified xsi:type="dcterms:W3CDTF">2020-05-20T19:39:14Z</dcterms:modified>
</cp:coreProperties>
</file>