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68" d="100"/>
          <a:sy n="68" d="100"/>
        </p:scale>
        <p:origin x="102" y="2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w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図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544" y="545011"/>
            <a:ext cx="5774891" cy="6088676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</p:pic>
      <p:sp>
        <p:nvSpPr>
          <p:cNvPr id="322" name="正方形/長方形 321"/>
          <p:cNvSpPr/>
          <p:nvPr/>
        </p:nvSpPr>
        <p:spPr>
          <a:xfrm>
            <a:off x="4171022" y="388780"/>
            <a:ext cx="5532379" cy="6337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rtlCol="0" anchor="ctr"/>
          <a:lstStyle/>
          <a:p>
            <a:pPr algn="ctr"/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3" name="フリーフォーム 322"/>
          <p:cNvSpPr/>
          <p:nvPr/>
        </p:nvSpPr>
        <p:spPr bwMode="auto">
          <a:xfrm rot="10800000">
            <a:off x="6117178" y="4019588"/>
            <a:ext cx="2254372" cy="1040237"/>
          </a:xfrm>
          <a:custGeom>
            <a:avLst/>
            <a:gdLst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100013 w 1912144"/>
              <a:gd name="connsiteY3" fmla="*/ 302419 h 928688"/>
              <a:gd name="connsiteX4" fmla="*/ 97631 w 1912144"/>
              <a:gd name="connsiteY4" fmla="*/ 654844 h 928688"/>
              <a:gd name="connsiteX5" fmla="*/ 135731 w 1912144"/>
              <a:gd name="connsiteY5" fmla="*/ 652463 h 928688"/>
              <a:gd name="connsiteX6" fmla="*/ 135731 w 1912144"/>
              <a:gd name="connsiteY6" fmla="*/ 773907 h 928688"/>
              <a:gd name="connsiteX7" fmla="*/ 183356 w 1912144"/>
              <a:gd name="connsiteY7" fmla="*/ 771525 h 928688"/>
              <a:gd name="connsiteX8" fmla="*/ 178594 w 1912144"/>
              <a:gd name="connsiteY8" fmla="*/ 831057 h 928688"/>
              <a:gd name="connsiteX9" fmla="*/ 290513 w 1912144"/>
              <a:gd name="connsiteY9" fmla="*/ 897732 h 928688"/>
              <a:gd name="connsiteX10" fmla="*/ 959644 w 1912144"/>
              <a:gd name="connsiteY10" fmla="*/ 902494 h 928688"/>
              <a:gd name="connsiteX11" fmla="*/ 957263 w 1912144"/>
              <a:gd name="connsiteY11" fmla="*/ 928688 h 928688"/>
              <a:gd name="connsiteX12" fmla="*/ 1740694 w 1912144"/>
              <a:gd name="connsiteY12" fmla="*/ 928688 h 928688"/>
              <a:gd name="connsiteX13" fmla="*/ 1816894 w 1912144"/>
              <a:gd name="connsiteY13" fmla="*/ 890588 h 928688"/>
              <a:gd name="connsiteX14" fmla="*/ 1907381 w 1912144"/>
              <a:gd name="connsiteY14" fmla="*/ 892969 h 928688"/>
              <a:gd name="connsiteX15" fmla="*/ 1912144 w 1912144"/>
              <a:gd name="connsiteY15" fmla="*/ 316707 h 928688"/>
              <a:gd name="connsiteX16" fmla="*/ 1821656 w 1912144"/>
              <a:gd name="connsiteY16" fmla="*/ 226219 h 928688"/>
              <a:gd name="connsiteX17" fmla="*/ 330994 w 1912144"/>
              <a:gd name="connsiteY17" fmla="*/ 211932 h 928688"/>
              <a:gd name="connsiteX18" fmla="*/ 330994 w 1912144"/>
              <a:gd name="connsiteY18" fmla="*/ 183357 h 928688"/>
              <a:gd name="connsiteX19" fmla="*/ 78581 w 1912144"/>
              <a:gd name="connsiteY19" fmla="*/ 185738 h 928688"/>
              <a:gd name="connsiteX20" fmla="*/ 78581 w 1912144"/>
              <a:gd name="connsiteY20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133090 w 1912144"/>
              <a:gd name="connsiteY3" fmla="*/ 452966 h 928688"/>
              <a:gd name="connsiteX4" fmla="*/ 97631 w 1912144"/>
              <a:gd name="connsiteY4" fmla="*/ 654844 h 928688"/>
              <a:gd name="connsiteX5" fmla="*/ 135731 w 1912144"/>
              <a:gd name="connsiteY5" fmla="*/ 652463 h 928688"/>
              <a:gd name="connsiteX6" fmla="*/ 135731 w 1912144"/>
              <a:gd name="connsiteY6" fmla="*/ 773907 h 928688"/>
              <a:gd name="connsiteX7" fmla="*/ 183356 w 1912144"/>
              <a:gd name="connsiteY7" fmla="*/ 771525 h 928688"/>
              <a:gd name="connsiteX8" fmla="*/ 178594 w 1912144"/>
              <a:gd name="connsiteY8" fmla="*/ 831057 h 928688"/>
              <a:gd name="connsiteX9" fmla="*/ 290513 w 1912144"/>
              <a:gd name="connsiteY9" fmla="*/ 897732 h 928688"/>
              <a:gd name="connsiteX10" fmla="*/ 959644 w 1912144"/>
              <a:gd name="connsiteY10" fmla="*/ 902494 h 928688"/>
              <a:gd name="connsiteX11" fmla="*/ 957263 w 1912144"/>
              <a:gd name="connsiteY11" fmla="*/ 928688 h 928688"/>
              <a:gd name="connsiteX12" fmla="*/ 1740694 w 1912144"/>
              <a:gd name="connsiteY12" fmla="*/ 928688 h 928688"/>
              <a:gd name="connsiteX13" fmla="*/ 1816894 w 1912144"/>
              <a:gd name="connsiteY13" fmla="*/ 890588 h 928688"/>
              <a:gd name="connsiteX14" fmla="*/ 1907381 w 1912144"/>
              <a:gd name="connsiteY14" fmla="*/ 892969 h 928688"/>
              <a:gd name="connsiteX15" fmla="*/ 1912144 w 1912144"/>
              <a:gd name="connsiteY15" fmla="*/ 316707 h 928688"/>
              <a:gd name="connsiteX16" fmla="*/ 1821656 w 1912144"/>
              <a:gd name="connsiteY16" fmla="*/ 226219 h 928688"/>
              <a:gd name="connsiteX17" fmla="*/ 330994 w 1912144"/>
              <a:gd name="connsiteY17" fmla="*/ 211932 h 928688"/>
              <a:gd name="connsiteX18" fmla="*/ 330994 w 1912144"/>
              <a:gd name="connsiteY18" fmla="*/ 183357 h 928688"/>
              <a:gd name="connsiteX19" fmla="*/ 78581 w 1912144"/>
              <a:gd name="connsiteY19" fmla="*/ 185738 h 928688"/>
              <a:gd name="connsiteX20" fmla="*/ 78581 w 1912144"/>
              <a:gd name="connsiteY20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101391 w 1912144"/>
              <a:gd name="connsiteY3" fmla="*/ 370685 h 928688"/>
              <a:gd name="connsiteX4" fmla="*/ 133090 w 1912144"/>
              <a:gd name="connsiteY4" fmla="*/ 452966 h 928688"/>
              <a:gd name="connsiteX5" fmla="*/ 97631 w 1912144"/>
              <a:gd name="connsiteY5" fmla="*/ 654844 h 928688"/>
              <a:gd name="connsiteX6" fmla="*/ 135731 w 1912144"/>
              <a:gd name="connsiteY6" fmla="*/ 652463 h 928688"/>
              <a:gd name="connsiteX7" fmla="*/ 135731 w 1912144"/>
              <a:gd name="connsiteY7" fmla="*/ 773907 h 928688"/>
              <a:gd name="connsiteX8" fmla="*/ 183356 w 1912144"/>
              <a:gd name="connsiteY8" fmla="*/ 771525 h 928688"/>
              <a:gd name="connsiteX9" fmla="*/ 178594 w 1912144"/>
              <a:gd name="connsiteY9" fmla="*/ 831057 h 928688"/>
              <a:gd name="connsiteX10" fmla="*/ 290513 w 1912144"/>
              <a:gd name="connsiteY10" fmla="*/ 897732 h 928688"/>
              <a:gd name="connsiteX11" fmla="*/ 959644 w 1912144"/>
              <a:gd name="connsiteY11" fmla="*/ 902494 h 928688"/>
              <a:gd name="connsiteX12" fmla="*/ 957263 w 1912144"/>
              <a:gd name="connsiteY12" fmla="*/ 928688 h 928688"/>
              <a:gd name="connsiteX13" fmla="*/ 1740694 w 1912144"/>
              <a:gd name="connsiteY13" fmla="*/ 928688 h 928688"/>
              <a:gd name="connsiteX14" fmla="*/ 1816894 w 1912144"/>
              <a:gd name="connsiteY14" fmla="*/ 890588 h 928688"/>
              <a:gd name="connsiteX15" fmla="*/ 1907381 w 1912144"/>
              <a:gd name="connsiteY15" fmla="*/ 892969 h 928688"/>
              <a:gd name="connsiteX16" fmla="*/ 1912144 w 1912144"/>
              <a:gd name="connsiteY16" fmla="*/ 316707 h 928688"/>
              <a:gd name="connsiteX17" fmla="*/ 1821656 w 1912144"/>
              <a:gd name="connsiteY17" fmla="*/ 226219 h 928688"/>
              <a:gd name="connsiteX18" fmla="*/ 330994 w 1912144"/>
              <a:gd name="connsiteY18" fmla="*/ 211932 h 928688"/>
              <a:gd name="connsiteX19" fmla="*/ 330994 w 1912144"/>
              <a:gd name="connsiteY19" fmla="*/ 183357 h 928688"/>
              <a:gd name="connsiteX20" fmla="*/ 78581 w 1912144"/>
              <a:gd name="connsiteY20" fmla="*/ 185738 h 928688"/>
              <a:gd name="connsiteX21" fmla="*/ 78581 w 1912144"/>
              <a:gd name="connsiteY21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133090 w 1912144"/>
              <a:gd name="connsiteY4" fmla="*/ 452966 h 928688"/>
              <a:gd name="connsiteX5" fmla="*/ 97631 w 1912144"/>
              <a:gd name="connsiteY5" fmla="*/ 654844 h 928688"/>
              <a:gd name="connsiteX6" fmla="*/ 135731 w 1912144"/>
              <a:gd name="connsiteY6" fmla="*/ 652463 h 928688"/>
              <a:gd name="connsiteX7" fmla="*/ 135731 w 1912144"/>
              <a:gd name="connsiteY7" fmla="*/ 773907 h 928688"/>
              <a:gd name="connsiteX8" fmla="*/ 183356 w 1912144"/>
              <a:gd name="connsiteY8" fmla="*/ 771525 h 928688"/>
              <a:gd name="connsiteX9" fmla="*/ 178594 w 1912144"/>
              <a:gd name="connsiteY9" fmla="*/ 831057 h 928688"/>
              <a:gd name="connsiteX10" fmla="*/ 290513 w 1912144"/>
              <a:gd name="connsiteY10" fmla="*/ 897732 h 928688"/>
              <a:gd name="connsiteX11" fmla="*/ 959644 w 1912144"/>
              <a:gd name="connsiteY11" fmla="*/ 902494 h 928688"/>
              <a:gd name="connsiteX12" fmla="*/ 957263 w 1912144"/>
              <a:gd name="connsiteY12" fmla="*/ 928688 h 928688"/>
              <a:gd name="connsiteX13" fmla="*/ 1740694 w 1912144"/>
              <a:gd name="connsiteY13" fmla="*/ 928688 h 928688"/>
              <a:gd name="connsiteX14" fmla="*/ 1816894 w 1912144"/>
              <a:gd name="connsiteY14" fmla="*/ 890588 h 928688"/>
              <a:gd name="connsiteX15" fmla="*/ 1907381 w 1912144"/>
              <a:gd name="connsiteY15" fmla="*/ 892969 h 928688"/>
              <a:gd name="connsiteX16" fmla="*/ 1912144 w 1912144"/>
              <a:gd name="connsiteY16" fmla="*/ 316707 h 928688"/>
              <a:gd name="connsiteX17" fmla="*/ 1821656 w 1912144"/>
              <a:gd name="connsiteY17" fmla="*/ 226219 h 928688"/>
              <a:gd name="connsiteX18" fmla="*/ 330994 w 1912144"/>
              <a:gd name="connsiteY18" fmla="*/ 211932 h 928688"/>
              <a:gd name="connsiteX19" fmla="*/ 330994 w 1912144"/>
              <a:gd name="connsiteY19" fmla="*/ 183357 h 928688"/>
              <a:gd name="connsiteX20" fmla="*/ 78581 w 1912144"/>
              <a:gd name="connsiteY20" fmla="*/ 185738 h 928688"/>
              <a:gd name="connsiteX21" fmla="*/ 78581 w 1912144"/>
              <a:gd name="connsiteY21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56758 w 1912144"/>
              <a:gd name="connsiteY4" fmla="*/ 536304 h 928688"/>
              <a:gd name="connsiteX5" fmla="*/ 97631 w 1912144"/>
              <a:gd name="connsiteY5" fmla="*/ 654844 h 928688"/>
              <a:gd name="connsiteX6" fmla="*/ 135731 w 1912144"/>
              <a:gd name="connsiteY6" fmla="*/ 652463 h 928688"/>
              <a:gd name="connsiteX7" fmla="*/ 135731 w 1912144"/>
              <a:gd name="connsiteY7" fmla="*/ 773907 h 928688"/>
              <a:gd name="connsiteX8" fmla="*/ 183356 w 1912144"/>
              <a:gd name="connsiteY8" fmla="*/ 771525 h 928688"/>
              <a:gd name="connsiteX9" fmla="*/ 178594 w 1912144"/>
              <a:gd name="connsiteY9" fmla="*/ 831057 h 928688"/>
              <a:gd name="connsiteX10" fmla="*/ 290513 w 1912144"/>
              <a:gd name="connsiteY10" fmla="*/ 897732 h 928688"/>
              <a:gd name="connsiteX11" fmla="*/ 959644 w 1912144"/>
              <a:gd name="connsiteY11" fmla="*/ 902494 h 928688"/>
              <a:gd name="connsiteX12" fmla="*/ 957263 w 1912144"/>
              <a:gd name="connsiteY12" fmla="*/ 928688 h 928688"/>
              <a:gd name="connsiteX13" fmla="*/ 1740694 w 1912144"/>
              <a:gd name="connsiteY13" fmla="*/ 928688 h 928688"/>
              <a:gd name="connsiteX14" fmla="*/ 1816894 w 1912144"/>
              <a:gd name="connsiteY14" fmla="*/ 890588 h 928688"/>
              <a:gd name="connsiteX15" fmla="*/ 1907381 w 1912144"/>
              <a:gd name="connsiteY15" fmla="*/ 892969 h 928688"/>
              <a:gd name="connsiteX16" fmla="*/ 1912144 w 1912144"/>
              <a:gd name="connsiteY16" fmla="*/ 316707 h 928688"/>
              <a:gd name="connsiteX17" fmla="*/ 1821656 w 1912144"/>
              <a:gd name="connsiteY17" fmla="*/ 226219 h 928688"/>
              <a:gd name="connsiteX18" fmla="*/ 330994 w 1912144"/>
              <a:gd name="connsiteY18" fmla="*/ 211932 h 928688"/>
              <a:gd name="connsiteX19" fmla="*/ 330994 w 1912144"/>
              <a:gd name="connsiteY19" fmla="*/ 183357 h 928688"/>
              <a:gd name="connsiteX20" fmla="*/ 78581 w 1912144"/>
              <a:gd name="connsiteY20" fmla="*/ 185738 h 928688"/>
              <a:gd name="connsiteX21" fmla="*/ 78581 w 1912144"/>
              <a:gd name="connsiteY21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56758 w 1912144"/>
              <a:gd name="connsiteY4" fmla="*/ 536304 h 928688"/>
              <a:gd name="connsiteX5" fmla="*/ 140886 w 1912144"/>
              <a:gd name="connsiteY5" fmla="*/ 528492 h 928688"/>
              <a:gd name="connsiteX6" fmla="*/ 135731 w 1912144"/>
              <a:gd name="connsiteY6" fmla="*/ 652463 h 928688"/>
              <a:gd name="connsiteX7" fmla="*/ 135731 w 1912144"/>
              <a:gd name="connsiteY7" fmla="*/ 773907 h 928688"/>
              <a:gd name="connsiteX8" fmla="*/ 183356 w 1912144"/>
              <a:gd name="connsiteY8" fmla="*/ 771525 h 928688"/>
              <a:gd name="connsiteX9" fmla="*/ 178594 w 1912144"/>
              <a:gd name="connsiteY9" fmla="*/ 831057 h 928688"/>
              <a:gd name="connsiteX10" fmla="*/ 290513 w 1912144"/>
              <a:gd name="connsiteY10" fmla="*/ 897732 h 928688"/>
              <a:gd name="connsiteX11" fmla="*/ 959644 w 1912144"/>
              <a:gd name="connsiteY11" fmla="*/ 902494 h 928688"/>
              <a:gd name="connsiteX12" fmla="*/ 957263 w 1912144"/>
              <a:gd name="connsiteY12" fmla="*/ 928688 h 928688"/>
              <a:gd name="connsiteX13" fmla="*/ 1740694 w 1912144"/>
              <a:gd name="connsiteY13" fmla="*/ 928688 h 928688"/>
              <a:gd name="connsiteX14" fmla="*/ 1816894 w 1912144"/>
              <a:gd name="connsiteY14" fmla="*/ 890588 h 928688"/>
              <a:gd name="connsiteX15" fmla="*/ 1907381 w 1912144"/>
              <a:gd name="connsiteY15" fmla="*/ 892969 h 928688"/>
              <a:gd name="connsiteX16" fmla="*/ 1912144 w 1912144"/>
              <a:gd name="connsiteY16" fmla="*/ 316707 h 928688"/>
              <a:gd name="connsiteX17" fmla="*/ 1821656 w 1912144"/>
              <a:gd name="connsiteY17" fmla="*/ 226219 h 928688"/>
              <a:gd name="connsiteX18" fmla="*/ 330994 w 1912144"/>
              <a:gd name="connsiteY18" fmla="*/ 211932 h 928688"/>
              <a:gd name="connsiteX19" fmla="*/ 330994 w 1912144"/>
              <a:gd name="connsiteY19" fmla="*/ 183357 h 928688"/>
              <a:gd name="connsiteX20" fmla="*/ 78581 w 1912144"/>
              <a:gd name="connsiteY20" fmla="*/ 185738 h 928688"/>
              <a:gd name="connsiteX21" fmla="*/ 78581 w 1912144"/>
              <a:gd name="connsiteY21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56758 w 1912144"/>
              <a:gd name="connsiteY4" fmla="*/ 536304 h 928688"/>
              <a:gd name="connsiteX5" fmla="*/ 140886 w 1912144"/>
              <a:gd name="connsiteY5" fmla="*/ 528492 h 928688"/>
              <a:gd name="connsiteX6" fmla="*/ 135731 w 1912144"/>
              <a:gd name="connsiteY6" fmla="*/ 773907 h 928688"/>
              <a:gd name="connsiteX7" fmla="*/ 183356 w 1912144"/>
              <a:gd name="connsiteY7" fmla="*/ 771525 h 928688"/>
              <a:gd name="connsiteX8" fmla="*/ 178594 w 1912144"/>
              <a:gd name="connsiteY8" fmla="*/ 831057 h 928688"/>
              <a:gd name="connsiteX9" fmla="*/ 290513 w 1912144"/>
              <a:gd name="connsiteY9" fmla="*/ 897732 h 928688"/>
              <a:gd name="connsiteX10" fmla="*/ 959644 w 1912144"/>
              <a:gd name="connsiteY10" fmla="*/ 902494 h 928688"/>
              <a:gd name="connsiteX11" fmla="*/ 957263 w 1912144"/>
              <a:gd name="connsiteY11" fmla="*/ 928688 h 928688"/>
              <a:gd name="connsiteX12" fmla="*/ 1740694 w 1912144"/>
              <a:gd name="connsiteY12" fmla="*/ 928688 h 928688"/>
              <a:gd name="connsiteX13" fmla="*/ 1816894 w 1912144"/>
              <a:gd name="connsiteY13" fmla="*/ 890588 h 928688"/>
              <a:gd name="connsiteX14" fmla="*/ 1907381 w 1912144"/>
              <a:gd name="connsiteY14" fmla="*/ 892969 h 928688"/>
              <a:gd name="connsiteX15" fmla="*/ 1912144 w 1912144"/>
              <a:gd name="connsiteY15" fmla="*/ 316707 h 928688"/>
              <a:gd name="connsiteX16" fmla="*/ 1821656 w 1912144"/>
              <a:gd name="connsiteY16" fmla="*/ 226219 h 928688"/>
              <a:gd name="connsiteX17" fmla="*/ 330994 w 1912144"/>
              <a:gd name="connsiteY17" fmla="*/ 211932 h 928688"/>
              <a:gd name="connsiteX18" fmla="*/ 330994 w 1912144"/>
              <a:gd name="connsiteY18" fmla="*/ 183357 h 928688"/>
              <a:gd name="connsiteX19" fmla="*/ 78581 w 1912144"/>
              <a:gd name="connsiteY19" fmla="*/ 185738 h 928688"/>
              <a:gd name="connsiteX20" fmla="*/ 78581 w 1912144"/>
              <a:gd name="connsiteY20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56758 w 1912144"/>
              <a:gd name="connsiteY4" fmla="*/ 536304 h 928688"/>
              <a:gd name="connsiteX5" fmla="*/ 140886 w 1912144"/>
              <a:gd name="connsiteY5" fmla="*/ 528492 h 928688"/>
              <a:gd name="connsiteX6" fmla="*/ 133186 w 1912144"/>
              <a:gd name="connsiteY6" fmla="*/ 763154 h 928688"/>
              <a:gd name="connsiteX7" fmla="*/ 183356 w 1912144"/>
              <a:gd name="connsiteY7" fmla="*/ 771525 h 928688"/>
              <a:gd name="connsiteX8" fmla="*/ 178594 w 1912144"/>
              <a:gd name="connsiteY8" fmla="*/ 831057 h 928688"/>
              <a:gd name="connsiteX9" fmla="*/ 290513 w 1912144"/>
              <a:gd name="connsiteY9" fmla="*/ 897732 h 928688"/>
              <a:gd name="connsiteX10" fmla="*/ 959644 w 1912144"/>
              <a:gd name="connsiteY10" fmla="*/ 902494 h 928688"/>
              <a:gd name="connsiteX11" fmla="*/ 957263 w 1912144"/>
              <a:gd name="connsiteY11" fmla="*/ 928688 h 928688"/>
              <a:gd name="connsiteX12" fmla="*/ 1740694 w 1912144"/>
              <a:gd name="connsiteY12" fmla="*/ 928688 h 928688"/>
              <a:gd name="connsiteX13" fmla="*/ 1816894 w 1912144"/>
              <a:gd name="connsiteY13" fmla="*/ 890588 h 928688"/>
              <a:gd name="connsiteX14" fmla="*/ 1907381 w 1912144"/>
              <a:gd name="connsiteY14" fmla="*/ 892969 h 928688"/>
              <a:gd name="connsiteX15" fmla="*/ 1912144 w 1912144"/>
              <a:gd name="connsiteY15" fmla="*/ 316707 h 928688"/>
              <a:gd name="connsiteX16" fmla="*/ 1821656 w 1912144"/>
              <a:gd name="connsiteY16" fmla="*/ 226219 h 928688"/>
              <a:gd name="connsiteX17" fmla="*/ 330994 w 1912144"/>
              <a:gd name="connsiteY17" fmla="*/ 211932 h 928688"/>
              <a:gd name="connsiteX18" fmla="*/ 330994 w 1912144"/>
              <a:gd name="connsiteY18" fmla="*/ 183357 h 928688"/>
              <a:gd name="connsiteX19" fmla="*/ 78581 w 1912144"/>
              <a:gd name="connsiteY19" fmla="*/ 185738 h 928688"/>
              <a:gd name="connsiteX20" fmla="*/ 78581 w 1912144"/>
              <a:gd name="connsiteY20" fmla="*/ 185738 h 928688"/>
              <a:gd name="connsiteX0" fmla="*/ 0 w 1912144"/>
              <a:gd name="connsiteY0" fmla="*/ 2382 h 928688"/>
              <a:gd name="connsiteX1" fmla="*/ 71438 w 1912144"/>
              <a:gd name="connsiteY1" fmla="*/ 0 h 928688"/>
              <a:gd name="connsiteX2" fmla="*/ 73819 w 1912144"/>
              <a:gd name="connsiteY2" fmla="*/ 292894 h 928688"/>
              <a:gd name="connsiteX3" fmla="*/ 55592 w 1912144"/>
              <a:gd name="connsiteY3" fmla="*/ 333048 h 928688"/>
              <a:gd name="connsiteX4" fmla="*/ 56758 w 1912144"/>
              <a:gd name="connsiteY4" fmla="*/ 536304 h 928688"/>
              <a:gd name="connsiteX5" fmla="*/ 140886 w 1912144"/>
              <a:gd name="connsiteY5" fmla="*/ 528492 h 928688"/>
              <a:gd name="connsiteX6" fmla="*/ 140820 w 1912144"/>
              <a:gd name="connsiteY6" fmla="*/ 760466 h 928688"/>
              <a:gd name="connsiteX7" fmla="*/ 183356 w 1912144"/>
              <a:gd name="connsiteY7" fmla="*/ 771525 h 928688"/>
              <a:gd name="connsiteX8" fmla="*/ 178594 w 1912144"/>
              <a:gd name="connsiteY8" fmla="*/ 831057 h 928688"/>
              <a:gd name="connsiteX9" fmla="*/ 290513 w 1912144"/>
              <a:gd name="connsiteY9" fmla="*/ 897732 h 928688"/>
              <a:gd name="connsiteX10" fmla="*/ 959644 w 1912144"/>
              <a:gd name="connsiteY10" fmla="*/ 902494 h 928688"/>
              <a:gd name="connsiteX11" fmla="*/ 957263 w 1912144"/>
              <a:gd name="connsiteY11" fmla="*/ 928688 h 928688"/>
              <a:gd name="connsiteX12" fmla="*/ 1740694 w 1912144"/>
              <a:gd name="connsiteY12" fmla="*/ 928688 h 928688"/>
              <a:gd name="connsiteX13" fmla="*/ 1816894 w 1912144"/>
              <a:gd name="connsiteY13" fmla="*/ 890588 h 928688"/>
              <a:gd name="connsiteX14" fmla="*/ 1907381 w 1912144"/>
              <a:gd name="connsiteY14" fmla="*/ 892969 h 928688"/>
              <a:gd name="connsiteX15" fmla="*/ 1912144 w 1912144"/>
              <a:gd name="connsiteY15" fmla="*/ 316707 h 928688"/>
              <a:gd name="connsiteX16" fmla="*/ 1821656 w 1912144"/>
              <a:gd name="connsiteY16" fmla="*/ 226219 h 928688"/>
              <a:gd name="connsiteX17" fmla="*/ 330994 w 1912144"/>
              <a:gd name="connsiteY17" fmla="*/ 211932 h 928688"/>
              <a:gd name="connsiteX18" fmla="*/ 330994 w 1912144"/>
              <a:gd name="connsiteY18" fmla="*/ 183357 h 928688"/>
              <a:gd name="connsiteX19" fmla="*/ 78581 w 1912144"/>
              <a:gd name="connsiteY19" fmla="*/ 185738 h 928688"/>
              <a:gd name="connsiteX20" fmla="*/ 78581 w 1912144"/>
              <a:gd name="connsiteY20" fmla="*/ 185738 h 92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12144" h="928688">
                <a:moveTo>
                  <a:pt x="0" y="2382"/>
                </a:moveTo>
                <a:lnTo>
                  <a:pt x="71438" y="0"/>
                </a:lnTo>
                <a:cubicBezTo>
                  <a:pt x="72232" y="97631"/>
                  <a:pt x="73025" y="195263"/>
                  <a:pt x="73819" y="292894"/>
                </a:cubicBezTo>
                <a:lnTo>
                  <a:pt x="55592" y="333048"/>
                </a:lnTo>
                <a:cubicBezTo>
                  <a:pt x="55981" y="400800"/>
                  <a:pt x="56369" y="468552"/>
                  <a:pt x="56758" y="536304"/>
                </a:cubicBezTo>
                <a:lnTo>
                  <a:pt x="140886" y="528492"/>
                </a:lnTo>
                <a:cubicBezTo>
                  <a:pt x="140864" y="605817"/>
                  <a:pt x="140842" y="683141"/>
                  <a:pt x="140820" y="760466"/>
                </a:cubicBezTo>
                <a:lnTo>
                  <a:pt x="183356" y="771525"/>
                </a:lnTo>
                <a:lnTo>
                  <a:pt x="178594" y="831057"/>
                </a:lnTo>
                <a:lnTo>
                  <a:pt x="290513" y="897732"/>
                </a:lnTo>
                <a:lnTo>
                  <a:pt x="959644" y="902494"/>
                </a:lnTo>
                <a:lnTo>
                  <a:pt x="957263" y="928688"/>
                </a:lnTo>
                <a:lnTo>
                  <a:pt x="1740694" y="928688"/>
                </a:lnTo>
                <a:lnTo>
                  <a:pt x="1816894" y="890588"/>
                </a:lnTo>
                <a:lnTo>
                  <a:pt x="1907381" y="892969"/>
                </a:lnTo>
                <a:cubicBezTo>
                  <a:pt x="1908969" y="700882"/>
                  <a:pt x="1910556" y="508794"/>
                  <a:pt x="1912144" y="316707"/>
                </a:cubicBezTo>
                <a:lnTo>
                  <a:pt x="1821656" y="226219"/>
                </a:lnTo>
                <a:lnTo>
                  <a:pt x="330994" y="211932"/>
                </a:lnTo>
                <a:lnTo>
                  <a:pt x="330994" y="183357"/>
                </a:lnTo>
                <a:lnTo>
                  <a:pt x="78581" y="185738"/>
                </a:lnTo>
                <a:lnTo>
                  <a:pt x="78581" y="185738"/>
                </a:ln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4" name="フリーフォーム 323"/>
          <p:cNvSpPr/>
          <p:nvPr/>
        </p:nvSpPr>
        <p:spPr bwMode="auto">
          <a:xfrm rot="10800000">
            <a:off x="5927416" y="4577648"/>
            <a:ext cx="188178" cy="96435"/>
          </a:xfrm>
          <a:custGeom>
            <a:avLst/>
            <a:gdLst>
              <a:gd name="connsiteX0" fmla="*/ 0 w 209550"/>
              <a:gd name="connsiteY0" fmla="*/ 121443 h 123825"/>
              <a:gd name="connsiteX1" fmla="*/ 209550 w 209550"/>
              <a:gd name="connsiteY1" fmla="*/ 123825 h 123825"/>
              <a:gd name="connsiteX2" fmla="*/ 209550 w 209550"/>
              <a:gd name="connsiteY2" fmla="*/ 0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123825">
                <a:moveTo>
                  <a:pt x="0" y="121443"/>
                </a:moveTo>
                <a:lnTo>
                  <a:pt x="209550" y="123825"/>
                </a:lnTo>
                <a:lnTo>
                  <a:pt x="209550" y="0"/>
                </a:ln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5" name="Oval 21"/>
          <p:cNvSpPr>
            <a:spLocks noChangeAspect="1" noChangeArrowheads="1"/>
          </p:cNvSpPr>
          <p:nvPr/>
        </p:nvSpPr>
        <p:spPr bwMode="auto">
          <a:xfrm rot="10800000">
            <a:off x="7900439" y="3693924"/>
            <a:ext cx="83788" cy="80627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6" name="Oval 21"/>
          <p:cNvSpPr>
            <a:spLocks noChangeAspect="1" noChangeArrowheads="1"/>
          </p:cNvSpPr>
          <p:nvPr/>
        </p:nvSpPr>
        <p:spPr bwMode="auto">
          <a:xfrm rot="10800000">
            <a:off x="7747088" y="3693924"/>
            <a:ext cx="82207" cy="80627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7" name="Oval 21"/>
          <p:cNvSpPr>
            <a:spLocks noChangeAspect="1" noChangeArrowheads="1"/>
          </p:cNvSpPr>
          <p:nvPr/>
        </p:nvSpPr>
        <p:spPr bwMode="auto">
          <a:xfrm rot="10800000">
            <a:off x="7588998" y="3692341"/>
            <a:ext cx="82207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8" name="Oval 21"/>
          <p:cNvSpPr>
            <a:spLocks noChangeAspect="1" noChangeArrowheads="1"/>
          </p:cNvSpPr>
          <p:nvPr/>
        </p:nvSpPr>
        <p:spPr bwMode="auto">
          <a:xfrm rot="10800000">
            <a:off x="7442505" y="3652818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9" name="Oval 21"/>
          <p:cNvSpPr>
            <a:spLocks noChangeAspect="1" noChangeArrowheads="1"/>
          </p:cNvSpPr>
          <p:nvPr/>
        </p:nvSpPr>
        <p:spPr bwMode="auto">
          <a:xfrm rot="10800000">
            <a:off x="7245944" y="3652989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0" name="Oval 21"/>
          <p:cNvSpPr>
            <a:spLocks noChangeAspect="1" noChangeArrowheads="1"/>
          </p:cNvSpPr>
          <p:nvPr/>
        </p:nvSpPr>
        <p:spPr bwMode="auto">
          <a:xfrm rot="10800000">
            <a:off x="7048327" y="3478921"/>
            <a:ext cx="82207" cy="80627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1" name="Oval 21"/>
          <p:cNvSpPr>
            <a:spLocks noChangeAspect="1" noChangeArrowheads="1"/>
          </p:cNvSpPr>
          <p:nvPr/>
        </p:nvSpPr>
        <p:spPr bwMode="auto">
          <a:xfrm rot="10800000">
            <a:off x="6907629" y="3447300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2" name="Oval 21"/>
          <p:cNvSpPr>
            <a:spLocks noChangeAspect="1" noChangeArrowheads="1"/>
          </p:cNvSpPr>
          <p:nvPr/>
        </p:nvSpPr>
        <p:spPr bwMode="auto">
          <a:xfrm rot="10800000">
            <a:off x="6755863" y="3399873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3" name="Oval 21"/>
          <p:cNvSpPr>
            <a:spLocks noChangeAspect="1" noChangeArrowheads="1"/>
          </p:cNvSpPr>
          <p:nvPr/>
        </p:nvSpPr>
        <p:spPr bwMode="auto">
          <a:xfrm rot="10800000">
            <a:off x="6569316" y="3311342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4" name="Oval 21"/>
          <p:cNvSpPr>
            <a:spLocks noChangeAspect="1" noChangeArrowheads="1"/>
          </p:cNvSpPr>
          <p:nvPr/>
        </p:nvSpPr>
        <p:spPr bwMode="auto">
          <a:xfrm rot="10800000">
            <a:off x="6430194" y="3243224"/>
            <a:ext cx="82207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pPr>
              <a:defRPr/>
            </a:pPr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5" name="Oval 21"/>
          <p:cNvSpPr>
            <a:spLocks noChangeAspect="1" noChangeArrowheads="1"/>
          </p:cNvSpPr>
          <p:nvPr/>
        </p:nvSpPr>
        <p:spPr bwMode="auto">
          <a:xfrm rot="10800000">
            <a:off x="6097566" y="3174929"/>
            <a:ext cx="83788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pPr>
              <a:defRPr/>
            </a:pPr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6" name="Oval 21"/>
          <p:cNvSpPr>
            <a:spLocks noChangeAspect="1" noChangeArrowheads="1"/>
          </p:cNvSpPr>
          <p:nvPr/>
        </p:nvSpPr>
        <p:spPr bwMode="auto">
          <a:xfrm rot="10800000">
            <a:off x="5825428" y="3120549"/>
            <a:ext cx="82207" cy="8220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168" tIns="48084" rIns="96168" bIns="48084" anchor="ctr"/>
          <a:lstStyle/>
          <a:p>
            <a:pPr>
              <a:defRPr/>
            </a:pPr>
            <a:endParaRPr lang="ja-JP" altLang="en-US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37" name="Picture 78" descr="\\mpci990003.ring.meti.go.jp\Ddrive\nyac5098\ドキュメント\My Work（エネ庁）\houi01.eps"/>
          <p:cNvPicPr>
            <a:picLocks noChangeAspect="1" noChangeArrowheads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922"/>
          <a:stretch>
            <a:fillRect/>
          </a:stretch>
        </p:blipFill>
        <p:spPr bwMode="auto">
          <a:xfrm rot="5400000">
            <a:off x="9159768" y="6066131"/>
            <a:ext cx="336734" cy="58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5" name="角丸四角形 374"/>
          <p:cNvSpPr/>
          <p:nvPr/>
        </p:nvSpPr>
        <p:spPr bwMode="auto">
          <a:xfrm rot="10800000">
            <a:off x="7598482" y="4874859"/>
            <a:ext cx="20553" cy="254526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6" name="角丸四角形 375"/>
          <p:cNvSpPr/>
          <p:nvPr/>
        </p:nvSpPr>
        <p:spPr bwMode="auto">
          <a:xfrm rot="16200000">
            <a:off x="7440392" y="4947582"/>
            <a:ext cx="20552" cy="33989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7" name="角丸四角形 376"/>
          <p:cNvSpPr/>
          <p:nvPr/>
        </p:nvSpPr>
        <p:spPr bwMode="auto">
          <a:xfrm>
            <a:off x="7208000" y="4634562"/>
            <a:ext cx="20551" cy="309858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8" name="角丸四角形 377"/>
          <p:cNvSpPr/>
          <p:nvPr/>
        </p:nvSpPr>
        <p:spPr bwMode="auto">
          <a:xfrm rot="20340000">
            <a:off x="7244360" y="4931773"/>
            <a:ext cx="22132" cy="191290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9" name="角丸四角形 378"/>
          <p:cNvSpPr/>
          <p:nvPr/>
        </p:nvSpPr>
        <p:spPr bwMode="auto">
          <a:xfrm rot="21000000">
            <a:off x="7045165" y="4866954"/>
            <a:ext cx="20553" cy="252945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0" name="角丸四角形 379"/>
          <p:cNvSpPr/>
          <p:nvPr/>
        </p:nvSpPr>
        <p:spPr bwMode="auto">
          <a:xfrm rot="20760000">
            <a:off x="6695786" y="4832175"/>
            <a:ext cx="28456" cy="295630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1" name="角丸四角形 380"/>
          <p:cNvSpPr/>
          <p:nvPr/>
        </p:nvSpPr>
        <p:spPr bwMode="auto">
          <a:xfrm rot="16200000">
            <a:off x="6903674" y="4930982"/>
            <a:ext cx="18970" cy="358865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4" name="正方形/長方形 383"/>
          <p:cNvSpPr/>
          <p:nvPr/>
        </p:nvSpPr>
        <p:spPr>
          <a:xfrm>
            <a:off x="7343960" y="4128672"/>
            <a:ext cx="216584" cy="256107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anchor="ctr"/>
          <a:lstStyle/>
          <a:p>
            <a:pPr algn="ctr"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385" name="正方形/長方形 384"/>
          <p:cNvSpPr/>
          <p:nvPr/>
        </p:nvSpPr>
        <p:spPr>
          <a:xfrm>
            <a:off x="6305301" y="4169777"/>
            <a:ext cx="216585" cy="256107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anchor="ctr"/>
          <a:lstStyle/>
          <a:p>
            <a:pPr algn="ctr"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</a:p>
        </p:txBody>
      </p:sp>
      <p:sp>
        <p:nvSpPr>
          <p:cNvPr id="387" name="正方形/長方形 386"/>
          <p:cNvSpPr/>
          <p:nvPr/>
        </p:nvSpPr>
        <p:spPr>
          <a:xfrm>
            <a:off x="8585743" y="4000778"/>
            <a:ext cx="1195268" cy="4245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7875" tIns="37875" rIns="37875" bIns="37875" anchor="ctr">
            <a:spAutoFit/>
          </a:bodyPr>
          <a:lstStyle/>
          <a:p>
            <a:pPr marL="165912" indent="-165912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②凍土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方式の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65912" indent="-165912">
              <a:defRPr/>
            </a:pP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遮水壁の設置</a:t>
            </a:r>
          </a:p>
        </p:txBody>
      </p:sp>
      <p:sp>
        <p:nvSpPr>
          <p:cNvPr id="388" name="正方形/長方形 387"/>
          <p:cNvSpPr/>
          <p:nvPr/>
        </p:nvSpPr>
        <p:spPr>
          <a:xfrm>
            <a:off x="7673335" y="5777395"/>
            <a:ext cx="1836301" cy="4245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7875" tIns="37875" rIns="37875" bIns="37875" anchor="ctr">
            <a:spAutoFit/>
          </a:bodyPr>
          <a:lstStyle/>
          <a:p>
            <a:pPr algn="ctr">
              <a:defRPr/>
            </a:pPr>
            <a:r>
              <a:rPr lang="ja-JP" altLang="en-US" sz="1100" b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⑥地下水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ドレン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地下水のくみ上げ</a:t>
            </a:r>
          </a:p>
        </p:txBody>
      </p:sp>
      <p:sp>
        <p:nvSpPr>
          <p:cNvPr id="389" name="正方形/長方形 388"/>
          <p:cNvSpPr/>
          <p:nvPr/>
        </p:nvSpPr>
        <p:spPr>
          <a:xfrm>
            <a:off x="8136956" y="3286760"/>
            <a:ext cx="1703093" cy="58432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7875" tIns="37875" rIns="37875" bIns="37875" anchor="ctr">
            <a:spAutoFit/>
          </a:bodyPr>
          <a:lstStyle/>
          <a:p>
            <a:pPr algn="ctr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①地下水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バイパス・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サブドレンによる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地下水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のくみ上げ</a:t>
            </a:r>
          </a:p>
        </p:txBody>
      </p:sp>
      <p:cxnSp>
        <p:nvCxnSpPr>
          <p:cNvPr id="390" name="直線コネクタ 389"/>
          <p:cNvCxnSpPr/>
          <p:nvPr/>
        </p:nvCxnSpPr>
        <p:spPr>
          <a:xfrm flipV="1">
            <a:off x="5927415" y="5163290"/>
            <a:ext cx="94090" cy="391662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線コネクタ 390"/>
          <p:cNvCxnSpPr>
            <a:stCxn id="387" idx="1"/>
          </p:cNvCxnSpPr>
          <p:nvPr/>
        </p:nvCxnSpPr>
        <p:spPr>
          <a:xfrm flipH="1">
            <a:off x="8255612" y="4213075"/>
            <a:ext cx="330131" cy="8475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コネクタ 391"/>
          <p:cNvCxnSpPr>
            <a:stCxn id="389" idx="1"/>
            <a:endCxn id="325" idx="1"/>
          </p:cNvCxnSpPr>
          <p:nvPr/>
        </p:nvCxnSpPr>
        <p:spPr>
          <a:xfrm flipH="1">
            <a:off x="7971957" y="3578921"/>
            <a:ext cx="164999" cy="183822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正方形/長方形 392"/>
          <p:cNvSpPr/>
          <p:nvPr/>
        </p:nvSpPr>
        <p:spPr>
          <a:xfrm>
            <a:off x="6662359" y="2717765"/>
            <a:ext cx="1440000" cy="4245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7875" tIns="37875" rIns="37875" bIns="37875" anchor="ctr">
            <a:spAutoFit/>
          </a:bodyPr>
          <a:lstStyle/>
          <a:p>
            <a:pPr marL="174553" indent="-174553"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③雨水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の土壌浸透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553" indent="-174553"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抑える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敷地舗装</a:t>
            </a:r>
          </a:p>
        </p:txBody>
      </p:sp>
      <p:cxnSp>
        <p:nvCxnSpPr>
          <p:cNvPr id="394" name="直線コネクタ 393"/>
          <p:cNvCxnSpPr>
            <a:stCxn id="399" idx="3"/>
          </p:cNvCxnSpPr>
          <p:nvPr/>
        </p:nvCxnSpPr>
        <p:spPr>
          <a:xfrm>
            <a:off x="8069547" y="1045258"/>
            <a:ext cx="196422" cy="14347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5" name="グループ化 394"/>
          <p:cNvGrpSpPr/>
          <p:nvPr/>
        </p:nvGrpSpPr>
        <p:grpSpPr>
          <a:xfrm>
            <a:off x="8987466" y="874425"/>
            <a:ext cx="745008" cy="1320881"/>
            <a:chOff x="8990964" y="1689100"/>
            <a:chExt cx="748115" cy="1326390"/>
          </a:xfrm>
        </p:grpSpPr>
        <p:sp>
          <p:nvSpPr>
            <p:cNvPr id="396" name="正方形/長方形 395"/>
            <p:cNvSpPr/>
            <p:nvPr/>
          </p:nvSpPr>
          <p:spPr>
            <a:xfrm>
              <a:off x="8990964" y="1689100"/>
              <a:ext cx="748115" cy="1326390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886" tIns="43443" rIns="86886" bIns="43443" rtlCol="0" anchor="ctr"/>
            <a:lstStyle/>
            <a:p>
              <a:pPr algn="ctr"/>
              <a:endParaRPr lang="ja-JP" altLang="en-US" sz="1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97" name="直線矢印コネクタ 396"/>
            <p:cNvCxnSpPr/>
            <p:nvPr/>
          </p:nvCxnSpPr>
          <p:spPr>
            <a:xfrm>
              <a:off x="9531393" y="1826783"/>
              <a:ext cx="0" cy="105102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8" name="テキスト ボックス 397"/>
            <p:cNvSpPr txBox="1"/>
            <p:nvPr/>
          </p:nvSpPr>
          <p:spPr>
            <a:xfrm>
              <a:off x="9099893" y="1778635"/>
              <a:ext cx="346184" cy="938016"/>
            </a:xfrm>
            <a:prstGeom prst="rect">
              <a:avLst/>
            </a:prstGeom>
            <a:noFill/>
          </p:spPr>
          <p:txBody>
            <a:bodyPr vert="eaVert" wrap="none" lIns="86886" tIns="43443" rIns="86886" bIns="43443" rtlCol="0">
              <a:spAutoFit/>
            </a:bodyPr>
            <a:lstStyle/>
            <a:p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地下水の流れ</a:t>
              </a:r>
            </a:p>
          </p:txBody>
        </p:sp>
      </p:grpSp>
      <p:sp>
        <p:nvSpPr>
          <p:cNvPr id="399" name="正方形/長方形 398"/>
          <p:cNvSpPr/>
          <p:nvPr/>
        </p:nvSpPr>
        <p:spPr>
          <a:xfrm>
            <a:off x="6205708" y="837736"/>
            <a:ext cx="1863839" cy="415044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7875" tIns="37875" rIns="37875" bIns="37875" anchor="ctr">
            <a:spAutoFit/>
          </a:bodyPr>
          <a:lstStyle/>
          <a:p>
            <a:pPr algn="ctr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⑧多核種除去設備</a:t>
            </a: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(ALPS)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による汚染水浄化</a:t>
            </a:r>
          </a:p>
        </p:txBody>
      </p:sp>
      <p:sp>
        <p:nvSpPr>
          <p:cNvPr id="400" name="正方形/長方形 399"/>
          <p:cNvSpPr/>
          <p:nvPr/>
        </p:nvSpPr>
        <p:spPr>
          <a:xfrm>
            <a:off x="8288501" y="990575"/>
            <a:ext cx="605971" cy="15836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rtlCol="0" anchor="ctr"/>
          <a:lstStyle/>
          <a:p>
            <a:pPr algn="ctr"/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1" name="正方形/長方形 400"/>
          <p:cNvSpPr/>
          <p:nvPr/>
        </p:nvSpPr>
        <p:spPr>
          <a:xfrm>
            <a:off x="5899089" y="1878481"/>
            <a:ext cx="1580108" cy="245767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7875" tIns="37875" rIns="37875" bIns="37875" anchor="ctr">
            <a:spAutoFit/>
          </a:bodyPr>
          <a:lstStyle/>
          <a:p>
            <a:pPr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⑤タンク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からの漏えい対策</a:t>
            </a:r>
          </a:p>
        </p:txBody>
      </p:sp>
      <p:sp>
        <p:nvSpPr>
          <p:cNvPr id="404" name="フリーフォーム 403"/>
          <p:cNvSpPr/>
          <p:nvPr/>
        </p:nvSpPr>
        <p:spPr bwMode="auto">
          <a:xfrm rot="10800000">
            <a:off x="5927415" y="4675665"/>
            <a:ext cx="2420417" cy="712988"/>
          </a:xfrm>
          <a:custGeom>
            <a:avLst/>
            <a:gdLst>
              <a:gd name="connsiteX0" fmla="*/ 0 w 2120900"/>
              <a:gd name="connsiteY0" fmla="*/ 295275 h 606425"/>
              <a:gd name="connsiteX1" fmla="*/ 6350 w 2120900"/>
              <a:gd name="connsiteY1" fmla="*/ 76200 h 606425"/>
              <a:gd name="connsiteX2" fmla="*/ 1111250 w 2120900"/>
              <a:gd name="connsiteY2" fmla="*/ 60325 h 606425"/>
              <a:gd name="connsiteX3" fmla="*/ 1530350 w 2120900"/>
              <a:gd name="connsiteY3" fmla="*/ 63500 h 606425"/>
              <a:gd name="connsiteX4" fmla="*/ 1587500 w 2120900"/>
              <a:gd name="connsiteY4" fmla="*/ 0 h 606425"/>
              <a:gd name="connsiteX5" fmla="*/ 1889125 w 2120900"/>
              <a:gd name="connsiteY5" fmla="*/ 9525 h 606425"/>
              <a:gd name="connsiteX6" fmla="*/ 2120900 w 2120900"/>
              <a:gd name="connsiteY6" fmla="*/ 463550 h 606425"/>
              <a:gd name="connsiteX7" fmla="*/ 2120900 w 2120900"/>
              <a:gd name="connsiteY7" fmla="*/ 606425 h 60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20900" h="606425">
                <a:moveTo>
                  <a:pt x="0" y="295275"/>
                </a:moveTo>
                <a:lnTo>
                  <a:pt x="6350" y="76200"/>
                </a:lnTo>
                <a:lnTo>
                  <a:pt x="1111250" y="60325"/>
                </a:lnTo>
                <a:lnTo>
                  <a:pt x="1530350" y="63500"/>
                </a:lnTo>
                <a:lnTo>
                  <a:pt x="1587500" y="0"/>
                </a:lnTo>
                <a:lnTo>
                  <a:pt x="1889125" y="9525"/>
                </a:lnTo>
                <a:lnTo>
                  <a:pt x="2120900" y="463550"/>
                </a:lnTo>
                <a:lnTo>
                  <a:pt x="2120900" y="606425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anchor="ctr"/>
          <a:lstStyle/>
          <a:p>
            <a:pPr algn="ctr">
              <a:defRPr/>
            </a:pPr>
            <a:endParaRPr lang="ja-JP" alt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5" name="正方形/長方形 404"/>
          <p:cNvSpPr/>
          <p:nvPr/>
        </p:nvSpPr>
        <p:spPr>
          <a:xfrm>
            <a:off x="8414820" y="4644904"/>
            <a:ext cx="1315457" cy="60046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7875" rIns="0" bIns="37875" anchor="ctr">
            <a:spAutoFit/>
          </a:bodyPr>
          <a:lstStyle/>
          <a:p>
            <a:pPr marL="174553" indent="-174553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⑨地下トンネル（トレンチ）内の高濃度汚染水除去</a:t>
            </a:r>
          </a:p>
        </p:txBody>
      </p:sp>
      <p:cxnSp>
        <p:nvCxnSpPr>
          <p:cNvPr id="407" name="直線コネクタ 406"/>
          <p:cNvCxnSpPr>
            <a:stCxn id="405" idx="1"/>
            <a:endCxn id="375" idx="1"/>
          </p:cNvCxnSpPr>
          <p:nvPr/>
        </p:nvCxnSpPr>
        <p:spPr>
          <a:xfrm flipH="1">
            <a:off x="7619035" y="4945137"/>
            <a:ext cx="795784" cy="5698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ドーナツ 407"/>
          <p:cNvSpPr>
            <a:spLocks noChangeAspect="1"/>
          </p:cNvSpPr>
          <p:nvPr/>
        </p:nvSpPr>
        <p:spPr>
          <a:xfrm>
            <a:off x="6268558" y="4046286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" name="ドーナツ 408"/>
          <p:cNvSpPr>
            <a:spLocks noChangeAspect="1"/>
          </p:cNvSpPr>
          <p:nvPr/>
        </p:nvSpPr>
        <p:spPr>
          <a:xfrm>
            <a:off x="6466125" y="4034734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" name="ドーナツ 409"/>
          <p:cNvSpPr>
            <a:spLocks noChangeAspect="1"/>
          </p:cNvSpPr>
          <p:nvPr/>
        </p:nvSpPr>
        <p:spPr>
          <a:xfrm>
            <a:off x="6139459" y="4241558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" name="ドーナツ 410"/>
          <p:cNvSpPr>
            <a:spLocks noChangeAspect="1"/>
          </p:cNvSpPr>
          <p:nvPr/>
        </p:nvSpPr>
        <p:spPr>
          <a:xfrm>
            <a:off x="6680269" y="4300160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" name="ドーナツ 411"/>
          <p:cNvSpPr>
            <a:spLocks noChangeAspect="1"/>
          </p:cNvSpPr>
          <p:nvPr/>
        </p:nvSpPr>
        <p:spPr>
          <a:xfrm>
            <a:off x="6642687" y="4187399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3" name="ドーナツ 412"/>
          <p:cNvSpPr>
            <a:spLocks noChangeAspect="1"/>
          </p:cNvSpPr>
          <p:nvPr/>
        </p:nvSpPr>
        <p:spPr>
          <a:xfrm>
            <a:off x="6751161" y="4093406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4" name="ドーナツ 413"/>
          <p:cNvSpPr>
            <a:spLocks noChangeAspect="1"/>
          </p:cNvSpPr>
          <p:nvPr/>
        </p:nvSpPr>
        <p:spPr>
          <a:xfrm>
            <a:off x="7049439" y="4086946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5" name="正方形/長方形 414"/>
          <p:cNvSpPr/>
          <p:nvPr/>
        </p:nvSpPr>
        <p:spPr>
          <a:xfrm>
            <a:off x="6834908" y="4182424"/>
            <a:ext cx="216584" cy="256107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anchor="ctr"/>
          <a:lstStyle/>
          <a:p>
            <a:pPr algn="ctr"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416" name="ドーナツ 415"/>
          <p:cNvSpPr>
            <a:spLocks noChangeAspect="1"/>
          </p:cNvSpPr>
          <p:nvPr/>
        </p:nvSpPr>
        <p:spPr>
          <a:xfrm>
            <a:off x="7175941" y="4250404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7" name="ドーナツ 416"/>
          <p:cNvSpPr>
            <a:spLocks noChangeAspect="1"/>
          </p:cNvSpPr>
          <p:nvPr/>
        </p:nvSpPr>
        <p:spPr>
          <a:xfrm>
            <a:off x="7608758" y="4101937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8" name="正方形/長方形 417"/>
          <p:cNvSpPr/>
          <p:nvPr/>
        </p:nvSpPr>
        <p:spPr>
          <a:xfrm>
            <a:off x="7713892" y="4199812"/>
            <a:ext cx="216584" cy="256107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02" tIns="48101" rIns="96202" bIns="48101" anchor="ctr"/>
          <a:lstStyle/>
          <a:p>
            <a:pPr algn="ctr"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9" name="ドーナツ 418"/>
          <p:cNvSpPr>
            <a:spLocks noChangeAspect="1"/>
          </p:cNvSpPr>
          <p:nvPr/>
        </p:nvSpPr>
        <p:spPr>
          <a:xfrm>
            <a:off x="7810440" y="4081496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0" name="ドーナツ 419"/>
          <p:cNvSpPr>
            <a:spLocks noChangeAspect="1"/>
          </p:cNvSpPr>
          <p:nvPr/>
        </p:nvSpPr>
        <p:spPr>
          <a:xfrm>
            <a:off x="7935731" y="4198845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1" name="ドーナツ 420"/>
          <p:cNvSpPr>
            <a:spLocks noChangeAspect="1"/>
          </p:cNvSpPr>
          <p:nvPr/>
        </p:nvSpPr>
        <p:spPr>
          <a:xfrm>
            <a:off x="8023952" y="4101807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2" name="ドーナツ 421"/>
          <p:cNvSpPr>
            <a:spLocks noChangeAspect="1"/>
          </p:cNvSpPr>
          <p:nvPr/>
        </p:nvSpPr>
        <p:spPr>
          <a:xfrm>
            <a:off x="8054420" y="4495485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23" name="直線コネクタ 422"/>
          <p:cNvCxnSpPr/>
          <p:nvPr/>
        </p:nvCxnSpPr>
        <p:spPr>
          <a:xfrm flipH="1" flipV="1">
            <a:off x="7959009" y="5264304"/>
            <a:ext cx="95417" cy="49638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ドーナツ 423"/>
          <p:cNvSpPr>
            <a:spLocks noChangeAspect="1"/>
          </p:cNvSpPr>
          <p:nvPr/>
        </p:nvSpPr>
        <p:spPr>
          <a:xfrm>
            <a:off x="7951335" y="4342928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5" name="ドーナツ 424"/>
          <p:cNvSpPr>
            <a:spLocks noChangeAspect="1"/>
          </p:cNvSpPr>
          <p:nvPr/>
        </p:nvSpPr>
        <p:spPr>
          <a:xfrm>
            <a:off x="7932441" y="4673894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6" name="ドーナツ 425"/>
          <p:cNvSpPr>
            <a:spLocks noChangeAspect="1"/>
          </p:cNvSpPr>
          <p:nvPr/>
        </p:nvSpPr>
        <p:spPr>
          <a:xfrm>
            <a:off x="7770845" y="4674083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7" name="ドーナツ 426"/>
          <p:cNvSpPr>
            <a:spLocks noChangeAspect="1"/>
          </p:cNvSpPr>
          <p:nvPr/>
        </p:nvSpPr>
        <p:spPr>
          <a:xfrm>
            <a:off x="7519179" y="4674083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8" name="ドーナツ 427"/>
          <p:cNvSpPr>
            <a:spLocks noChangeAspect="1"/>
          </p:cNvSpPr>
          <p:nvPr/>
        </p:nvSpPr>
        <p:spPr>
          <a:xfrm>
            <a:off x="7296144" y="4671569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9" name="ドーナツ 428"/>
          <p:cNvSpPr>
            <a:spLocks noChangeAspect="1"/>
          </p:cNvSpPr>
          <p:nvPr/>
        </p:nvSpPr>
        <p:spPr>
          <a:xfrm>
            <a:off x="7104492" y="4577648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0" name="ドーナツ 429"/>
          <p:cNvSpPr>
            <a:spLocks noChangeAspect="1"/>
          </p:cNvSpPr>
          <p:nvPr/>
        </p:nvSpPr>
        <p:spPr>
          <a:xfrm>
            <a:off x="6987592" y="4661596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1" name="ドーナツ 430"/>
          <p:cNvSpPr>
            <a:spLocks noChangeAspect="1"/>
          </p:cNvSpPr>
          <p:nvPr/>
        </p:nvSpPr>
        <p:spPr>
          <a:xfrm>
            <a:off x="6803287" y="4665092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2" name="ドーナツ 431"/>
          <p:cNvSpPr>
            <a:spLocks noChangeAspect="1"/>
          </p:cNvSpPr>
          <p:nvPr/>
        </p:nvSpPr>
        <p:spPr>
          <a:xfrm>
            <a:off x="6499601" y="4653211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3" name="ドーナツ 432"/>
          <p:cNvSpPr>
            <a:spLocks noChangeAspect="1"/>
          </p:cNvSpPr>
          <p:nvPr/>
        </p:nvSpPr>
        <p:spPr>
          <a:xfrm>
            <a:off x="6349226" y="4653211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4" name="ドーナツ 433"/>
          <p:cNvSpPr>
            <a:spLocks noChangeAspect="1"/>
          </p:cNvSpPr>
          <p:nvPr/>
        </p:nvSpPr>
        <p:spPr>
          <a:xfrm>
            <a:off x="6210107" y="4661595"/>
            <a:ext cx="116900" cy="117346"/>
          </a:xfrm>
          <a:prstGeom prst="donut">
            <a:avLst>
              <a:gd name="adj" fmla="val 29154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2" name="ドーナツ 291"/>
          <p:cNvSpPr>
            <a:spLocks noChangeAspect="1"/>
          </p:cNvSpPr>
          <p:nvPr/>
        </p:nvSpPr>
        <p:spPr>
          <a:xfrm>
            <a:off x="6197909" y="4921316"/>
            <a:ext cx="116900" cy="117346"/>
          </a:xfrm>
          <a:prstGeom prst="donut">
            <a:avLst>
              <a:gd name="adj" fmla="val 29154"/>
            </a:avLst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4" name="ドーナツ 293"/>
          <p:cNvSpPr>
            <a:spLocks noChangeAspect="1"/>
          </p:cNvSpPr>
          <p:nvPr/>
        </p:nvSpPr>
        <p:spPr>
          <a:xfrm>
            <a:off x="7393801" y="5153354"/>
            <a:ext cx="116900" cy="117346"/>
          </a:xfrm>
          <a:prstGeom prst="donut">
            <a:avLst>
              <a:gd name="adj" fmla="val 29154"/>
            </a:avLst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6" name="ドーナツ 295"/>
          <p:cNvSpPr>
            <a:spLocks noChangeAspect="1"/>
          </p:cNvSpPr>
          <p:nvPr/>
        </p:nvSpPr>
        <p:spPr>
          <a:xfrm>
            <a:off x="8197161" y="5100929"/>
            <a:ext cx="116900" cy="117346"/>
          </a:xfrm>
          <a:prstGeom prst="donut">
            <a:avLst>
              <a:gd name="adj" fmla="val 29154"/>
            </a:avLst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7868888" y="3501573"/>
            <a:ext cx="0" cy="200576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725657" y="3250479"/>
            <a:ext cx="342163" cy="287779"/>
          </a:xfrm>
          <a:prstGeom prst="rect">
            <a:avLst/>
          </a:prstGeom>
        </p:spPr>
        <p:txBody>
          <a:bodyPr wrap="none" lIns="86877" tIns="43438" rIns="86877" bIns="43438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Ａ</a:t>
            </a:r>
          </a:p>
        </p:txBody>
      </p:sp>
      <p:sp>
        <p:nvSpPr>
          <p:cNvPr id="310" name="正方形/長方形 309"/>
          <p:cNvSpPr/>
          <p:nvPr/>
        </p:nvSpPr>
        <p:spPr>
          <a:xfrm>
            <a:off x="7725657" y="5422746"/>
            <a:ext cx="454373" cy="287779"/>
          </a:xfrm>
          <a:prstGeom prst="rect">
            <a:avLst/>
          </a:prstGeom>
        </p:spPr>
        <p:txBody>
          <a:bodyPr wrap="none" lIns="86877" tIns="43438" rIns="86877" bIns="43438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Ａ</a:t>
            </a:r>
            <a:r>
              <a: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´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5" name="台形 194"/>
          <p:cNvSpPr/>
          <p:nvPr/>
        </p:nvSpPr>
        <p:spPr>
          <a:xfrm>
            <a:off x="7020470" y="5162724"/>
            <a:ext cx="272370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台形 3"/>
          <p:cNvSpPr/>
          <p:nvPr/>
        </p:nvSpPr>
        <p:spPr>
          <a:xfrm>
            <a:off x="6690626" y="5159601"/>
            <a:ext cx="120466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ドーナツ 195"/>
          <p:cNvSpPr>
            <a:spLocks noChangeAspect="1"/>
          </p:cNvSpPr>
          <p:nvPr/>
        </p:nvSpPr>
        <p:spPr>
          <a:xfrm>
            <a:off x="6934234" y="5163290"/>
            <a:ext cx="116900" cy="117346"/>
          </a:xfrm>
          <a:prstGeom prst="donut">
            <a:avLst>
              <a:gd name="adj" fmla="val 29154"/>
            </a:avLst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台形 196"/>
          <p:cNvSpPr/>
          <p:nvPr/>
        </p:nvSpPr>
        <p:spPr>
          <a:xfrm>
            <a:off x="7550002" y="5159662"/>
            <a:ext cx="318887" cy="111098"/>
          </a:xfrm>
          <a:prstGeom prst="trapezoid">
            <a:avLst>
              <a:gd name="adj" fmla="val 130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8" name="ドーナツ 197"/>
          <p:cNvSpPr>
            <a:spLocks noChangeAspect="1"/>
          </p:cNvSpPr>
          <p:nvPr/>
        </p:nvSpPr>
        <p:spPr>
          <a:xfrm>
            <a:off x="7822373" y="5143477"/>
            <a:ext cx="116900" cy="117346"/>
          </a:xfrm>
          <a:prstGeom prst="donut">
            <a:avLst>
              <a:gd name="adj" fmla="val 29154"/>
            </a:avLst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77" tIns="43438" rIns="86877" bIns="43438" rtlCol="0" anchor="ctr"/>
          <a:lstStyle/>
          <a:p>
            <a:pPr algn="ctr"/>
            <a:endParaRPr lang="ja-JP" altLang="en-US" sz="15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正方形/長方形 200"/>
          <p:cNvSpPr/>
          <p:nvPr/>
        </p:nvSpPr>
        <p:spPr>
          <a:xfrm>
            <a:off x="5828308" y="6048595"/>
            <a:ext cx="1609953" cy="24195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985" tIns="35985" rIns="35985" bIns="35985" anchor="ctr">
            <a:spAutoFit/>
          </a:bodyPr>
          <a:lstStyle/>
          <a:p>
            <a:pPr algn="ctr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⑦水ガラスによる地盤改良</a:t>
            </a:r>
          </a:p>
        </p:txBody>
      </p:sp>
      <p:cxnSp>
        <p:nvCxnSpPr>
          <p:cNvPr id="203" name="直線コネクタ 202"/>
          <p:cNvCxnSpPr/>
          <p:nvPr/>
        </p:nvCxnSpPr>
        <p:spPr>
          <a:xfrm flipV="1">
            <a:off x="7139188" y="5285815"/>
            <a:ext cx="0" cy="76353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 Box 16"/>
          <p:cNvSpPr txBox="1">
            <a:spLocks noChangeAspect="1" noChangeArrowheads="1"/>
          </p:cNvSpPr>
          <p:nvPr/>
        </p:nvSpPr>
        <p:spPr bwMode="auto">
          <a:xfrm>
            <a:off x="2615994" y="4738054"/>
            <a:ext cx="3799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1pPr>
            <a:lvl2pPr marL="742950" indent="-28575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2pPr>
            <a:lvl3pPr marL="11430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3pPr>
            <a:lvl4pPr marL="16002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4pPr>
            <a:lvl5pPr marL="2057400" indent="-228600"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charset="0"/>
                <a:ea typeface="HG丸ｺﾞｼｯｸM-PRO" pitchFamily="50" charset="-128"/>
              </a:defRPr>
            </a:lvl9pPr>
          </a:lstStyle>
          <a:p>
            <a:pPr algn="ctr" eaLnBrk="1" hangingPunct="1"/>
            <a:r>
              <a:rPr lang="ja-JP" altLang="en-US" sz="10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タービン</a:t>
            </a:r>
          </a:p>
          <a:p>
            <a:pPr algn="ctr" eaLnBrk="1" hangingPunct="1"/>
            <a:r>
              <a:rPr lang="ja-JP" altLang="en-US" sz="10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45039" y="2107195"/>
            <a:ext cx="1709698" cy="293121"/>
          </a:xfrm>
          <a:prstGeom prst="rect">
            <a:avLst/>
          </a:prstGeom>
          <a:noFill/>
        </p:spPr>
        <p:txBody>
          <a:bodyPr wrap="square" lIns="86877" tIns="43438" rIns="86877" bIns="43438" rtlCol="0">
            <a:spAutoFit/>
          </a:bodyPr>
          <a:lstStyle/>
          <a:p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③は設置継続中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791588" y="3110576"/>
            <a:ext cx="1996102" cy="293121"/>
          </a:xfrm>
          <a:prstGeom prst="rect">
            <a:avLst/>
          </a:prstGeom>
          <a:noFill/>
        </p:spPr>
        <p:txBody>
          <a:bodyPr wrap="square" lIns="86877" tIns="43438" rIns="86877" bIns="43438" rtlCol="0">
            <a:spAutoFit/>
          </a:bodyPr>
          <a:lstStyle/>
          <a:p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⑥は対策実施中</a:t>
            </a:r>
          </a:p>
        </p:txBody>
      </p:sp>
      <p:grpSp>
        <p:nvGrpSpPr>
          <p:cNvPr id="184" name="グループ化 183"/>
          <p:cNvGrpSpPr/>
          <p:nvPr/>
        </p:nvGrpSpPr>
        <p:grpSpPr>
          <a:xfrm>
            <a:off x="-1160957" y="4022719"/>
            <a:ext cx="6640524" cy="2753228"/>
            <a:chOff x="1497014" y="1052513"/>
            <a:chExt cx="6391274" cy="2448496"/>
          </a:xfrm>
        </p:grpSpPr>
        <p:grpSp>
          <p:nvGrpSpPr>
            <p:cNvPr id="185" name="グループ化 446"/>
            <p:cNvGrpSpPr>
              <a:grpSpLocks/>
            </p:cNvGrpSpPr>
            <p:nvPr/>
          </p:nvGrpSpPr>
          <p:grpSpPr bwMode="auto">
            <a:xfrm>
              <a:off x="1497014" y="1052513"/>
              <a:ext cx="6391274" cy="2448496"/>
              <a:chOff x="-909148" y="4443480"/>
              <a:chExt cx="6736728" cy="2569976"/>
            </a:xfrm>
          </p:grpSpPr>
          <p:grpSp>
            <p:nvGrpSpPr>
              <p:cNvPr id="226" name="グループ化 447"/>
              <p:cNvGrpSpPr>
                <a:grpSpLocks noChangeAspect="1"/>
              </p:cNvGrpSpPr>
              <p:nvPr/>
            </p:nvGrpSpPr>
            <p:grpSpPr bwMode="auto">
              <a:xfrm>
                <a:off x="-909148" y="4443480"/>
                <a:ext cx="6736728" cy="2569976"/>
                <a:chOff x="2333193" y="4218016"/>
                <a:chExt cx="7759680" cy="2702901"/>
              </a:xfrm>
            </p:grpSpPr>
            <p:sp>
              <p:nvSpPr>
                <p:cNvPr id="231" name="正方形/長方形 230"/>
                <p:cNvSpPr/>
                <p:nvPr/>
              </p:nvSpPr>
              <p:spPr>
                <a:xfrm>
                  <a:off x="2346683" y="4218017"/>
                  <a:ext cx="7746190" cy="27029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grpSp>
              <p:nvGrpSpPr>
                <p:cNvPr id="232" name="グループ化 465"/>
                <p:cNvGrpSpPr>
                  <a:grpSpLocks/>
                </p:cNvGrpSpPr>
                <p:nvPr/>
              </p:nvGrpSpPr>
              <p:grpSpPr bwMode="auto">
                <a:xfrm>
                  <a:off x="2333193" y="4289868"/>
                  <a:ext cx="7759680" cy="2560321"/>
                  <a:chOff x="2778501" y="9035079"/>
                  <a:chExt cx="9356080" cy="2726310"/>
                </a:xfrm>
              </p:grpSpPr>
              <p:sp>
                <p:nvSpPr>
                  <p:cNvPr id="234" name="Rectangle 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729234" y="10506995"/>
                    <a:ext cx="731548" cy="23396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00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/>
                  </a:p>
                </p:txBody>
              </p:sp>
              <p:sp>
                <p:nvSpPr>
                  <p:cNvPr id="236" name="Rectangle 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609201" y="10772377"/>
                    <a:ext cx="3334819" cy="270578"/>
                  </a:xfrm>
                  <a:prstGeom prst="rect">
                    <a:avLst/>
                  </a:prstGeom>
                  <a:solidFill>
                    <a:srgbClr val="CC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37" name="Freeform 8"/>
                  <p:cNvSpPr>
                    <a:spLocks noChangeAspect="1"/>
                  </p:cNvSpPr>
                  <p:nvPr/>
                </p:nvSpPr>
                <p:spPr bwMode="auto">
                  <a:xfrm>
                    <a:off x="2794766" y="9499725"/>
                    <a:ext cx="8749540" cy="1367820"/>
                  </a:xfrm>
                  <a:custGeom>
                    <a:avLst/>
                    <a:gdLst>
                      <a:gd name="T0" fmla="*/ 0 w 5630"/>
                      <a:gd name="T1" fmla="*/ 0 h 986"/>
                      <a:gd name="T2" fmla="*/ 0 w 5630"/>
                      <a:gd name="T3" fmla="*/ 720 h 986"/>
                      <a:gd name="T4" fmla="*/ 1524 w 5630"/>
                      <a:gd name="T5" fmla="*/ 872 h 986"/>
                      <a:gd name="T6" fmla="*/ 3661 w 5630"/>
                      <a:gd name="T7" fmla="*/ 985 h 986"/>
                      <a:gd name="T8" fmla="*/ 5427 w 5630"/>
                      <a:gd name="T9" fmla="*/ 1039 h 986"/>
                      <a:gd name="T10" fmla="*/ 5427 w 5630"/>
                      <a:gd name="T11" fmla="*/ 976 h 986"/>
                      <a:gd name="T12" fmla="*/ 4953 w 5630"/>
                      <a:gd name="T13" fmla="*/ 970 h 986"/>
                      <a:gd name="T14" fmla="*/ 4950 w 5630"/>
                      <a:gd name="T15" fmla="*/ 775 h 986"/>
                      <a:gd name="T16" fmla="*/ 4140 w 5630"/>
                      <a:gd name="T17" fmla="*/ 781 h 986"/>
                      <a:gd name="T18" fmla="*/ 3963 w 5630"/>
                      <a:gd name="T19" fmla="*/ 595 h 986"/>
                      <a:gd name="T20" fmla="*/ 1849 w 5630"/>
                      <a:gd name="T21" fmla="*/ 592 h 986"/>
                      <a:gd name="T22" fmla="*/ 1257 w 5630"/>
                      <a:gd name="T23" fmla="*/ 0 h 986"/>
                      <a:gd name="T24" fmla="*/ 0 w 5630"/>
                      <a:gd name="T25" fmla="*/ 0 h 98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5630" h="986">
                        <a:moveTo>
                          <a:pt x="1" y="0"/>
                        </a:moveTo>
                        <a:lnTo>
                          <a:pt x="0" y="583"/>
                        </a:lnTo>
                        <a:lnTo>
                          <a:pt x="1581" y="775"/>
                        </a:lnTo>
                        <a:lnTo>
                          <a:pt x="3798" y="918"/>
                        </a:lnTo>
                        <a:lnTo>
                          <a:pt x="5630" y="986"/>
                        </a:lnTo>
                        <a:lnTo>
                          <a:pt x="5630" y="906"/>
                        </a:lnTo>
                        <a:lnTo>
                          <a:pt x="5138" y="899"/>
                        </a:lnTo>
                        <a:lnTo>
                          <a:pt x="5135" y="652"/>
                        </a:lnTo>
                        <a:lnTo>
                          <a:pt x="4295" y="660"/>
                        </a:lnTo>
                        <a:lnTo>
                          <a:pt x="4111" y="424"/>
                        </a:lnTo>
                        <a:lnTo>
                          <a:pt x="1918" y="421"/>
                        </a:lnTo>
                        <a:lnTo>
                          <a:pt x="1579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solidFill>
                    <a:srgbClr val="CC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38" name="Freeform 11"/>
                  <p:cNvSpPr>
                    <a:spLocks noChangeAspect="1"/>
                  </p:cNvSpPr>
                  <p:nvPr/>
                </p:nvSpPr>
                <p:spPr bwMode="auto">
                  <a:xfrm>
                    <a:off x="7842309" y="10404763"/>
                    <a:ext cx="734357" cy="399337"/>
                  </a:xfrm>
                  <a:custGeom>
                    <a:avLst/>
                    <a:gdLst>
                      <a:gd name="T0" fmla="*/ 585 w 561"/>
                      <a:gd name="T1" fmla="*/ 0 h 159"/>
                      <a:gd name="T2" fmla="*/ 585 w 561"/>
                      <a:gd name="T3" fmla="*/ 159 h 159"/>
                      <a:gd name="T4" fmla="*/ 0 w 561"/>
                      <a:gd name="T5" fmla="*/ 136 h 159"/>
                      <a:gd name="T6" fmla="*/ 0 w 561"/>
                      <a:gd name="T7" fmla="*/ 0 h 159"/>
                      <a:gd name="T8" fmla="*/ 585 w 561"/>
                      <a:gd name="T9" fmla="*/ 0 h 15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561" h="159">
                        <a:moveTo>
                          <a:pt x="561" y="0"/>
                        </a:moveTo>
                        <a:lnTo>
                          <a:pt x="561" y="159"/>
                        </a:lnTo>
                        <a:lnTo>
                          <a:pt x="0" y="136"/>
                        </a:lnTo>
                        <a:lnTo>
                          <a:pt x="0" y="0"/>
                        </a:lnTo>
                        <a:lnTo>
                          <a:pt x="561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39" name="Rectangle 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845988" y="9593625"/>
                    <a:ext cx="725626" cy="980783"/>
                  </a:xfrm>
                  <a:prstGeom prst="rect">
                    <a:avLst/>
                  </a:prstGeom>
                  <a:solidFill>
                    <a:srgbClr val="969696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/>
                  </a:p>
                </p:txBody>
              </p:sp>
              <p:sp>
                <p:nvSpPr>
                  <p:cNvPr id="240" name="Freeform 9"/>
                  <p:cNvSpPr>
                    <a:spLocks noChangeAspect="1"/>
                  </p:cNvSpPr>
                  <p:nvPr/>
                </p:nvSpPr>
                <p:spPr bwMode="auto">
                  <a:xfrm rot="120000">
                    <a:off x="2818005" y="10382371"/>
                    <a:ext cx="9130662" cy="718433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1" name="Rectangle 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16001" y="9477307"/>
                    <a:ext cx="925544" cy="1356176"/>
                  </a:xfrm>
                  <a:prstGeom prst="rect">
                    <a:avLst/>
                  </a:prstGeom>
                  <a:solidFill>
                    <a:srgbClr val="969696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lang="ja-JP" altLang="en-US" sz="900"/>
                  </a:p>
                </p:txBody>
              </p:sp>
              <p:sp>
                <p:nvSpPr>
                  <p:cNvPr id="242" name="Line 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1528038" y="10742521"/>
                    <a:ext cx="39274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3" name="Freeform 4"/>
                  <p:cNvSpPr>
                    <a:spLocks noChangeAspect="1"/>
                  </p:cNvSpPr>
                  <p:nvPr/>
                </p:nvSpPr>
                <p:spPr bwMode="auto">
                  <a:xfrm>
                    <a:off x="2890047" y="9499725"/>
                    <a:ext cx="8649611" cy="1242795"/>
                  </a:xfrm>
                  <a:custGeom>
                    <a:avLst/>
                    <a:gdLst>
                      <a:gd name="T0" fmla="*/ 0 w 5565"/>
                      <a:gd name="T1" fmla="*/ 0 h 896"/>
                      <a:gd name="T2" fmla="*/ 1251 w 5565"/>
                      <a:gd name="T3" fmla="*/ 0 h 896"/>
                      <a:gd name="T4" fmla="*/ 1850 w 5565"/>
                      <a:gd name="T5" fmla="*/ 599 h 896"/>
                      <a:gd name="T6" fmla="*/ 3957 w 5565"/>
                      <a:gd name="T7" fmla="*/ 599 h 896"/>
                      <a:gd name="T8" fmla="*/ 4131 w 5565"/>
                      <a:gd name="T9" fmla="*/ 781 h 896"/>
                      <a:gd name="T10" fmla="*/ 4949 w 5565"/>
                      <a:gd name="T11" fmla="*/ 781 h 896"/>
                      <a:gd name="T12" fmla="*/ 4949 w 5565"/>
                      <a:gd name="T13" fmla="*/ 978 h 896"/>
                      <a:gd name="T14" fmla="*/ 5419 w 5565"/>
                      <a:gd name="T15" fmla="*/ 978 h 89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5565" h="896">
                        <a:moveTo>
                          <a:pt x="0" y="2"/>
                        </a:moveTo>
                        <a:lnTo>
                          <a:pt x="1517" y="0"/>
                        </a:lnTo>
                        <a:lnTo>
                          <a:pt x="1863" y="419"/>
                        </a:lnTo>
                        <a:lnTo>
                          <a:pt x="4049" y="419"/>
                        </a:lnTo>
                        <a:lnTo>
                          <a:pt x="4229" y="648"/>
                        </a:lnTo>
                        <a:lnTo>
                          <a:pt x="5077" y="648"/>
                        </a:lnTo>
                        <a:lnTo>
                          <a:pt x="5077" y="896"/>
                        </a:lnTo>
                        <a:lnTo>
                          <a:pt x="5565" y="89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4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 rot="334332">
                    <a:off x="4935092" y="11119464"/>
                    <a:ext cx="6246683" cy="37694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5" name="Freeform 9"/>
                  <p:cNvSpPr>
                    <a:spLocks noChangeAspect="1"/>
                  </p:cNvSpPr>
                  <p:nvPr/>
                </p:nvSpPr>
                <p:spPr bwMode="auto">
                  <a:xfrm rot="120000">
                    <a:off x="2952792" y="10638021"/>
                    <a:ext cx="9132986" cy="696039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6" name="Freeform 9"/>
                  <p:cNvSpPr>
                    <a:spLocks noChangeAspect="1"/>
                  </p:cNvSpPr>
                  <p:nvPr/>
                </p:nvSpPr>
                <p:spPr bwMode="auto">
                  <a:xfrm>
                    <a:off x="3001595" y="10673476"/>
                    <a:ext cx="9132986" cy="1087913"/>
                  </a:xfrm>
                  <a:custGeom>
                    <a:avLst/>
                    <a:gdLst>
                      <a:gd name="T0" fmla="*/ 4 w 5438"/>
                      <a:gd name="T1" fmla="*/ 0 h 554"/>
                      <a:gd name="T2" fmla="*/ 1345 w 5438"/>
                      <a:gd name="T3" fmla="*/ 144 h 554"/>
                      <a:gd name="T4" fmla="*/ 2535 w 5438"/>
                      <a:gd name="T5" fmla="*/ 227 h 554"/>
                      <a:gd name="T6" fmla="*/ 4081 w 5438"/>
                      <a:gd name="T7" fmla="*/ 288 h 554"/>
                      <a:gd name="T8" fmla="*/ 5438 w 5438"/>
                      <a:gd name="T9" fmla="*/ 333 h 554"/>
                      <a:gd name="T10" fmla="*/ 5427 w 5438"/>
                      <a:gd name="T11" fmla="*/ 554 h 554"/>
                      <a:gd name="T12" fmla="*/ 4078 w 5438"/>
                      <a:gd name="T13" fmla="*/ 501 h 554"/>
                      <a:gd name="T14" fmla="*/ 2668 w 5438"/>
                      <a:gd name="T15" fmla="*/ 448 h 554"/>
                      <a:gd name="T16" fmla="*/ 1342 w 5438"/>
                      <a:gd name="T17" fmla="*/ 350 h 554"/>
                      <a:gd name="T18" fmla="*/ 0 w 5438"/>
                      <a:gd name="T19" fmla="*/ 183 h 554"/>
                      <a:gd name="T20" fmla="*/ 4 w 5438"/>
                      <a:gd name="T21" fmla="*/ 0 h 5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438" h="554">
                        <a:moveTo>
                          <a:pt x="4" y="0"/>
                        </a:moveTo>
                        <a:lnTo>
                          <a:pt x="1345" y="144"/>
                        </a:lnTo>
                        <a:lnTo>
                          <a:pt x="2535" y="227"/>
                        </a:lnTo>
                        <a:lnTo>
                          <a:pt x="4081" y="288"/>
                        </a:lnTo>
                        <a:lnTo>
                          <a:pt x="5438" y="333"/>
                        </a:lnTo>
                        <a:lnTo>
                          <a:pt x="5427" y="554"/>
                        </a:lnTo>
                        <a:lnTo>
                          <a:pt x="4078" y="501"/>
                        </a:lnTo>
                        <a:lnTo>
                          <a:pt x="2668" y="448"/>
                        </a:lnTo>
                        <a:lnTo>
                          <a:pt x="1342" y="350"/>
                        </a:lnTo>
                        <a:lnTo>
                          <a:pt x="0" y="18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7" name="Rectangle 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113143" y="11341525"/>
                    <a:ext cx="8835525" cy="378810"/>
                  </a:xfrm>
                  <a:prstGeom prst="rect">
                    <a:avLst/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8" name="Rectangle 2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003918" y="10975777"/>
                    <a:ext cx="2147297" cy="647523"/>
                  </a:xfrm>
                  <a:prstGeom prst="rect">
                    <a:avLst/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49" name="Freeform 22"/>
                  <p:cNvSpPr>
                    <a:spLocks noChangeAspect="1"/>
                  </p:cNvSpPr>
                  <p:nvPr/>
                </p:nvSpPr>
                <p:spPr bwMode="auto">
                  <a:xfrm>
                    <a:off x="3175888" y="10910466"/>
                    <a:ext cx="8268489" cy="529961"/>
                  </a:xfrm>
                  <a:custGeom>
                    <a:avLst/>
                    <a:gdLst>
                      <a:gd name="T0" fmla="*/ 0 w 4856"/>
                      <a:gd name="T1" fmla="*/ 0 h 400"/>
                      <a:gd name="T2" fmla="*/ 1496 w 4856"/>
                      <a:gd name="T3" fmla="*/ 200 h 400"/>
                      <a:gd name="T4" fmla="*/ 2352 w 4856"/>
                      <a:gd name="T5" fmla="*/ 256 h 400"/>
                      <a:gd name="T6" fmla="*/ 3544 w 4856"/>
                      <a:gd name="T7" fmla="*/ 328 h 400"/>
                      <a:gd name="T8" fmla="*/ 4344 w 4856"/>
                      <a:gd name="T9" fmla="*/ 368 h 400"/>
                      <a:gd name="T10" fmla="*/ 4856 w 4856"/>
                      <a:gd name="T11" fmla="*/ 400 h 4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856" h="400">
                        <a:moveTo>
                          <a:pt x="0" y="0"/>
                        </a:moveTo>
                        <a:cubicBezTo>
                          <a:pt x="552" y="78"/>
                          <a:pt x="1104" y="157"/>
                          <a:pt x="1496" y="200"/>
                        </a:cubicBezTo>
                        <a:cubicBezTo>
                          <a:pt x="1888" y="243"/>
                          <a:pt x="2011" y="235"/>
                          <a:pt x="2352" y="256"/>
                        </a:cubicBezTo>
                        <a:cubicBezTo>
                          <a:pt x="2693" y="277"/>
                          <a:pt x="3212" y="309"/>
                          <a:pt x="3544" y="328"/>
                        </a:cubicBezTo>
                        <a:cubicBezTo>
                          <a:pt x="3876" y="347"/>
                          <a:pt x="4125" y="356"/>
                          <a:pt x="4344" y="368"/>
                        </a:cubicBezTo>
                        <a:cubicBezTo>
                          <a:pt x="4563" y="380"/>
                          <a:pt x="4709" y="390"/>
                          <a:pt x="4856" y="400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rgbClr val="CCFFCC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0" name="Freeform 23"/>
                  <p:cNvSpPr>
                    <a:spLocks noChangeAspect="1"/>
                  </p:cNvSpPr>
                  <p:nvPr/>
                </p:nvSpPr>
                <p:spPr bwMode="auto">
                  <a:xfrm>
                    <a:off x="3154973" y="11026161"/>
                    <a:ext cx="8261517" cy="524362"/>
                  </a:xfrm>
                  <a:custGeom>
                    <a:avLst/>
                    <a:gdLst>
                      <a:gd name="T0" fmla="*/ 0 w 4832"/>
                      <a:gd name="T1" fmla="*/ 0 h 344"/>
                      <a:gd name="T2" fmla="*/ 512 w 4832"/>
                      <a:gd name="T3" fmla="*/ 56 h 344"/>
                      <a:gd name="T4" fmla="*/ 1288 w 4832"/>
                      <a:gd name="T5" fmla="*/ 136 h 344"/>
                      <a:gd name="T6" fmla="*/ 2064 w 4832"/>
                      <a:gd name="T7" fmla="*/ 192 h 344"/>
                      <a:gd name="T8" fmla="*/ 3064 w 4832"/>
                      <a:gd name="T9" fmla="*/ 264 h 344"/>
                      <a:gd name="T10" fmla="*/ 3760 w 4832"/>
                      <a:gd name="T11" fmla="*/ 304 h 344"/>
                      <a:gd name="T12" fmla="*/ 4832 w 4832"/>
                      <a:gd name="T13" fmla="*/ 344 h 3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832" h="344">
                        <a:moveTo>
                          <a:pt x="0" y="0"/>
                        </a:moveTo>
                        <a:cubicBezTo>
                          <a:pt x="148" y="16"/>
                          <a:pt x="297" y="33"/>
                          <a:pt x="512" y="56"/>
                        </a:cubicBezTo>
                        <a:cubicBezTo>
                          <a:pt x="727" y="79"/>
                          <a:pt x="1029" y="113"/>
                          <a:pt x="1288" y="136"/>
                        </a:cubicBezTo>
                        <a:cubicBezTo>
                          <a:pt x="1547" y="159"/>
                          <a:pt x="1768" y="171"/>
                          <a:pt x="2064" y="192"/>
                        </a:cubicBezTo>
                        <a:cubicBezTo>
                          <a:pt x="2360" y="213"/>
                          <a:pt x="2781" y="245"/>
                          <a:pt x="3064" y="264"/>
                        </a:cubicBezTo>
                        <a:cubicBezTo>
                          <a:pt x="3347" y="283"/>
                          <a:pt x="3465" y="291"/>
                          <a:pt x="3760" y="304"/>
                        </a:cubicBezTo>
                        <a:cubicBezTo>
                          <a:pt x="4055" y="317"/>
                          <a:pt x="4443" y="330"/>
                          <a:pt x="4832" y="344"/>
                        </a:cubicBezTo>
                      </a:path>
                    </a:pathLst>
                  </a:custGeom>
                  <a:noFill/>
                  <a:ln w="53975" cap="flat" cmpd="sng">
                    <a:solidFill>
                      <a:srgbClr val="CCFFCC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1" name="Text Box 1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7111450" y="9600378"/>
                    <a:ext cx="542048" cy="32174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ja-JP" altLang="en-US" sz="1000">
                        <a:solidFill>
                          <a:schemeClr val="bg1"/>
                        </a:solidFill>
                      </a:rPr>
                      <a:t>原子炉</a:t>
                    </a:r>
                  </a:p>
                  <a:p>
                    <a:pPr algn="ctr"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ja-JP" altLang="en-US" sz="1000">
                        <a:solidFill>
                          <a:schemeClr val="bg1"/>
                        </a:solidFill>
                      </a:rPr>
                      <a:t>建屋</a:t>
                    </a:r>
                  </a:p>
                </p:txBody>
              </p:sp>
              <p:sp>
                <p:nvSpPr>
                  <p:cNvPr id="252" name="Rectangle 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97837" y="9494127"/>
                    <a:ext cx="65070" cy="1017003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3" name="Freeform 28"/>
                  <p:cNvSpPr>
                    <a:spLocks/>
                  </p:cNvSpPr>
                  <p:nvPr/>
                </p:nvSpPr>
                <p:spPr bwMode="auto">
                  <a:xfrm>
                    <a:off x="6908095" y="10494334"/>
                    <a:ext cx="941186" cy="339623"/>
                  </a:xfrm>
                  <a:custGeom>
                    <a:avLst/>
                    <a:gdLst>
                      <a:gd name="T0" fmla="*/ 2 w 636"/>
                      <a:gd name="T1" fmla="*/ 4 h 241"/>
                      <a:gd name="T2" fmla="*/ 636 w 636"/>
                      <a:gd name="T3" fmla="*/ 0 h 241"/>
                      <a:gd name="T4" fmla="*/ 630 w 636"/>
                      <a:gd name="T5" fmla="*/ 234 h 241"/>
                      <a:gd name="T6" fmla="*/ 0 w 636"/>
                      <a:gd name="T7" fmla="*/ 241 h 241"/>
                      <a:gd name="T8" fmla="*/ 2 w 636"/>
                      <a:gd name="T9" fmla="*/ 4 h 2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36" h="241">
                        <a:moveTo>
                          <a:pt x="2" y="4"/>
                        </a:moveTo>
                        <a:lnTo>
                          <a:pt x="636" y="0"/>
                        </a:lnTo>
                        <a:lnTo>
                          <a:pt x="630" y="234"/>
                        </a:lnTo>
                        <a:lnTo>
                          <a:pt x="0" y="241"/>
                        </a:lnTo>
                        <a:lnTo>
                          <a:pt x="2" y="4"/>
                        </a:lnTo>
                      </a:path>
                    </a:pathLst>
                  </a:custGeom>
                  <a:solidFill>
                    <a:srgbClr val="00FFFF">
                      <a:alpha val="5000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4" name="Rectangle 33" descr="みかげ石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784385" y="10401031"/>
                    <a:ext cx="188238" cy="343355"/>
                  </a:xfrm>
                  <a:prstGeom prst="rect">
                    <a:avLst/>
                  </a:pr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5" name="AutoShape 36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3271169" y="9572501"/>
                    <a:ext cx="137110" cy="11383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>
                    <a:solidFill>
                      <a:srgbClr val="0000FF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6" name="Freeform 40"/>
                  <p:cNvSpPr>
                    <a:spLocks/>
                  </p:cNvSpPr>
                  <p:nvPr/>
                </p:nvSpPr>
                <p:spPr bwMode="auto">
                  <a:xfrm>
                    <a:off x="7846957" y="10494334"/>
                    <a:ext cx="725061" cy="78374"/>
                  </a:xfrm>
                  <a:custGeom>
                    <a:avLst/>
                    <a:gdLst>
                      <a:gd name="T0" fmla="*/ 2 w 636"/>
                      <a:gd name="T1" fmla="*/ 4 h 241"/>
                      <a:gd name="T2" fmla="*/ 636 w 636"/>
                      <a:gd name="T3" fmla="*/ 0 h 241"/>
                      <a:gd name="T4" fmla="*/ 630 w 636"/>
                      <a:gd name="T5" fmla="*/ 234 h 241"/>
                      <a:gd name="T6" fmla="*/ 0 w 636"/>
                      <a:gd name="T7" fmla="*/ 241 h 241"/>
                      <a:gd name="T8" fmla="*/ 2 w 636"/>
                      <a:gd name="T9" fmla="*/ 4 h 2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36" h="241">
                        <a:moveTo>
                          <a:pt x="2" y="4"/>
                        </a:moveTo>
                        <a:lnTo>
                          <a:pt x="636" y="0"/>
                        </a:lnTo>
                        <a:lnTo>
                          <a:pt x="630" y="234"/>
                        </a:lnTo>
                        <a:lnTo>
                          <a:pt x="0" y="241"/>
                        </a:lnTo>
                        <a:lnTo>
                          <a:pt x="2" y="4"/>
                        </a:lnTo>
                      </a:path>
                    </a:pathLst>
                  </a:custGeom>
                  <a:solidFill>
                    <a:srgbClr val="00FFFF">
                      <a:alpha val="5000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7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12743" y="10492469"/>
                    <a:ext cx="165927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FFFF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6417750" y="10081936"/>
                    <a:ext cx="65070" cy="604603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59" name="Rectangle 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51779" y="10401031"/>
                    <a:ext cx="65070" cy="250052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solidFill>
                        <a:srgbClr val="00B05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0" name="Text Box 5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212352" y="9378170"/>
                    <a:ext cx="553340" cy="9652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ts val="600"/>
                      </a:spcBef>
                      <a:spcAft>
                        <a:spcPts val="600"/>
                      </a:spcAft>
                      <a:buClr>
                        <a:srgbClr val="002060"/>
                      </a:buClr>
                      <a:buFont typeface="Wingdings" pitchFamily="2" charset="2"/>
                      <a:buChar char="l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1pPr>
                    <a:lvl2pPr marL="742950" indent="-28575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–"/>
                      <a:defRPr kumimoji="1" sz="14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2pPr>
                    <a:lvl3pPr marL="1143000" indent="-228600">
                      <a:spcBef>
                        <a:spcPts val="600"/>
                      </a:spcBef>
                      <a:spcAft>
                        <a:spcPts val="600"/>
                      </a:spcAft>
                      <a:buFont typeface="Arial" charset="0"/>
                      <a:buChar char="•"/>
                      <a:defRPr kumimoji="1" sz="1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r>
                      <a:rPr lang="en-US" altLang="ja-JP" sz="600"/>
                      <a:t>O.P.+35m</a:t>
                    </a:r>
                  </a:p>
                </p:txBody>
              </p:sp>
              <p:sp>
                <p:nvSpPr>
                  <p:cNvPr id="261" name="正方形/長方形 260"/>
                  <p:cNvSpPr/>
                  <p:nvPr/>
                </p:nvSpPr>
                <p:spPr>
                  <a:xfrm>
                    <a:off x="2778501" y="9035079"/>
                    <a:ext cx="1791738" cy="2726310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dirty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2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7568087" y="10606298"/>
                    <a:ext cx="67394" cy="229526"/>
                  </a:xfrm>
                  <a:prstGeom prst="rect">
                    <a:avLst/>
                  </a:prstGeom>
                  <a:solidFill>
                    <a:srgbClr val="25F5FF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3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128151" y="10341317"/>
                    <a:ext cx="65070" cy="229526"/>
                  </a:xfrm>
                  <a:prstGeom prst="rect">
                    <a:avLst/>
                  </a:prstGeom>
                  <a:solidFill>
                    <a:srgbClr val="25F5FF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cxnSp>
                <p:nvCxnSpPr>
                  <p:cNvPr id="264" name="直線矢印コネクタ 263"/>
                  <p:cNvCxnSpPr/>
                  <p:nvPr/>
                </p:nvCxnSpPr>
                <p:spPr>
                  <a:xfrm flipV="1">
                    <a:off x="7595974" y="10311460"/>
                    <a:ext cx="0" cy="251919"/>
                  </a:xfrm>
                  <a:prstGeom prst="straightConnector1">
                    <a:avLst/>
                  </a:prstGeom>
                  <a:ln w="28575" cap="rnd">
                    <a:solidFill>
                      <a:srgbClr val="25F5FF"/>
                    </a:solidFill>
                    <a:prstDash val="sysDot"/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直線矢印コネクタ 264"/>
                  <p:cNvCxnSpPr/>
                  <p:nvPr/>
                </p:nvCxnSpPr>
                <p:spPr>
                  <a:xfrm flipV="1">
                    <a:off x="8156038" y="10141650"/>
                    <a:ext cx="0" cy="149285"/>
                  </a:xfrm>
                  <a:prstGeom prst="straightConnector1">
                    <a:avLst/>
                  </a:prstGeom>
                  <a:ln w="28575" cap="rnd">
                    <a:solidFill>
                      <a:srgbClr val="25F5FF"/>
                    </a:solidFill>
                    <a:prstDash val="sysDot"/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6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794941" y="10089400"/>
                    <a:ext cx="81336" cy="1242795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7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10988890" y="10359978"/>
                    <a:ext cx="81338" cy="968485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9039126" y="10089400"/>
                    <a:ext cx="81336" cy="1442463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69" name="Rectangle 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16030" y="10081936"/>
                    <a:ext cx="67393" cy="709102"/>
                  </a:xfrm>
                  <a:prstGeom prst="rect">
                    <a:avLst/>
                  </a:prstGeom>
                  <a:solidFill>
                    <a:srgbClr val="00B050"/>
                  </a:solidFill>
                  <a:ln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ja-JP" altLang="en-US" sz="11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sp>
              <p:nvSpPr>
                <p:cNvPr id="233" name="正方形/長方形 232"/>
                <p:cNvSpPr/>
                <p:nvPr/>
              </p:nvSpPr>
              <p:spPr>
                <a:xfrm>
                  <a:off x="9520436" y="4218016"/>
                  <a:ext cx="547314" cy="270290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cxnSp>
            <p:nvCxnSpPr>
              <p:cNvPr id="227" name="直線矢印コネクタ 226"/>
              <p:cNvCxnSpPr/>
              <p:nvPr/>
            </p:nvCxnSpPr>
            <p:spPr>
              <a:xfrm flipV="1">
                <a:off x="710611" y="4676757"/>
                <a:ext cx="0" cy="238275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矢印コネクタ 227"/>
              <p:cNvCxnSpPr/>
              <p:nvPr/>
            </p:nvCxnSpPr>
            <p:spPr>
              <a:xfrm flipV="1">
                <a:off x="1734674" y="5111651"/>
                <a:ext cx="0" cy="298262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矢印コネクタ 228"/>
              <p:cNvCxnSpPr/>
              <p:nvPr/>
            </p:nvCxnSpPr>
            <p:spPr>
              <a:xfrm flipV="1">
                <a:off x="3463198" y="5111651"/>
                <a:ext cx="0" cy="298262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矢印コネクタ 229"/>
              <p:cNvCxnSpPr/>
              <p:nvPr/>
            </p:nvCxnSpPr>
            <p:spPr>
              <a:xfrm flipV="1">
                <a:off x="4927341" y="5403247"/>
                <a:ext cx="0" cy="298260"/>
              </a:xfrm>
              <a:prstGeom prst="straightConnector1">
                <a:avLst/>
              </a:prstGeom>
              <a:ln w="28575" cap="rnd">
                <a:solidFill>
                  <a:srgbClr val="0000FF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6" name="正方形/長方形 185"/>
            <p:cNvSpPr/>
            <p:nvPr/>
          </p:nvSpPr>
          <p:spPr bwMode="gray">
            <a:xfrm rot="220189">
              <a:off x="3619500" y="2998788"/>
              <a:ext cx="2154238" cy="2698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7" name="正方形/長方形 186"/>
            <p:cNvSpPr/>
            <p:nvPr/>
          </p:nvSpPr>
          <p:spPr bwMode="gray">
            <a:xfrm rot="254705">
              <a:off x="3619500" y="3076575"/>
              <a:ext cx="2155825" cy="46038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8" name="正方形/長方形 187"/>
            <p:cNvSpPr/>
            <p:nvPr/>
          </p:nvSpPr>
          <p:spPr bwMode="gray">
            <a:xfrm rot="376108">
              <a:off x="2730500" y="2881313"/>
              <a:ext cx="827088" cy="2698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9" name="正方形/長方形 188"/>
            <p:cNvSpPr/>
            <p:nvPr/>
          </p:nvSpPr>
          <p:spPr bwMode="gray">
            <a:xfrm rot="360854">
              <a:off x="2732088" y="2947988"/>
              <a:ext cx="819150" cy="460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0" name="正方形/長方形 189"/>
            <p:cNvSpPr/>
            <p:nvPr/>
          </p:nvSpPr>
          <p:spPr bwMode="gray">
            <a:xfrm rot="201101">
              <a:off x="5843588" y="3106738"/>
              <a:ext cx="1584325" cy="285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1" name="正方形/長方形 190"/>
            <p:cNvSpPr/>
            <p:nvPr/>
          </p:nvSpPr>
          <p:spPr bwMode="gray">
            <a:xfrm rot="154260">
              <a:off x="5840413" y="3201988"/>
              <a:ext cx="1563687" cy="460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defTabSz="895257" fontAlgn="b">
                <a:buSzPct val="120000"/>
                <a:defRPr/>
              </a:pPr>
              <a:endPara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2" name="Text Box 16"/>
            <p:cNvSpPr txBox="1">
              <a:spLocks noChangeAspect="1" noChangeArrowheads="1"/>
            </p:cNvSpPr>
            <p:nvPr/>
          </p:nvSpPr>
          <p:spPr bwMode="auto">
            <a:xfrm>
              <a:off x="5056204" y="1638300"/>
              <a:ext cx="330167" cy="246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900">
                  <a:solidFill>
                    <a:schemeClr val="bg1"/>
                  </a:solidFill>
                </a:rPr>
                <a:t>タービン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900">
                  <a:solidFill>
                    <a:schemeClr val="bg1"/>
                  </a:solidFill>
                </a:rPr>
                <a:t>建屋</a:t>
              </a:r>
            </a:p>
          </p:txBody>
        </p:sp>
        <p:sp>
          <p:nvSpPr>
            <p:cNvPr id="193" name="フリーフォーム 8"/>
            <p:cNvSpPr>
              <a:spLocks/>
            </p:cNvSpPr>
            <p:nvPr/>
          </p:nvSpPr>
          <p:spPr bwMode="auto">
            <a:xfrm>
              <a:off x="3624263" y="2171700"/>
              <a:ext cx="352425" cy="119063"/>
            </a:xfrm>
            <a:custGeom>
              <a:avLst/>
              <a:gdLst>
                <a:gd name="T0" fmla="*/ 0 w 352425"/>
                <a:gd name="T1" fmla="*/ 0 h 119063"/>
                <a:gd name="T2" fmla="*/ 204787 w 352425"/>
                <a:gd name="T3" fmla="*/ 38100 h 119063"/>
                <a:gd name="T4" fmla="*/ 271462 w 352425"/>
                <a:gd name="T5" fmla="*/ 71438 h 119063"/>
                <a:gd name="T6" fmla="*/ 352425 w 352425"/>
                <a:gd name="T7" fmla="*/ 119063 h 1190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2425" h="119063">
                  <a:moveTo>
                    <a:pt x="0" y="0"/>
                  </a:moveTo>
                  <a:lnTo>
                    <a:pt x="204787" y="38100"/>
                  </a:lnTo>
                  <a:lnTo>
                    <a:pt x="271462" y="71438"/>
                  </a:lnTo>
                  <a:lnTo>
                    <a:pt x="352425" y="119063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4" name="フリーフォーム 9"/>
            <p:cNvSpPr>
              <a:spLocks/>
            </p:cNvSpPr>
            <p:nvPr/>
          </p:nvSpPr>
          <p:spPr bwMode="auto">
            <a:xfrm>
              <a:off x="4027488" y="2257425"/>
              <a:ext cx="296862" cy="42068"/>
            </a:xfrm>
            <a:custGeom>
              <a:avLst/>
              <a:gdLst>
                <a:gd name="T0" fmla="*/ 0 w 285750"/>
                <a:gd name="T1" fmla="*/ 61914 h 61912"/>
                <a:gd name="T2" fmla="*/ 61913 w 285750"/>
                <a:gd name="T3" fmla="*/ 23812 h 61912"/>
                <a:gd name="T4" fmla="*/ 209550 w 285750"/>
                <a:gd name="T5" fmla="*/ 0 h 61912"/>
                <a:gd name="T6" fmla="*/ 285750 w 285750"/>
                <a:gd name="T7" fmla="*/ 0 h 619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0" h="61912">
                  <a:moveTo>
                    <a:pt x="0" y="61912"/>
                  </a:moveTo>
                  <a:lnTo>
                    <a:pt x="61913" y="23812"/>
                  </a:lnTo>
                  <a:lnTo>
                    <a:pt x="209550" y="0"/>
                  </a:lnTo>
                  <a:lnTo>
                    <a:pt x="285750" y="0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9" name="フリーフォーム 15"/>
            <p:cNvSpPr>
              <a:spLocks/>
            </p:cNvSpPr>
            <p:nvPr/>
          </p:nvSpPr>
          <p:spPr bwMode="auto">
            <a:xfrm>
              <a:off x="5457824" y="2263774"/>
              <a:ext cx="163506" cy="56534"/>
            </a:xfrm>
            <a:custGeom>
              <a:avLst/>
              <a:gdLst>
                <a:gd name="T0" fmla="*/ 100191 w 185737"/>
                <a:gd name="T1" fmla="*/ 7417 h 114300"/>
                <a:gd name="T2" fmla="*/ 61656 w 185737"/>
                <a:gd name="T3" fmla="*/ 1545 h 114300"/>
                <a:gd name="T4" fmla="*/ 0 w 185737"/>
                <a:gd name="T5" fmla="*/ 0 h 1143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5737" h="114300">
                  <a:moveTo>
                    <a:pt x="185737" y="114300"/>
                  </a:moveTo>
                  <a:cubicBezTo>
                    <a:pt x="165496" y="78581"/>
                    <a:pt x="145256" y="42863"/>
                    <a:pt x="114300" y="23813"/>
                  </a:cubicBezTo>
                  <a:cubicBezTo>
                    <a:pt x="83344" y="4763"/>
                    <a:pt x="41672" y="2381"/>
                    <a:pt x="0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0" name="フリーフォーム 17"/>
            <p:cNvSpPr>
              <a:spLocks/>
            </p:cNvSpPr>
            <p:nvPr/>
          </p:nvSpPr>
          <p:spPr bwMode="auto">
            <a:xfrm>
              <a:off x="5669459" y="2276475"/>
              <a:ext cx="105865" cy="45951"/>
            </a:xfrm>
            <a:custGeom>
              <a:avLst/>
              <a:gdLst>
                <a:gd name="T0" fmla="*/ 0 w 97631"/>
                <a:gd name="T1" fmla="*/ 10166 h 97631"/>
                <a:gd name="T2" fmla="*/ 32455 w 97631"/>
                <a:gd name="T3" fmla="*/ 3720 h 97631"/>
                <a:gd name="T4" fmla="*/ 110889 w 97631"/>
                <a:gd name="T5" fmla="*/ 0 h 976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631" h="97631">
                  <a:moveTo>
                    <a:pt x="0" y="97631"/>
                  </a:moveTo>
                  <a:cubicBezTo>
                    <a:pt x="6151" y="74811"/>
                    <a:pt x="12303" y="51991"/>
                    <a:pt x="28575" y="35719"/>
                  </a:cubicBezTo>
                  <a:cubicBezTo>
                    <a:pt x="44847" y="19447"/>
                    <a:pt x="86916" y="5556"/>
                    <a:pt x="97631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2" name="フリーフォーム 20"/>
            <p:cNvSpPr>
              <a:spLocks/>
            </p:cNvSpPr>
            <p:nvPr/>
          </p:nvSpPr>
          <p:spPr bwMode="auto">
            <a:xfrm>
              <a:off x="5838825" y="2316163"/>
              <a:ext cx="1127125" cy="63500"/>
            </a:xfrm>
            <a:custGeom>
              <a:avLst/>
              <a:gdLst>
                <a:gd name="T0" fmla="*/ 0 w 995363"/>
                <a:gd name="T1" fmla="*/ 0 h 61913"/>
                <a:gd name="T2" fmla="*/ 96865 w 995363"/>
                <a:gd name="T3" fmla="*/ 10019 h 61913"/>
                <a:gd name="T4" fmla="*/ 1446056 w 995363"/>
                <a:gd name="T5" fmla="*/ 65128 h 619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95363" h="61913">
                  <a:moveTo>
                    <a:pt x="0" y="0"/>
                  </a:moveTo>
                  <a:lnTo>
                    <a:pt x="66675" y="9525"/>
                  </a:lnTo>
                  <a:lnTo>
                    <a:pt x="995363" y="61913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4" name="フリーフォーム 21"/>
            <p:cNvSpPr>
              <a:spLocks/>
            </p:cNvSpPr>
            <p:nvPr/>
          </p:nvSpPr>
          <p:spPr bwMode="auto">
            <a:xfrm>
              <a:off x="2716213" y="1811338"/>
              <a:ext cx="284162" cy="119062"/>
            </a:xfrm>
            <a:custGeom>
              <a:avLst/>
              <a:gdLst>
                <a:gd name="T0" fmla="*/ 0 w 276225"/>
                <a:gd name="T1" fmla="*/ 0 h 119062"/>
                <a:gd name="T2" fmla="*/ 180967 w 276225"/>
                <a:gd name="T3" fmla="*/ 23812 h 119062"/>
                <a:gd name="T4" fmla="*/ 299887 w 276225"/>
                <a:gd name="T5" fmla="*/ 119062 h 1190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6225" h="119062">
                  <a:moveTo>
                    <a:pt x="0" y="0"/>
                  </a:moveTo>
                  <a:cubicBezTo>
                    <a:pt x="60325" y="1984"/>
                    <a:pt x="120650" y="3968"/>
                    <a:pt x="166688" y="23812"/>
                  </a:cubicBezTo>
                  <a:cubicBezTo>
                    <a:pt x="212726" y="43656"/>
                    <a:pt x="244475" y="81359"/>
                    <a:pt x="276225" y="119062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5" name="フリーフォーム 22"/>
            <p:cNvSpPr>
              <a:spLocks/>
            </p:cNvSpPr>
            <p:nvPr/>
          </p:nvSpPr>
          <p:spPr bwMode="auto">
            <a:xfrm>
              <a:off x="3062288" y="1881188"/>
              <a:ext cx="500062" cy="128587"/>
            </a:xfrm>
            <a:custGeom>
              <a:avLst/>
              <a:gdLst>
                <a:gd name="T0" fmla="*/ 0 w 500062"/>
                <a:gd name="T1" fmla="*/ 38063 h 128494"/>
                <a:gd name="T2" fmla="*/ 185737 w 500062"/>
                <a:gd name="T3" fmla="*/ 4675 h 128494"/>
                <a:gd name="T4" fmla="*/ 500062 w 500062"/>
                <a:gd name="T5" fmla="*/ 128680 h 1284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0062" h="128494">
                  <a:moveTo>
                    <a:pt x="0" y="38007"/>
                  </a:moveTo>
                  <a:cubicBezTo>
                    <a:pt x="51196" y="13797"/>
                    <a:pt x="102393" y="-10412"/>
                    <a:pt x="185737" y="4669"/>
                  </a:cubicBezTo>
                  <a:cubicBezTo>
                    <a:pt x="269081" y="19750"/>
                    <a:pt x="500062" y="128494"/>
                    <a:pt x="500062" y="128494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6" name="フリーフォーム 23"/>
            <p:cNvSpPr>
              <a:spLocks/>
            </p:cNvSpPr>
            <p:nvPr/>
          </p:nvSpPr>
          <p:spPr bwMode="auto">
            <a:xfrm>
              <a:off x="2719388" y="1809750"/>
              <a:ext cx="302961" cy="552450"/>
            </a:xfrm>
            <a:custGeom>
              <a:avLst/>
              <a:gdLst>
                <a:gd name="T0" fmla="*/ 0 w 290512"/>
                <a:gd name="T1" fmla="*/ 0 h 533400"/>
                <a:gd name="T2" fmla="*/ 100012 w 290512"/>
                <a:gd name="T3" fmla="*/ 5291 h 533400"/>
                <a:gd name="T4" fmla="*/ 195262 w 290512"/>
                <a:gd name="T5" fmla="*/ 37039 h 533400"/>
                <a:gd name="T6" fmla="*/ 285750 w 290512"/>
                <a:gd name="T7" fmla="*/ 126989 h 533400"/>
                <a:gd name="T8" fmla="*/ 290512 w 290512"/>
                <a:gd name="T9" fmla="*/ 592615 h 533400"/>
                <a:gd name="T10" fmla="*/ 0 w 290512"/>
                <a:gd name="T11" fmla="*/ 539703 h 533400"/>
                <a:gd name="T12" fmla="*/ 0 w 290512"/>
                <a:gd name="T13" fmla="*/ 0 h 5334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0512" h="533400">
                  <a:moveTo>
                    <a:pt x="0" y="0"/>
                  </a:moveTo>
                  <a:lnTo>
                    <a:pt x="100012" y="4763"/>
                  </a:lnTo>
                  <a:lnTo>
                    <a:pt x="195262" y="33338"/>
                  </a:lnTo>
                  <a:lnTo>
                    <a:pt x="285750" y="114300"/>
                  </a:lnTo>
                  <a:cubicBezTo>
                    <a:pt x="287337" y="254000"/>
                    <a:pt x="288925" y="393700"/>
                    <a:pt x="290512" y="533400"/>
                  </a:cubicBezTo>
                  <a:lnTo>
                    <a:pt x="0" y="485775"/>
                  </a:lnTo>
                  <a:cubicBezTo>
                    <a:pt x="1587" y="322263"/>
                    <a:pt x="3175" y="158750"/>
                    <a:pt x="0" y="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7" name="フリーフォーム 25"/>
            <p:cNvSpPr>
              <a:spLocks/>
            </p:cNvSpPr>
            <p:nvPr/>
          </p:nvSpPr>
          <p:spPr bwMode="auto">
            <a:xfrm>
              <a:off x="3067050" y="1872834"/>
              <a:ext cx="488950" cy="551279"/>
            </a:xfrm>
            <a:custGeom>
              <a:avLst/>
              <a:gdLst>
                <a:gd name="T0" fmla="*/ 0 w 485775"/>
                <a:gd name="T1" fmla="*/ 32310 h 511969"/>
                <a:gd name="T2" fmla="*/ 94610 w 485775"/>
                <a:gd name="T3" fmla="*/ 2692 h 511969"/>
                <a:gd name="T4" fmla="*/ 186794 w 485775"/>
                <a:gd name="T5" fmla="*/ 0 h 511969"/>
                <a:gd name="T6" fmla="*/ 293534 w 485775"/>
                <a:gd name="T7" fmla="*/ 37694 h 511969"/>
                <a:gd name="T8" fmla="*/ 414829 w 485775"/>
                <a:gd name="T9" fmla="*/ 91544 h 511969"/>
                <a:gd name="T10" fmla="*/ 490031 w 485775"/>
                <a:gd name="T11" fmla="*/ 137319 h 511969"/>
                <a:gd name="T12" fmla="*/ 494884 w 485775"/>
                <a:gd name="T13" fmla="*/ 578890 h 511969"/>
                <a:gd name="T14" fmla="*/ 0 w 485775"/>
                <a:gd name="T15" fmla="*/ 522347 h 511969"/>
                <a:gd name="T16" fmla="*/ 0 w 485775"/>
                <a:gd name="T17" fmla="*/ 32310 h 5119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5775" h="511969">
                  <a:moveTo>
                    <a:pt x="0" y="28575"/>
                  </a:moveTo>
                  <a:lnTo>
                    <a:pt x="92869" y="2381"/>
                  </a:lnTo>
                  <a:lnTo>
                    <a:pt x="183356" y="0"/>
                  </a:lnTo>
                  <a:lnTo>
                    <a:pt x="288131" y="33337"/>
                  </a:lnTo>
                  <a:lnTo>
                    <a:pt x="407194" y="80962"/>
                  </a:lnTo>
                  <a:lnTo>
                    <a:pt x="481012" y="121444"/>
                  </a:lnTo>
                  <a:cubicBezTo>
                    <a:pt x="482600" y="251619"/>
                    <a:pt x="484187" y="381794"/>
                    <a:pt x="485775" y="511969"/>
                  </a:cubicBezTo>
                  <a:lnTo>
                    <a:pt x="0" y="461962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8" name="フリーフォーム 26"/>
            <p:cNvSpPr>
              <a:spLocks/>
            </p:cNvSpPr>
            <p:nvPr/>
          </p:nvSpPr>
          <p:spPr bwMode="auto">
            <a:xfrm>
              <a:off x="3611361" y="2163600"/>
              <a:ext cx="371283" cy="304947"/>
            </a:xfrm>
            <a:custGeom>
              <a:avLst/>
              <a:gdLst>
                <a:gd name="T0" fmla="*/ 0 w 357188"/>
                <a:gd name="T1" fmla="*/ 0 h 278606"/>
                <a:gd name="T2" fmla="*/ 209550 w 357188"/>
                <a:gd name="T3" fmla="*/ 37883 h 278606"/>
                <a:gd name="T4" fmla="*/ 357188 w 357188"/>
                <a:gd name="T5" fmla="*/ 116016 h 278606"/>
                <a:gd name="T6" fmla="*/ 357188 w 357188"/>
                <a:gd name="T7" fmla="*/ 277020 h 278606"/>
                <a:gd name="T8" fmla="*/ 2381 w 357188"/>
                <a:gd name="T9" fmla="*/ 239138 h 278606"/>
                <a:gd name="T10" fmla="*/ 0 w 357188"/>
                <a:gd name="T11" fmla="*/ 0 h 2786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7188" h="278606">
                  <a:moveTo>
                    <a:pt x="0" y="0"/>
                  </a:moveTo>
                  <a:lnTo>
                    <a:pt x="209550" y="38100"/>
                  </a:lnTo>
                  <a:lnTo>
                    <a:pt x="357188" y="116681"/>
                  </a:lnTo>
                  <a:lnTo>
                    <a:pt x="357188" y="278606"/>
                  </a:lnTo>
                  <a:lnTo>
                    <a:pt x="2381" y="240506"/>
                  </a:lnTo>
                  <a:cubicBezTo>
                    <a:pt x="1587" y="161131"/>
                    <a:pt x="794" y="81756"/>
                    <a:pt x="0" y="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0" name="フリーフォーム 452"/>
            <p:cNvSpPr>
              <a:spLocks/>
            </p:cNvSpPr>
            <p:nvPr/>
          </p:nvSpPr>
          <p:spPr bwMode="auto">
            <a:xfrm>
              <a:off x="6956425" y="2379663"/>
              <a:ext cx="47625" cy="46037"/>
            </a:xfrm>
            <a:custGeom>
              <a:avLst/>
              <a:gdLst>
                <a:gd name="T0" fmla="*/ 0 w 142875"/>
                <a:gd name="T1" fmla="*/ 4319 h 44377"/>
                <a:gd name="T2" fmla="*/ 3130 w 142875"/>
                <a:gd name="T3" fmla="*/ 4319 h 44377"/>
                <a:gd name="T4" fmla="*/ 5365 w 142875"/>
                <a:gd name="T5" fmla="*/ 49203 h 443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875" h="44377">
                  <a:moveTo>
                    <a:pt x="0" y="3895"/>
                  </a:moveTo>
                  <a:cubicBezTo>
                    <a:pt x="29766" y="521"/>
                    <a:pt x="59532" y="-2852"/>
                    <a:pt x="83344" y="3895"/>
                  </a:cubicBezTo>
                  <a:cubicBezTo>
                    <a:pt x="107157" y="10642"/>
                    <a:pt x="125016" y="27509"/>
                    <a:pt x="142875" y="44377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1" name="フリーフォーム 105"/>
            <p:cNvSpPr>
              <a:spLocks/>
            </p:cNvSpPr>
            <p:nvPr/>
          </p:nvSpPr>
          <p:spPr bwMode="auto">
            <a:xfrm>
              <a:off x="7056438" y="2384425"/>
              <a:ext cx="49212" cy="46038"/>
            </a:xfrm>
            <a:custGeom>
              <a:avLst/>
              <a:gdLst>
                <a:gd name="T0" fmla="*/ 0 w 142875"/>
                <a:gd name="T1" fmla="*/ 52746 h 42862"/>
                <a:gd name="T2" fmla="*/ 2899 w 142875"/>
                <a:gd name="T3" fmla="*/ 11722 h 42862"/>
                <a:gd name="T4" fmla="*/ 5798 w 142875"/>
                <a:gd name="T5" fmla="*/ 0 h 42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875" h="42862">
                  <a:moveTo>
                    <a:pt x="0" y="42862"/>
                  </a:moveTo>
                  <a:cubicBezTo>
                    <a:pt x="23813" y="29765"/>
                    <a:pt x="47626" y="16669"/>
                    <a:pt x="71438" y="9525"/>
                  </a:cubicBezTo>
                  <a:cubicBezTo>
                    <a:pt x="95250" y="2381"/>
                    <a:pt x="142875" y="0"/>
                    <a:pt x="142875" y="0"/>
                  </a:cubicBezTo>
                </a:path>
              </a:pathLst>
            </a:custGeom>
            <a:noFill/>
            <a:ln w="254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2" name="フリーフォーム 455"/>
            <p:cNvSpPr>
              <a:spLocks/>
            </p:cNvSpPr>
            <p:nvPr/>
          </p:nvSpPr>
          <p:spPr bwMode="auto">
            <a:xfrm>
              <a:off x="5834063" y="2316163"/>
              <a:ext cx="1266825" cy="377825"/>
            </a:xfrm>
            <a:custGeom>
              <a:avLst/>
              <a:gdLst>
                <a:gd name="T0" fmla="*/ 0 w 1266825"/>
                <a:gd name="T1" fmla="*/ 0 h 376238"/>
                <a:gd name="T2" fmla="*/ 4762 w 1266825"/>
                <a:gd name="T3" fmla="*/ 292969 h 376238"/>
                <a:gd name="T4" fmla="*/ 1266825 w 1266825"/>
                <a:gd name="T5" fmla="*/ 379419 h 376238"/>
                <a:gd name="T6" fmla="*/ 1264443 w 1266825"/>
                <a:gd name="T7" fmla="*/ 74443 h 376238"/>
                <a:gd name="T8" fmla="*/ 1226343 w 1266825"/>
                <a:gd name="T9" fmla="*/ 115266 h 376238"/>
                <a:gd name="T10" fmla="*/ 1226343 w 1266825"/>
                <a:gd name="T11" fmla="*/ 180103 h 376238"/>
                <a:gd name="T12" fmla="*/ 1169193 w 1266825"/>
                <a:gd name="T13" fmla="*/ 175301 h 376238"/>
                <a:gd name="T14" fmla="*/ 1169193 w 1266825"/>
                <a:gd name="T15" fmla="*/ 100859 h 376238"/>
                <a:gd name="T16" fmla="*/ 1133475 w 1266825"/>
                <a:gd name="T17" fmla="*/ 76844 h 376238"/>
                <a:gd name="T18" fmla="*/ 0 w 1266825"/>
                <a:gd name="T19" fmla="*/ 0 h 3762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6825" h="376238">
                  <a:moveTo>
                    <a:pt x="0" y="0"/>
                  </a:moveTo>
                  <a:cubicBezTo>
                    <a:pt x="1587" y="96838"/>
                    <a:pt x="3175" y="193675"/>
                    <a:pt x="4762" y="290513"/>
                  </a:cubicBezTo>
                  <a:lnTo>
                    <a:pt x="1266825" y="376238"/>
                  </a:lnTo>
                  <a:lnTo>
                    <a:pt x="1264443" y="73819"/>
                  </a:lnTo>
                  <a:lnTo>
                    <a:pt x="1226343" y="114300"/>
                  </a:lnTo>
                  <a:lnTo>
                    <a:pt x="1226343" y="178594"/>
                  </a:lnTo>
                  <a:lnTo>
                    <a:pt x="1169193" y="173832"/>
                  </a:lnTo>
                  <a:lnTo>
                    <a:pt x="1169193" y="100013"/>
                  </a:lnTo>
                  <a:lnTo>
                    <a:pt x="1133475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3" name="フリーフォーム 1"/>
            <p:cNvSpPr>
              <a:spLocks/>
            </p:cNvSpPr>
            <p:nvPr/>
          </p:nvSpPr>
          <p:spPr bwMode="auto">
            <a:xfrm>
              <a:off x="5670550" y="2281238"/>
              <a:ext cx="102043" cy="317500"/>
            </a:xfrm>
            <a:custGeom>
              <a:avLst/>
              <a:gdLst>
                <a:gd name="T0" fmla="*/ 0 w 97436"/>
                <a:gd name="T1" fmla="*/ 50033 h 317292"/>
                <a:gd name="T2" fmla="*/ 22944 w 97436"/>
                <a:gd name="T3" fmla="*/ 20013 h 317292"/>
                <a:gd name="T4" fmla="*/ 61184 w 97436"/>
                <a:gd name="T5" fmla="*/ 7505 h 317292"/>
                <a:gd name="T6" fmla="*/ 96874 w 97436"/>
                <a:gd name="T7" fmla="*/ 0 h 317292"/>
                <a:gd name="T8" fmla="*/ 99424 w 97436"/>
                <a:gd name="T9" fmla="*/ 317708 h 317292"/>
                <a:gd name="T10" fmla="*/ 0 w 97436"/>
                <a:gd name="T11" fmla="*/ 315206 h 317292"/>
                <a:gd name="T12" fmla="*/ 0 w 97436"/>
                <a:gd name="T13" fmla="*/ 50033 h 317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436" h="317292">
                  <a:moveTo>
                    <a:pt x="0" y="49967"/>
                  </a:moveTo>
                  <a:lnTo>
                    <a:pt x="22485" y="19987"/>
                  </a:lnTo>
                  <a:lnTo>
                    <a:pt x="59960" y="7495"/>
                  </a:lnTo>
                  <a:lnTo>
                    <a:pt x="94937" y="0"/>
                  </a:lnTo>
                  <a:lnTo>
                    <a:pt x="97436" y="317292"/>
                  </a:lnTo>
                  <a:lnTo>
                    <a:pt x="0" y="314794"/>
                  </a:lnTo>
                  <a:lnTo>
                    <a:pt x="0" y="4996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4" name="フリーフォーム 2"/>
            <p:cNvSpPr>
              <a:spLocks/>
            </p:cNvSpPr>
            <p:nvPr/>
          </p:nvSpPr>
          <p:spPr bwMode="auto">
            <a:xfrm>
              <a:off x="5456238" y="2265363"/>
              <a:ext cx="160337" cy="322262"/>
            </a:xfrm>
            <a:custGeom>
              <a:avLst/>
              <a:gdLst>
                <a:gd name="T0" fmla="*/ 7537 w 159895"/>
                <a:gd name="T1" fmla="*/ 0 h 322289"/>
                <a:gd name="T2" fmla="*/ 70341 w 159895"/>
                <a:gd name="T3" fmla="*/ 4997 h 322289"/>
                <a:gd name="T4" fmla="*/ 130633 w 159895"/>
                <a:gd name="T5" fmla="*/ 27478 h 322289"/>
                <a:gd name="T6" fmla="*/ 160780 w 159895"/>
                <a:gd name="T7" fmla="*/ 49959 h 322289"/>
                <a:gd name="T8" fmla="*/ 158267 w 159895"/>
                <a:gd name="T9" fmla="*/ 322235 h 322289"/>
                <a:gd name="T10" fmla="*/ 0 w 159895"/>
                <a:gd name="T11" fmla="*/ 307246 h 322289"/>
                <a:gd name="T12" fmla="*/ 7537 w 159895"/>
                <a:gd name="T13" fmla="*/ 0 h 3222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895" h="322289">
                  <a:moveTo>
                    <a:pt x="7495" y="0"/>
                  </a:moveTo>
                  <a:lnTo>
                    <a:pt x="69954" y="4997"/>
                  </a:lnTo>
                  <a:lnTo>
                    <a:pt x="129914" y="27482"/>
                  </a:lnTo>
                  <a:lnTo>
                    <a:pt x="159895" y="49967"/>
                  </a:lnTo>
                  <a:lnTo>
                    <a:pt x="157396" y="322289"/>
                  </a:lnTo>
                  <a:lnTo>
                    <a:pt x="0" y="307298"/>
                  </a:lnTo>
                  <a:lnTo>
                    <a:pt x="7495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5" name="テキスト ボックス 1"/>
            <p:cNvSpPr txBox="1">
              <a:spLocks noChangeArrowheads="1"/>
            </p:cNvSpPr>
            <p:nvPr/>
          </p:nvSpPr>
          <p:spPr bwMode="auto">
            <a:xfrm>
              <a:off x="2773352" y="2616390"/>
              <a:ext cx="1203336" cy="2134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>
                <a:lnSpc>
                  <a:spcPts val="1300"/>
                </a:lnSpc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①地下水バイパス</a:t>
              </a:r>
            </a:p>
          </p:txBody>
        </p:sp>
        <p:sp>
          <p:nvSpPr>
            <p:cNvPr id="221" name="テキスト ボックス 93"/>
            <p:cNvSpPr txBox="1">
              <a:spLocks noChangeArrowheads="1"/>
            </p:cNvSpPr>
            <p:nvPr/>
          </p:nvSpPr>
          <p:spPr bwMode="auto">
            <a:xfrm>
              <a:off x="4873624" y="2500909"/>
              <a:ext cx="348920" cy="1604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ash"/>
                  <a:miter lim="800000"/>
                  <a:headEnd/>
                  <a:tailEnd/>
                </a14:hiddenLine>
              </a:ext>
            </a:extLst>
          </p:spPr>
          <p:txBody>
            <a:bodyPr lIns="36000" tIns="36000" rIns="36000" bIns="3600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/>
              <a:r>
                <a:rPr lang="ja-JP" altLang="en-US" sz="700">
                  <a:latin typeface="Meiryo UI" panose="020B0604030504040204" pitchFamily="50" charset="-128"/>
                  <a:ea typeface="Meiryo UI" panose="020B0604030504040204" pitchFamily="50" charset="-128"/>
                </a:rPr>
                <a:t>ポンプ</a:t>
              </a:r>
              <a:endParaRPr lang="en-US" altLang="ja-JP" sz="7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2" name="テキスト ボックス 2"/>
            <p:cNvSpPr txBox="1">
              <a:spLocks noChangeArrowheads="1"/>
            </p:cNvSpPr>
            <p:nvPr/>
          </p:nvSpPr>
          <p:spPr bwMode="auto">
            <a:xfrm>
              <a:off x="5889104" y="2401273"/>
              <a:ext cx="858730" cy="205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r>
                <a:rPr lang="ja-JP" altLang="en-US" sz="9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中粒砂岩層</a:t>
              </a:r>
            </a:p>
          </p:txBody>
        </p:sp>
        <p:sp>
          <p:nvSpPr>
            <p:cNvPr id="223" name="テキスト ボックス 95"/>
            <p:cNvSpPr txBox="1">
              <a:spLocks noChangeArrowheads="1"/>
            </p:cNvSpPr>
            <p:nvPr/>
          </p:nvSpPr>
          <p:spPr bwMode="auto">
            <a:xfrm>
              <a:off x="5989690" y="2814313"/>
              <a:ext cx="429365" cy="205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r>
                <a:rPr lang="ja-JP" altLang="en-US" sz="9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互層</a:t>
              </a:r>
            </a:p>
          </p:txBody>
        </p:sp>
        <p:cxnSp>
          <p:nvCxnSpPr>
            <p:cNvPr id="224" name="直線矢印コネクタ 223"/>
            <p:cNvCxnSpPr/>
            <p:nvPr/>
          </p:nvCxnSpPr>
          <p:spPr bwMode="auto">
            <a:xfrm flipH="1" flipV="1">
              <a:off x="4057650" y="2506663"/>
              <a:ext cx="379413" cy="3651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矢印コネクタ 224"/>
            <p:cNvCxnSpPr/>
            <p:nvPr/>
          </p:nvCxnSpPr>
          <p:spPr bwMode="auto">
            <a:xfrm flipV="1">
              <a:off x="5199343" y="2587625"/>
              <a:ext cx="409575" cy="2428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-66488" y="6608043"/>
            <a:ext cx="5523544" cy="290025"/>
            <a:chOff x="-116152" y="6608042"/>
            <a:chExt cx="5523544" cy="290025"/>
          </a:xfrm>
        </p:grpSpPr>
        <p:sp>
          <p:nvSpPr>
            <p:cNvPr id="313" name="正方形/長方形 312"/>
            <p:cNvSpPr/>
            <p:nvPr/>
          </p:nvSpPr>
          <p:spPr>
            <a:xfrm>
              <a:off x="-116152" y="6610278"/>
              <a:ext cx="342181" cy="287789"/>
            </a:xfrm>
            <a:prstGeom prst="rect">
              <a:avLst/>
            </a:prstGeom>
          </p:spPr>
          <p:txBody>
            <a:bodyPr wrap="none" lIns="86886" tIns="43443" rIns="86886" bIns="43443">
              <a:spAutoFit/>
            </a:bodyPr>
            <a:lstStyle/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Ａ</a:t>
              </a:r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4953000" y="6608042"/>
              <a:ext cx="454392" cy="287789"/>
            </a:xfrm>
            <a:prstGeom prst="rect">
              <a:avLst/>
            </a:prstGeom>
          </p:spPr>
          <p:txBody>
            <a:bodyPr wrap="none" lIns="86886" tIns="43443" rIns="86886" bIns="43443">
              <a:spAutoFit/>
            </a:bodyPr>
            <a:lstStyle/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Ａ</a:t>
              </a:r>
              <a:r>
                <a:rPr lang="en-US" altLang="ja-JP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´</a:t>
              </a:r>
              <a:endPara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17" name="直線コネクタ 316"/>
            <p:cNvCxnSpPr/>
            <p:nvPr/>
          </p:nvCxnSpPr>
          <p:spPr>
            <a:xfrm flipH="1">
              <a:off x="86018" y="6746879"/>
              <a:ext cx="49320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0" name="テキスト ボックス 1"/>
          <p:cNvSpPr txBox="1">
            <a:spLocks noChangeArrowheads="1"/>
          </p:cNvSpPr>
          <p:nvPr/>
        </p:nvSpPr>
        <p:spPr bwMode="auto">
          <a:xfrm>
            <a:off x="1810208" y="5975802"/>
            <a:ext cx="1088323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②サブドレン</a:t>
            </a:r>
          </a:p>
        </p:txBody>
      </p:sp>
      <p:cxnSp>
        <p:nvCxnSpPr>
          <p:cNvPr id="271" name="直線矢印コネクタ 270"/>
          <p:cNvCxnSpPr/>
          <p:nvPr/>
        </p:nvCxnSpPr>
        <p:spPr bwMode="auto">
          <a:xfrm flipH="1" flipV="1">
            <a:off x="470308" y="5338320"/>
            <a:ext cx="319980" cy="4194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テキスト ボックス 1"/>
          <p:cNvSpPr txBox="1">
            <a:spLocks noChangeArrowheads="1"/>
          </p:cNvSpPr>
          <p:nvPr/>
        </p:nvSpPr>
        <p:spPr bwMode="auto">
          <a:xfrm>
            <a:off x="1769270" y="6358596"/>
            <a:ext cx="948046" cy="4061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③陸側遮水壁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（凍土壁）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3" name="直線矢印コネクタ 272"/>
          <p:cNvCxnSpPr/>
          <p:nvPr/>
        </p:nvCxnSpPr>
        <p:spPr bwMode="auto">
          <a:xfrm flipV="1">
            <a:off x="2732160" y="6298025"/>
            <a:ext cx="548098" cy="2289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矢印コネクタ 273"/>
          <p:cNvCxnSpPr>
            <a:stCxn id="272" idx="1"/>
          </p:cNvCxnSpPr>
          <p:nvPr/>
        </p:nvCxnSpPr>
        <p:spPr bwMode="auto">
          <a:xfrm flipH="1" flipV="1">
            <a:off x="1046599" y="6154765"/>
            <a:ext cx="722671" cy="4068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テキスト ボックス 1"/>
          <p:cNvSpPr txBox="1">
            <a:spLocks noChangeArrowheads="1"/>
          </p:cNvSpPr>
          <p:nvPr/>
        </p:nvSpPr>
        <p:spPr bwMode="auto">
          <a:xfrm>
            <a:off x="3416337" y="5763385"/>
            <a:ext cx="1186341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②地下水ドレン</a:t>
            </a:r>
          </a:p>
        </p:txBody>
      </p:sp>
      <p:sp>
        <p:nvSpPr>
          <p:cNvPr id="276" name="テキスト ボックス 1"/>
          <p:cNvSpPr txBox="1">
            <a:spLocks noChangeArrowheads="1"/>
          </p:cNvSpPr>
          <p:nvPr/>
        </p:nvSpPr>
        <p:spPr bwMode="auto">
          <a:xfrm>
            <a:off x="3589342" y="6400713"/>
            <a:ext cx="1063660" cy="243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5996" tIns="35996" rIns="35996" bIns="35996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⑤海側遮水壁</a:t>
            </a:r>
          </a:p>
        </p:txBody>
      </p:sp>
      <p:cxnSp>
        <p:nvCxnSpPr>
          <p:cNvPr id="277" name="直線矢印コネクタ 276"/>
          <p:cNvCxnSpPr/>
          <p:nvPr/>
        </p:nvCxnSpPr>
        <p:spPr bwMode="auto">
          <a:xfrm flipV="1">
            <a:off x="4232920" y="5487572"/>
            <a:ext cx="359263" cy="2738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 bwMode="auto">
          <a:xfrm flipV="1">
            <a:off x="4376937" y="6096589"/>
            <a:ext cx="286293" cy="3041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1473995" y="5384730"/>
            <a:ext cx="295275" cy="273118"/>
          </a:xfrm>
          <a:custGeom>
            <a:avLst/>
            <a:gdLst>
              <a:gd name="connsiteX0" fmla="*/ 7144 w 295275"/>
              <a:gd name="connsiteY0" fmla="*/ 40481 h 247650"/>
              <a:gd name="connsiteX1" fmla="*/ 71437 w 295275"/>
              <a:gd name="connsiteY1" fmla="*/ 19050 h 247650"/>
              <a:gd name="connsiteX2" fmla="*/ 190500 w 295275"/>
              <a:gd name="connsiteY2" fmla="*/ 4762 h 247650"/>
              <a:gd name="connsiteX3" fmla="*/ 295275 w 295275"/>
              <a:gd name="connsiteY3" fmla="*/ 0 h 247650"/>
              <a:gd name="connsiteX4" fmla="*/ 288131 w 295275"/>
              <a:gd name="connsiteY4" fmla="*/ 247650 h 247650"/>
              <a:gd name="connsiteX5" fmla="*/ 0 w 295275"/>
              <a:gd name="connsiteY5" fmla="*/ 209550 h 247650"/>
              <a:gd name="connsiteX6" fmla="*/ 7144 w 295275"/>
              <a:gd name="connsiteY6" fmla="*/ 40481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275" h="247650">
                <a:moveTo>
                  <a:pt x="7144" y="40481"/>
                </a:moveTo>
                <a:lnTo>
                  <a:pt x="71437" y="19050"/>
                </a:lnTo>
                <a:lnTo>
                  <a:pt x="190500" y="4762"/>
                </a:lnTo>
                <a:lnTo>
                  <a:pt x="295275" y="0"/>
                </a:lnTo>
                <a:lnTo>
                  <a:pt x="288131" y="247650"/>
                </a:lnTo>
                <a:lnTo>
                  <a:pt x="0" y="209550"/>
                </a:lnTo>
                <a:cubicBezTo>
                  <a:pt x="794" y="153194"/>
                  <a:pt x="1587" y="96837"/>
                  <a:pt x="7144" y="40481"/>
                </a:cubicBezTo>
                <a:close/>
              </a:path>
            </a:pathLst>
          </a:cu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46944" y="499774"/>
            <a:ext cx="512358" cy="38724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8163" y="513437"/>
            <a:ext cx="1204717" cy="3546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24898" y="545011"/>
            <a:ext cx="5195584" cy="32955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6877" tIns="43438" rIns="86877" bIns="43438" rtlCol="0" anchor="ctr"/>
          <a:lstStyle/>
          <a:p>
            <a:pPr marL="0" lvl="1" algn="ctr">
              <a:lnSpc>
                <a:spcPts val="1520"/>
              </a:lnSpc>
              <a:spcBef>
                <a:spcPts val="570"/>
              </a:spcBef>
              <a:spcAft>
                <a:spcPts val="570"/>
              </a:spcAft>
              <a:defRPr/>
            </a:pPr>
            <a:r>
              <a:rPr lang="ja-JP" altLang="en-US" sz="17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＜汚染水対策の３つ</a:t>
            </a:r>
            <a:r>
              <a:rPr lang="ja-JP" altLang="en-US" sz="17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7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基本方針＞</a:t>
            </a:r>
            <a:endParaRPr lang="en-US" altLang="ja-JP" sz="17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汚染源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に水を「近づけない」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新たな汚染水の発生を抑制するため、原子炉建屋内への地下水流入を抑制。周辺地下水のくみ上げ、建屋周辺の遮水壁の造成等を実施（図①②③等）。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汚染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水を「漏らさない」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7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汚染水が海洋に漏えいしないよう、護岸への遮水壁の設置や、溶接型タンクの切替等を実施（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図④⑤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⑥⑦等）。</a:t>
            </a: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000"/>
              </a:lnSpc>
              <a:spcBef>
                <a:spcPts val="570"/>
              </a:spcBef>
              <a:defRPr/>
            </a:pP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200"/>
              </a:lnSpc>
              <a:spcBef>
                <a:spcPts val="570"/>
              </a:spcBef>
              <a:defRPr/>
            </a:pPr>
            <a:r>
              <a:rPr lang="en-US" altLang="ja-JP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汚染源</a:t>
            </a:r>
            <a:r>
              <a:rPr lang="ja-JP" altLang="en-US" sz="13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を「取り除く」</a:t>
            </a: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en-US" altLang="ja-JP" sz="1300" dirty="0" smtClean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lnSpc>
                <a:spcPts val="1500"/>
              </a:lnSpc>
              <a:spcBef>
                <a:spcPts val="570"/>
              </a:spcBef>
              <a:defRPr/>
            </a:pPr>
            <a:r>
              <a:rPr lang="ja-JP" altLang="en-US" sz="1300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タンク内の汚染水の浄化や、地下トンネル（トレンチ）内の汚染水の除去を実施（図⑧⑨等）。</a:t>
            </a:r>
            <a:endParaRPr lang="en-US" altLang="ja-JP" sz="13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155" y="3899922"/>
            <a:ext cx="4187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＜福島第一原子力発電所の廃炉の断面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ー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A`)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図＞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5453422" y="5715867"/>
            <a:ext cx="24743" cy="1097508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正方形/長方形 385"/>
          <p:cNvSpPr/>
          <p:nvPr/>
        </p:nvSpPr>
        <p:spPr>
          <a:xfrm>
            <a:off x="5449842" y="5584709"/>
            <a:ext cx="1334848" cy="2457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7875" tIns="37875" rIns="37875" bIns="37875" anchor="ctr">
            <a:spAutoFit/>
          </a:bodyPr>
          <a:lstStyle/>
          <a:p>
            <a:pPr algn="ctr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④海側遮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水壁の設置</a:t>
            </a:r>
          </a:p>
        </p:txBody>
      </p:sp>
      <p:cxnSp>
        <p:nvCxnSpPr>
          <p:cNvPr id="209" name="直線コネクタ 208"/>
          <p:cNvCxnSpPr/>
          <p:nvPr/>
        </p:nvCxnSpPr>
        <p:spPr>
          <a:xfrm flipH="1">
            <a:off x="8019860" y="3753981"/>
            <a:ext cx="161642" cy="431336"/>
          </a:xfrm>
          <a:prstGeom prst="line">
            <a:avLst/>
          </a:prstGeom>
          <a:ln w="19050">
            <a:solidFill>
              <a:schemeClr val="bg1"/>
            </a:solidFill>
            <a:headEnd type="none" w="med" len="med"/>
            <a:tailEnd type="arrow" w="med" len="med"/>
          </a:ln>
          <a:effectLst>
            <a:glow rad="254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113714" y="631518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山側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2801460" y="643878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海側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</TotalTime>
  <Words>299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7</cp:revision>
  <cp:lastPrinted>2018-03-30T02:21:52Z</cp:lastPrinted>
  <dcterms:created xsi:type="dcterms:W3CDTF">2018-04-16T16:42:21Z</dcterms:created>
  <dcterms:modified xsi:type="dcterms:W3CDTF">2020-04-07T04:27:45Z</dcterms:modified>
</cp:coreProperties>
</file>