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3"/>
  </p:notesMasterIdLst>
  <p:handoutMasterIdLst>
    <p:handoutMasterId r:id="rId4"/>
  </p:handoutMasterIdLst>
  <p:sldIdLst>
    <p:sldId id="507" r:id="rId2"/>
  </p:sldIdLst>
  <p:sldSz cx="9144000" cy="6858000" type="screen4x3"/>
  <p:notesSz cx="6735763" cy="9866313"/>
  <p:defaultTextStyle>
    <a:defPPr>
      <a:defRPr lang="ja-JP"/>
    </a:defPPr>
    <a:lvl1pPr algn="ctr" rtl="0" fontAlgn="base">
      <a:spcBef>
        <a:spcPct val="50000"/>
      </a:spcBef>
      <a:spcAft>
        <a:spcPct val="0"/>
      </a:spcAft>
      <a:defRPr kumimoji="1" sz="1200" kern="1200">
        <a:solidFill>
          <a:schemeClr val="tx1"/>
        </a:solidFill>
        <a:latin typeface="Arial" charset="0"/>
        <a:ea typeface="ＭＳ Ｐゴシック" pitchFamily="50" charset="-128"/>
        <a:cs typeface="+mn-cs"/>
      </a:defRPr>
    </a:lvl1pPr>
    <a:lvl2pPr marL="457200" algn="ctr" rtl="0" fontAlgn="base">
      <a:spcBef>
        <a:spcPct val="50000"/>
      </a:spcBef>
      <a:spcAft>
        <a:spcPct val="0"/>
      </a:spcAft>
      <a:defRPr kumimoji="1" sz="1200" kern="1200">
        <a:solidFill>
          <a:schemeClr val="tx1"/>
        </a:solidFill>
        <a:latin typeface="Arial" charset="0"/>
        <a:ea typeface="ＭＳ Ｐゴシック" pitchFamily="50" charset="-128"/>
        <a:cs typeface="+mn-cs"/>
      </a:defRPr>
    </a:lvl2pPr>
    <a:lvl3pPr marL="914400" algn="ctr" rtl="0" fontAlgn="base">
      <a:spcBef>
        <a:spcPct val="50000"/>
      </a:spcBef>
      <a:spcAft>
        <a:spcPct val="0"/>
      </a:spcAft>
      <a:defRPr kumimoji="1" sz="1200" kern="1200">
        <a:solidFill>
          <a:schemeClr val="tx1"/>
        </a:solidFill>
        <a:latin typeface="Arial" charset="0"/>
        <a:ea typeface="ＭＳ Ｐゴシック" pitchFamily="50" charset="-128"/>
        <a:cs typeface="+mn-cs"/>
      </a:defRPr>
    </a:lvl3pPr>
    <a:lvl4pPr marL="1371600" algn="ctr" rtl="0" fontAlgn="base">
      <a:spcBef>
        <a:spcPct val="50000"/>
      </a:spcBef>
      <a:spcAft>
        <a:spcPct val="0"/>
      </a:spcAft>
      <a:defRPr kumimoji="1" sz="1200" kern="1200">
        <a:solidFill>
          <a:schemeClr val="tx1"/>
        </a:solidFill>
        <a:latin typeface="Arial" charset="0"/>
        <a:ea typeface="ＭＳ Ｐゴシック" pitchFamily="50" charset="-128"/>
        <a:cs typeface="+mn-cs"/>
      </a:defRPr>
    </a:lvl4pPr>
    <a:lvl5pPr marL="1828800" algn="ctr" rtl="0" fontAlgn="base">
      <a:spcBef>
        <a:spcPct val="50000"/>
      </a:spcBef>
      <a:spcAft>
        <a:spcPct val="0"/>
      </a:spcAft>
      <a:defRPr kumimoji="1" sz="1200" kern="1200">
        <a:solidFill>
          <a:schemeClr val="tx1"/>
        </a:solidFill>
        <a:latin typeface="Arial" charset="0"/>
        <a:ea typeface="ＭＳ Ｐゴシック" pitchFamily="50" charset="-128"/>
        <a:cs typeface="+mn-cs"/>
      </a:defRPr>
    </a:lvl5pPr>
    <a:lvl6pPr marL="2286000" algn="l" defTabSz="914400" rtl="0" eaLnBrk="1" latinLnBrk="0" hangingPunct="1">
      <a:defRPr kumimoji="1" sz="1200" kern="1200">
        <a:solidFill>
          <a:schemeClr val="tx1"/>
        </a:solidFill>
        <a:latin typeface="Arial" charset="0"/>
        <a:ea typeface="ＭＳ Ｐゴシック" pitchFamily="50" charset="-128"/>
        <a:cs typeface="+mn-cs"/>
      </a:defRPr>
    </a:lvl6pPr>
    <a:lvl7pPr marL="2743200" algn="l" defTabSz="914400" rtl="0" eaLnBrk="1" latinLnBrk="0" hangingPunct="1">
      <a:defRPr kumimoji="1" sz="1200" kern="1200">
        <a:solidFill>
          <a:schemeClr val="tx1"/>
        </a:solidFill>
        <a:latin typeface="Arial" charset="0"/>
        <a:ea typeface="ＭＳ Ｐゴシック" pitchFamily="50" charset="-128"/>
        <a:cs typeface="+mn-cs"/>
      </a:defRPr>
    </a:lvl7pPr>
    <a:lvl8pPr marL="3200400" algn="l" defTabSz="914400" rtl="0" eaLnBrk="1" latinLnBrk="0" hangingPunct="1">
      <a:defRPr kumimoji="1" sz="1200" kern="1200">
        <a:solidFill>
          <a:schemeClr val="tx1"/>
        </a:solidFill>
        <a:latin typeface="Arial" charset="0"/>
        <a:ea typeface="ＭＳ Ｐゴシック" pitchFamily="50" charset="-128"/>
        <a:cs typeface="+mn-cs"/>
      </a:defRPr>
    </a:lvl8pPr>
    <a:lvl9pPr marL="3657600" algn="l" defTabSz="914400" rtl="0" eaLnBrk="1" latinLnBrk="0" hangingPunct="1">
      <a:defRPr kumimoji="1" sz="1200" kern="1200">
        <a:solidFill>
          <a:schemeClr val="tx1"/>
        </a:solidFill>
        <a:latin typeface="Arial"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FF"/>
    <a:srgbClr val="FF0000"/>
    <a:srgbClr val="008000"/>
    <a:srgbClr val="BBE0E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1100" autoAdjust="0"/>
    <p:restoredTop sz="96921" autoAdjust="0"/>
  </p:normalViewPr>
  <p:slideViewPr>
    <p:cSldViewPr>
      <p:cViewPr varScale="1">
        <p:scale>
          <a:sx n="79" d="100"/>
          <a:sy n="79" d="100"/>
        </p:scale>
        <p:origin x="1426"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570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7778" name="Rectangle 2"/>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1434" tIns="45717" rIns="91434" bIns="45717" numCol="1" anchor="t" anchorCtr="0" compatLnSpc="1">
            <a:prstTxWarp prst="textNoShape">
              <a:avLst/>
            </a:prstTxWarp>
          </a:bodyPr>
          <a:lstStyle>
            <a:lvl1pPr algn="l">
              <a:spcBef>
                <a:spcPct val="0"/>
              </a:spcBef>
              <a:defRPr/>
            </a:lvl1pPr>
          </a:lstStyle>
          <a:p>
            <a:pPr>
              <a:defRPr/>
            </a:pPr>
            <a:endParaRPr lang="en-US" altLang="ja-JP"/>
          </a:p>
        </p:txBody>
      </p:sp>
      <p:sp>
        <p:nvSpPr>
          <p:cNvPr id="587779" name="Rectangle 3"/>
          <p:cNvSpPr>
            <a:spLocks noGrp="1" noChangeArrowheads="1"/>
          </p:cNvSpPr>
          <p:nvPr>
            <p:ph type="dt" sz="quarter" idx="1"/>
          </p:nvPr>
        </p:nvSpPr>
        <p:spPr bwMode="auto">
          <a:xfrm>
            <a:off x="3814763" y="0"/>
            <a:ext cx="2919412" cy="493713"/>
          </a:xfrm>
          <a:prstGeom prst="rect">
            <a:avLst/>
          </a:prstGeom>
          <a:noFill/>
          <a:ln w="9525">
            <a:noFill/>
            <a:miter lim="800000"/>
            <a:headEnd/>
            <a:tailEnd/>
          </a:ln>
          <a:effectLst/>
        </p:spPr>
        <p:txBody>
          <a:bodyPr vert="horz" wrap="square" lIns="91434" tIns="45717" rIns="91434" bIns="45717" numCol="1" anchor="t" anchorCtr="0" compatLnSpc="1">
            <a:prstTxWarp prst="textNoShape">
              <a:avLst/>
            </a:prstTxWarp>
          </a:bodyPr>
          <a:lstStyle>
            <a:lvl1pPr algn="r">
              <a:spcBef>
                <a:spcPct val="0"/>
              </a:spcBef>
              <a:defRPr/>
            </a:lvl1pPr>
          </a:lstStyle>
          <a:p>
            <a:pPr>
              <a:defRPr/>
            </a:pPr>
            <a:endParaRPr lang="en-US" altLang="ja-JP"/>
          </a:p>
        </p:txBody>
      </p:sp>
      <p:sp>
        <p:nvSpPr>
          <p:cNvPr id="587780" name="Rectangle 4"/>
          <p:cNvSpPr>
            <a:spLocks noGrp="1" noChangeArrowheads="1"/>
          </p:cNvSpPr>
          <p:nvPr>
            <p:ph type="ftr" sz="quarter" idx="2"/>
          </p:nvPr>
        </p:nvSpPr>
        <p:spPr bwMode="auto">
          <a:xfrm>
            <a:off x="0" y="9371013"/>
            <a:ext cx="2919413" cy="493712"/>
          </a:xfrm>
          <a:prstGeom prst="rect">
            <a:avLst/>
          </a:prstGeom>
          <a:noFill/>
          <a:ln w="9525">
            <a:noFill/>
            <a:miter lim="800000"/>
            <a:headEnd/>
            <a:tailEnd/>
          </a:ln>
          <a:effectLst/>
        </p:spPr>
        <p:txBody>
          <a:bodyPr vert="horz" wrap="square" lIns="91434" tIns="45717" rIns="91434" bIns="45717" numCol="1" anchor="b" anchorCtr="0" compatLnSpc="1">
            <a:prstTxWarp prst="textNoShape">
              <a:avLst/>
            </a:prstTxWarp>
          </a:bodyPr>
          <a:lstStyle>
            <a:lvl1pPr algn="l">
              <a:spcBef>
                <a:spcPct val="0"/>
              </a:spcBef>
              <a:defRPr/>
            </a:lvl1pPr>
          </a:lstStyle>
          <a:p>
            <a:pPr>
              <a:defRPr/>
            </a:pPr>
            <a:endParaRPr lang="en-US" altLang="ja-JP"/>
          </a:p>
        </p:txBody>
      </p:sp>
      <p:sp>
        <p:nvSpPr>
          <p:cNvPr id="587781" name="Rectangle 5"/>
          <p:cNvSpPr>
            <a:spLocks noGrp="1" noChangeArrowheads="1"/>
          </p:cNvSpPr>
          <p:nvPr>
            <p:ph type="sldNum" sz="quarter" idx="3"/>
          </p:nvPr>
        </p:nvSpPr>
        <p:spPr bwMode="auto">
          <a:xfrm>
            <a:off x="3814763" y="9371013"/>
            <a:ext cx="2919412" cy="493712"/>
          </a:xfrm>
          <a:prstGeom prst="rect">
            <a:avLst/>
          </a:prstGeom>
          <a:noFill/>
          <a:ln w="9525">
            <a:noFill/>
            <a:miter lim="800000"/>
            <a:headEnd/>
            <a:tailEnd/>
          </a:ln>
          <a:effectLst/>
        </p:spPr>
        <p:txBody>
          <a:bodyPr vert="horz" wrap="square" lIns="91434" tIns="45717" rIns="91434" bIns="45717" numCol="1" anchor="b" anchorCtr="0" compatLnSpc="1">
            <a:prstTxWarp prst="textNoShape">
              <a:avLst/>
            </a:prstTxWarp>
          </a:bodyPr>
          <a:lstStyle>
            <a:lvl1pPr algn="r">
              <a:spcBef>
                <a:spcPct val="0"/>
              </a:spcBef>
              <a:defRPr/>
            </a:lvl1pPr>
          </a:lstStyle>
          <a:p>
            <a:pPr>
              <a:defRPr/>
            </a:pPr>
            <a:fld id="{3A465A5B-38C6-4C9C-A9B8-C8925FF1BB28}"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0658" name="Rectangle 2"/>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1434" tIns="45717" rIns="91434" bIns="45717" numCol="1" anchor="t" anchorCtr="0" compatLnSpc="1">
            <a:prstTxWarp prst="textNoShape">
              <a:avLst/>
            </a:prstTxWarp>
          </a:bodyPr>
          <a:lstStyle>
            <a:lvl1pPr algn="l">
              <a:spcBef>
                <a:spcPct val="0"/>
              </a:spcBef>
              <a:defRPr/>
            </a:lvl1pPr>
          </a:lstStyle>
          <a:p>
            <a:pPr>
              <a:defRPr/>
            </a:pPr>
            <a:endParaRPr lang="en-US" altLang="ja-JP"/>
          </a:p>
        </p:txBody>
      </p:sp>
      <p:sp>
        <p:nvSpPr>
          <p:cNvPr id="70659" name="Rectangle 3"/>
          <p:cNvSpPr>
            <a:spLocks noGrp="1" noChangeArrowheads="1"/>
          </p:cNvSpPr>
          <p:nvPr>
            <p:ph type="dt" idx="1"/>
          </p:nvPr>
        </p:nvSpPr>
        <p:spPr bwMode="auto">
          <a:xfrm>
            <a:off x="3814763" y="0"/>
            <a:ext cx="2919412" cy="493713"/>
          </a:xfrm>
          <a:prstGeom prst="rect">
            <a:avLst/>
          </a:prstGeom>
          <a:noFill/>
          <a:ln w="9525">
            <a:noFill/>
            <a:miter lim="800000"/>
            <a:headEnd/>
            <a:tailEnd/>
          </a:ln>
          <a:effectLst/>
        </p:spPr>
        <p:txBody>
          <a:bodyPr vert="horz" wrap="square" lIns="91434" tIns="45717" rIns="91434" bIns="45717" numCol="1" anchor="t" anchorCtr="0" compatLnSpc="1">
            <a:prstTxWarp prst="textNoShape">
              <a:avLst/>
            </a:prstTxWarp>
          </a:bodyPr>
          <a:lstStyle>
            <a:lvl1pPr algn="r">
              <a:spcBef>
                <a:spcPct val="0"/>
              </a:spcBef>
              <a:defRPr/>
            </a:lvl1pPr>
          </a:lstStyle>
          <a:p>
            <a:pPr>
              <a:defRPr/>
            </a:pPr>
            <a:endParaRPr lang="en-US" altLang="ja-JP"/>
          </a:p>
        </p:txBody>
      </p:sp>
      <p:sp>
        <p:nvSpPr>
          <p:cNvPr id="3076" name="Rectangle 4"/>
          <p:cNvSpPr>
            <a:spLocks noGrp="1" noRot="1" noChangeAspect="1" noChangeArrowheads="1" noTextEdit="1"/>
          </p:cNvSpPr>
          <p:nvPr>
            <p:ph type="sldImg" idx="2"/>
          </p:nvPr>
        </p:nvSpPr>
        <p:spPr bwMode="auto">
          <a:xfrm>
            <a:off x="901700" y="739775"/>
            <a:ext cx="4933950" cy="3700463"/>
          </a:xfrm>
          <a:prstGeom prst="rect">
            <a:avLst/>
          </a:prstGeom>
          <a:noFill/>
          <a:ln w="9525">
            <a:solidFill>
              <a:srgbClr val="000000"/>
            </a:solidFill>
            <a:miter lim="800000"/>
            <a:headEnd/>
            <a:tailEnd/>
          </a:ln>
        </p:spPr>
      </p:sp>
      <p:sp>
        <p:nvSpPr>
          <p:cNvPr id="70661" name="Rectangle 5"/>
          <p:cNvSpPr>
            <a:spLocks noGrp="1" noChangeArrowheads="1"/>
          </p:cNvSpPr>
          <p:nvPr>
            <p:ph type="body" sz="quarter" idx="3"/>
          </p:nvPr>
        </p:nvSpPr>
        <p:spPr bwMode="auto">
          <a:xfrm>
            <a:off x="673100" y="4686300"/>
            <a:ext cx="5389563" cy="4440238"/>
          </a:xfrm>
          <a:prstGeom prst="rect">
            <a:avLst/>
          </a:prstGeom>
          <a:noFill/>
          <a:ln w="9525">
            <a:noFill/>
            <a:miter lim="800000"/>
            <a:headEnd/>
            <a:tailEnd/>
          </a:ln>
          <a:effectLst/>
        </p:spPr>
        <p:txBody>
          <a:bodyPr vert="horz" wrap="square" lIns="91434" tIns="45717" rIns="91434" bIns="45717"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70662" name="Rectangle 6"/>
          <p:cNvSpPr>
            <a:spLocks noGrp="1" noChangeArrowheads="1"/>
          </p:cNvSpPr>
          <p:nvPr>
            <p:ph type="ftr" sz="quarter" idx="4"/>
          </p:nvPr>
        </p:nvSpPr>
        <p:spPr bwMode="auto">
          <a:xfrm>
            <a:off x="0" y="9371013"/>
            <a:ext cx="2919413" cy="493712"/>
          </a:xfrm>
          <a:prstGeom prst="rect">
            <a:avLst/>
          </a:prstGeom>
          <a:noFill/>
          <a:ln w="9525">
            <a:noFill/>
            <a:miter lim="800000"/>
            <a:headEnd/>
            <a:tailEnd/>
          </a:ln>
          <a:effectLst/>
        </p:spPr>
        <p:txBody>
          <a:bodyPr vert="horz" wrap="square" lIns="91434" tIns="45717" rIns="91434" bIns="45717" numCol="1" anchor="b" anchorCtr="0" compatLnSpc="1">
            <a:prstTxWarp prst="textNoShape">
              <a:avLst/>
            </a:prstTxWarp>
          </a:bodyPr>
          <a:lstStyle>
            <a:lvl1pPr algn="l">
              <a:spcBef>
                <a:spcPct val="0"/>
              </a:spcBef>
              <a:defRPr/>
            </a:lvl1pPr>
          </a:lstStyle>
          <a:p>
            <a:pPr>
              <a:defRPr/>
            </a:pPr>
            <a:endParaRPr lang="en-US" altLang="ja-JP"/>
          </a:p>
        </p:txBody>
      </p:sp>
      <p:sp>
        <p:nvSpPr>
          <p:cNvPr id="70663" name="Rectangle 7"/>
          <p:cNvSpPr>
            <a:spLocks noGrp="1" noChangeArrowheads="1"/>
          </p:cNvSpPr>
          <p:nvPr>
            <p:ph type="sldNum" sz="quarter" idx="5"/>
          </p:nvPr>
        </p:nvSpPr>
        <p:spPr bwMode="auto">
          <a:xfrm>
            <a:off x="3814763" y="9371013"/>
            <a:ext cx="2919412" cy="493712"/>
          </a:xfrm>
          <a:prstGeom prst="rect">
            <a:avLst/>
          </a:prstGeom>
          <a:noFill/>
          <a:ln w="9525">
            <a:noFill/>
            <a:miter lim="800000"/>
            <a:headEnd/>
            <a:tailEnd/>
          </a:ln>
          <a:effectLst/>
        </p:spPr>
        <p:txBody>
          <a:bodyPr vert="horz" wrap="square" lIns="91434" tIns="45717" rIns="91434" bIns="45717" numCol="1" anchor="b" anchorCtr="0" compatLnSpc="1">
            <a:prstTxWarp prst="textNoShape">
              <a:avLst/>
            </a:prstTxWarp>
          </a:bodyPr>
          <a:lstStyle>
            <a:lvl1pPr algn="r">
              <a:spcBef>
                <a:spcPct val="0"/>
              </a:spcBef>
              <a:defRPr/>
            </a:lvl1pPr>
          </a:lstStyle>
          <a:p>
            <a:pPr>
              <a:defRPr/>
            </a:pPr>
            <a:fld id="{4117511F-210C-4BC9-B265-D3B91954105E}"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txBox="1">
            <a:spLocks noGrp="1" noChangeArrowheads="1"/>
          </p:cNvSpPr>
          <p:nvPr/>
        </p:nvSpPr>
        <p:spPr bwMode="auto">
          <a:xfrm>
            <a:off x="3814763" y="9371013"/>
            <a:ext cx="2919412" cy="493712"/>
          </a:xfrm>
          <a:prstGeom prst="rect">
            <a:avLst/>
          </a:prstGeom>
          <a:noFill/>
          <a:ln w="9525">
            <a:noFill/>
            <a:miter lim="800000"/>
            <a:headEnd/>
            <a:tailEnd/>
          </a:ln>
        </p:spPr>
        <p:txBody>
          <a:bodyPr lIns="91434" tIns="45717" rIns="91434" bIns="45717" anchor="b"/>
          <a:lstStyle/>
          <a:p>
            <a:pPr algn="r">
              <a:spcBef>
                <a:spcPct val="0"/>
              </a:spcBef>
            </a:pPr>
            <a:fld id="{85B3A559-3985-45B0-8664-75EDF1479C14}" type="slidenum">
              <a:rPr lang="en-US" altLang="ja-JP"/>
              <a:pPr algn="r">
                <a:spcBef>
                  <a:spcPct val="0"/>
                </a:spcBef>
              </a:pPr>
              <a:t>0</a:t>
            </a:fld>
            <a:endParaRPr lang="en-US" altLang="ja-JP"/>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pPr eaLnBrk="1" hangingPunct="1"/>
            <a:endParaRPr lang="ja-JP"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D2A49F32-6B83-409D-BCB1-D780CE7BEB49}"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2CCB2C41-1239-48AF-A932-2C9E0066F833}"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302E77B2-D207-460F-9EA0-288FDA08B1E1}" type="slidenum">
              <a:rPr lang="en-US" altLang="ja-JP"/>
              <a:pPr>
                <a:defRPr/>
              </a:pPr>
              <a:t>‹#›</a:t>
            </a:fld>
            <a:endParaRPr lang="en-US" altLang="ja-JP"/>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タイトルと 4 つのコンテンツ">
    <p:spTree>
      <p:nvGrpSpPr>
        <p:cNvPr id="1" name=""/>
        <p:cNvGrpSpPr/>
        <p:nvPr/>
      </p:nvGrpSpPr>
      <p:grpSpPr>
        <a:xfrm>
          <a:off x="0" y="0"/>
          <a:ext cx="0" cy="0"/>
          <a:chOff x="0" y="0"/>
          <a:chExt cx="0" cy="0"/>
        </a:xfrm>
      </p:grpSpPr>
      <p:sp>
        <p:nvSpPr>
          <p:cNvPr id="2" name="タイトル 1"/>
          <p:cNvSpPr>
            <a:spLocks noGrp="1"/>
          </p:cNvSpPr>
          <p:nvPr>
            <p:ph type="title" sz="quarter"/>
          </p:nvPr>
        </p:nvSpPr>
        <p:spPr>
          <a:xfrm>
            <a:off x="457200" y="274638"/>
            <a:ext cx="8229600" cy="1143000"/>
          </a:xfrm>
        </p:spPr>
        <p:txBody>
          <a:bodyPr/>
          <a:lstStyle/>
          <a:p>
            <a:r>
              <a:rPr lang="ja-JP" altLang="en-US"/>
              <a:t>マスタ タイトルの書式設定</a:t>
            </a:r>
          </a:p>
        </p:txBody>
      </p:sp>
      <p:sp>
        <p:nvSpPr>
          <p:cNvPr id="3" name="コンテンツ プレースホルダ 2"/>
          <p:cNvSpPr>
            <a:spLocks noGrp="1"/>
          </p:cNvSpPr>
          <p:nvPr>
            <p:ph sz="quarter" idx="1"/>
          </p:nvPr>
        </p:nvSpPr>
        <p:spPr>
          <a:xfrm>
            <a:off x="457200" y="1600200"/>
            <a:ext cx="4038600" cy="2185988"/>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quarter" idx="2"/>
          </p:nvPr>
        </p:nvSpPr>
        <p:spPr>
          <a:xfrm>
            <a:off x="4648200" y="1600200"/>
            <a:ext cx="4038600" cy="2185988"/>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コンテンツ プレースホルダ 4"/>
          <p:cNvSpPr>
            <a:spLocks noGrp="1"/>
          </p:cNvSpPr>
          <p:nvPr>
            <p:ph sz="quarter" idx="3"/>
          </p:nvPr>
        </p:nvSpPr>
        <p:spPr>
          <a:xfrm>
            <a:off x="457200" y="3938588"/>
            <a:ext cx="4038600" cy="21875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コンテンツ プレースホルダ 5"/>
          <p:cNvSpPr>
            <a:spLocks noGrp="1"/>
          </p:cNvSpPr>
          <p:nvPr>
            <p:ph sz="quarter" idx="4"/>
          </p:nvPr>
        </p:nvSpPr>
        <p:spPr>
          <a:xfrm>
            <a:off x="4648200" y="3938588"/>
            <a:ext cx="4038600" cy="21875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EA52F954-642C-4A7B-AB69-99F70C23E19C}" type="slidenum">
              <a:rPr lang="en-US" altLang="ja-JP"/>
              <a:pPr>
                <a:defRPr/>
              </a:pPr>
              <a:t>‹#›</a:t>
            </a:fld>
            <a:endParaRPr lang="en-US" altLang="ja-JP"/>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a:t>マスタ タイトルの書式設定</a:t>
            </a:r>
          </a:p>
        </p:txBody>
      </p:sp>
      <p:sp>
        <p:nvSpPr>
          <p:cNvPr id="3" name="表プレースホルダ 2"/>
          <p:cNvSpPr>
            <a:spLocks noGrp="1"/>
          </p:cNvSpPr>
          <p:nvPr>
            <p:ph type="tbl" idx="1"/>
          </p:nvPr>
        </p:nvSpPr>
        <p:spPr>
          <a:xfrm>
            <a:off x="457200" y="1600200"/>
            <a:ext cx="8229600" cy="4525963"/>
          </a:xfrm>
        </p:spPr>
        <p:txBody>
          <a:bodyPr/>
          <a:lstStyle/>
          <a:p>
            <a:pPr lvl="0"/>
            <a:endParaRPr lang="ja-JP" alt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6DB22F50-FD1F-46C2-8614-21A82400F8C5}" type="slidenum">
              <a:rPr lang="en-US" altLang="ja-JP"/>
              <a:pPr>
                <a:defRPr/>
              </a:pPr>
              <a:t>‹#›</a:t>
            </a:fld>
            <a:endParaRPr lang="en-US" altLang="ja-JP"/>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a:t>マスタ タイトルの書式設定</a:t>
            </a:r>
          </a:p>
        </p:txBody>
      </p:sp>
      <p:sp>
        <p:nvSpPr>
          <p:cNvPr id="3" name="テキスト プレースホルダ 2"/>
          <p:cNvSpPr>
            <a:spLocks noGrp="1"/>
          </p:cNvSpPr>
          <p:nvPr>
            <p:ph type="body" sz="half" idx="1"/>
          </p:nvPr>
        </p:nvSpPr>
        <p:spPr>
          <a:xfrm>
            <a:off x="457200" y="1600200"/>
            <a:ext cx="4038600" cy="4525963"/>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640940FA-7E35-4F5B-87BC-6237B156AEEE}"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E794E96F-D8AA-4869-9ED6-823D1FBB382E}"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CCE62137-3F00-42E6-B9A9-34968D78EA5A}"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DD620C3B-E561-467F-B089-44727087CF86}"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85B24891-2E71-4C27-A7C2-09267D0DC928}"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E2261E99-B03A-42D9-80D3-16EB28FD4CB9}"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22AE6104-4B69-4868-B783-90BA313492C4}"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8521B8A6-461F-4568-AE29-6646D0E440B6}"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72920DFC-4E9C-4EE4-B03C-14BA06503403}"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29" tIns="45715" rIns="91429" bIns="45715"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29" tIns="45715" rIns="91429" bIns="45715"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29" tIns="45715" rIns="91429" bIns="45715" numCol="1" anchor="t" anchorCtr="0" compatLnSpc="1">
            <a:prstTxWarp prst="textNoShape">
              <a:avLst/>
            </a:prstTxWarp>
          </a:bodyPr>
          <a:lstStyle>
            <a:lvl1pPr algn="l">
              <a:spcBef>
                <a:spcPct val="0"/>
              </a:spcBef>
              <a:defRPr sz="1400"/>
            </a:lvl1pPr>
          </a:lstStyle>
          <a:p>
            <a:pPr>
              <a:defRPr/>
            </a:pPr>
            <a:endParaRPr lang="en-US" altLang="ja-JP"/>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29" tIns="45715" rIns="91429" bIns="45715" numCol="1" anchor="t" anchorCtr="0" compatLnSpc="1">
            <a:prstTxWarp prst="textNoShape">
              <a:avLst/>
            </a:prstTxWarp>
          </a:bodyPr>
          <a:lstStyle>
            <a:lvl1pPr>
              <a:spcBef>
                <a:spcPct val="0"/>
              </a:spcBef>
              <a:defRPr sz="1400"/>
            </a:lvl1pPr>
          </a:lstStyle>
          <a:p>
            <a:pPr>
              <a:defRPr/>
            </a:pPr>
            <a:endParaRPr lang="en-US" altLang="ja-JP"/>
          </a:p>
        </p:txBody>
      </p:sp>
      <p:sp>
        <p:nvSpPr>
          <p:cNvPr id="1030" name="Rectangle 6"/>
          <p:cNvSpPr>
            <a:spLocks noGrp="1" noChangeArrowheads="1"/>
          </p:cNvSpPr>
          <p:nvPr>
            <p:ph type="sldNum" sz="quarter" idx="4"/>
          </p:nvPr>
        </p:nvSpPr>
        <p:spPr bwMode="auto">
          <a:xfrm>
            <a:off x="6938963" y="6373813"/>
            <a:ext cx="2133600" cy="476250"/>
          </a:xfrm>
          <a:prstGeom prst="rect">
            <a:avLst/>
          </a:prstGeom>
          <a:noFill/>
          <a:ln w="9525">
            <a:noFill/>
            <a:miter lim="800000"/>
            <a:headEnd/>
            <a:tailEnd/>
          </a:ln>
          <a:effectLst/>
        </p:spPr>
        <p:txBody>
          <a:bodyPr vert="horz" wrap="square" lIns="91429" tIns="45715" rIns="91429" bIns="45715" numCol="1" anchor="t" anchorCtr="0" compatLnSpc="1">
            <a:prstTxWarp prst="textNoShape">
              <a:avLst/>
            </a:prstTxWarp>
          </a:bodyPr>
          <a:lstStyle>
            <a:lvl1pPr algn="r">
              <a:spcBef>
                <a:spcPct val="0"/>
              </a:spcBef>
              <a:defRPr sz="1400"/>
            </a:lvl1pPr>
          </a:lstStyle>
          <a:p>
            <a:pPr>
              <a:defRPr/>
            </a:pPr>
            <a:fld id="{D1455D6F-2AAE-4C15-8732-37EBD9632935}"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524"/>
          <p:cNvSpPr txBox="1">
            <a:spLocks noChangeArrowheads="1"/>
          </p:cNvSpPr>
          <p:nvPr/>
        </p:nvSpPr>
        <p:spPr bwMode="auto">
          <a:xfrm>
            <a:off x="0" y="0"/>
            <a:ext cx="4427538" cy="274638"/>
          </a:xfrm>
          <a:prstGeom prst="rect">
            <a:avLst/>
          </a:prstGeom>
          <a:noFill/>
          <a:ln w="9525">
            <a:noFill/>
            <a:miter lim="800000"/>
            <a:headEnd/>
            <a:tailEnd/>
          </a:ln>
        </p:spPr>
        <p:txBody>
          <a:bodyPr>
            <a:spAutoFit/>
          </a:bodyPr>
          <a:lstStyle/>
          <a:p>
            <a:pPr algn="l"/>
            <a:r>
              <a:rPr lang="en-US" altLang="ja-JP" b="1" dirty="0">
                <a:solidFill>
                  <a:srgbClr val="C00000"/>
                </a:solidFill>
              </a:rPr>
              <a:t>【</a:t>
            </a:r>
            <a:r>
              <a:rPr lang="ja-JP" altLang="en-US" b="1" dirty="0">
                <a:solidFill>
                  <a:srgbClr val="C00000"/>
                </a:solidFill>
              </a:rPr>
              <a:t>第</a:t>
            </a:r>
            <a:r>
              <a:rPr lang="en-US" altLang="ja-JP" b="1" dirty="0">
                <a:solidFill>
                  <a:srgbClr val="C00000"/>
                </a:solidFill>
              </a:rPr>
              <a:t>222-1-38】</a:t>
            </a:r>
            <a:r>
              <a:rPr lang="ja-JP" altLang="en-US" b="1" dirty="0">
                <a:solidFill>
                  <a:srgbClr val="C00000"/>
                </a:solidFill>
              </a:rPr>
              <a:t>世界の主な石炭貿易（</a:t>
            </a:r>
            <a:r>
              <a:rPr lang="en-US" altLang="ja-JP" b="1" dirty="0">
                <a:solidFill>
                  <a:srgbClr val="C00000"/>
                </a:solidFill>
              </a:rPr>
              <a:t>2017</a:t>
            </a:r>
            <a:r>
              <a:rPr lang="ja-JP" altLang="en-US" b="1" dirty="0">
                <a:solidFill>
                  <a:srgbClr val="C00000"/>
                </a:solidFill>
              </a:rPr>
              <a:t>年見込み）</a:t>
            </a:r>
          </a:p>
        </p:txBody>
      </p:sp>
      <p:sp>
        <p:nvSpPr>
          <p:cNvPr id="2052" name="Text Box 524"/>
          <p:cNvSpPr txBox="1">
            <a:spLocks noChangeArrowheads="1"/>
          </p:cNvSpPr>
          <p:nvPr/>
        </p:nvSpPr>
        <p:spPr bwMode="auto">
          <a:xfrm>
            <a:off x="0" y="6561138"/>
            <a:ext cx="5184775" cy="277812"/>
          </a:xfrm>
          <a:prstGeom prst="rect">
            <a:avLst/>
          </a:prstGeom>
          <a:noFill/>
          <a:ln w="9525">
            <a:noFill/>
            <a:miter lim="800000"/>
            <a:headEnd/>
            <a:tailEnd/>
          </a:ln>
        </p:spPr>
        <p:txBody>
          <a:bodyPr>
            <a:spAutoFit/>
          </a:bodyPr>
          <a:lstStyle/>
          <a:p>
            <a:pPr algn="l"/>
            <a:r>
              <a:rPr lang="ja-JP" altLang="en-US" dirty="0"/>
              <a:t>出典：</a:t>
            </a:r>
            <a:r>
              <a:rPr lang="en-US" altLang="ja-JP" dirty="0"/>
              <a:t>IEA </a:t>
            </a:r>
            <a:r>
              <a:rPr lang="ja-JP" altLang="en-US" dirty="0"/>
              <a:t>「</a:t>
            </a:r>
            <a:r>
              <a:rPr lang="en-US" altLang="ja-JP" dirty="0"/>
              <a:t>Coal Information 2018</a:t>
            </a:r>
            <a:r>
              <a:rPr lang="ja-JP" altLang="en-US" dirty="0"/>
              <a:t>」を基に作成</a:t>
            </a:r>
          </a:p>
        </p:txBody>
      </p:sp>
      <p:sp>
        <p:nvSpPr>
          <p:cNvPr id="2053" name="Text Box 524"/>
          <p:cNvSpPr txBox="1">
            <a:spLocks noChangeArrowheads="1"/>
          </p:cNvSpPr>
          <p:nvPr/>
        </p:nvSpPr>
        <p:spPr bwMode="auto">
          <a:xfrm>
            <a:off x="0" y="5983434"/>
            <a:ext cx="8820150" cy="554037"/>
          </a:xfrm>
          <a:prstGeom prst="rect">
            <a:avLst/>
          </a:prstGeom>
          <a:noFill/>
          <a:ln w="9525">
            <a:noFill/>
            <a:miter lim="800000"/>
            <a:headEnd/>
            <a:tailEnd/>
          </a:ln>
        </p:spPr>
        <p:txBody>
          <a:bodyPr>
            <a:spAutoFit/>
          </a:bodyPr>
          <a:lstStyle/>
          <a:p>
            <a:pPr algn="l"/>
            <a:r>
              <a:rPr lang="ja-JP" altLang="en-US" dirty="0"/>
              <a:t>（注）　褐炭を除く。</a:t>
            </a:r>
            <a:r>
              <a:rPr lang="en-US" altLang="ja-JP" dirty="0"/>
              <a:t>400</a:t>
            </a:r>
            <a:r>
              <a:rPr lang="ja-JP" altLang="en-US" dirty="0"/>
              <a:t>万トン未満のフローは記載しておらず、青字は対前年比増、赤字は対前年比減、黒字は増減なしを示している。</a:t>
            </a:r>
            <a:endParaRPr lang="en-US" altLang="ja-JP" dirty="0"/>
          </a:p>
          <a:p>
            <a:pPr algn="l"/>
            <a:r>
              <a:rPr lang="ja-JP" altLang="en-US" dirty="0"/>
              <a:t>輸入側の「北米」には、メキシコを</a:t>
            </a:r>
            <a:r>
              <a:rPr lang="ja-JP" altLang="en-US"/>
              <a:t>含む。統計誤差により輸出先別輸出量と輸出国の輸出総量が一致しないケースがある。</a:t>
            </a:r>
            <a:endParaRPr lang="en-US" altLang="ja-JP" dirty="0"/>
          </a:p>
        </p:txBody>
      </p:sp>
      <p:grpSp>
        <p:nvGrpSpPr>
          <p:cNvPr id="285" name="グループ化 284">
            <a:extLst>
              <a:ext uri="{FF2B5EF4-FFF2-40B4-BE49-F238E27FC236}">
                <a16:creationId xmlns:a16="http://schemas.microsoft.com/office/drawing/2014/main" id="{113C98A7-D6E4-4F82-80F6-79719D82B127}"/>
              </a:ext>
            </a:extLst>
          </p:cNvPr>
          <p:cNvGrpSpPr/>
          <p:nvPr/>
        </p:nvGrpSpPr>
        <p:grpSpPr>
          <a:xfrm>
            <a:off x="571589" y="936383"/>
            <a:ext cx="8000822" cy="4985233"/>
            <a:chOff x="0" y="0"/>
            <a:chExt cx="8000822" cy="4985233"/>
          </a:xfrm>
        </p:grpSpPr>
        <p:pic>
          <p:nvPicPr>
            <p:cNvPr id="286" name="Picture 170">
              <a:extLst>
                <a:ext uri="{FF2B5EF4-FFF2-40B4-BE49-F238E27FC236}">
                  <a16:creationId xmlns:a16="http://schemas.microsoft.com/office/drawing/2014/main" id="{7F373A9E-2E45-4DA3-A21E-78E0EC4EBF79}"/>
                </a:ext>
              </a:extLst>
            </p:cNvPr>
            <p:cNvPicPr>
              <a:picLocks noChangeAspect="1" noChangeArrowheads="1"/>
            </p:cNvPicPr>
            <p:nvPr/>
          </p:nvPicPr>
          <p:blipFill>
            <a:blip r:embed="rId3" cstate="print"/>
            <a:srcRect/>
            <a:stretch>
              <a:fillRect/>
            </a:stretch>
          </p:blipFill>
          <p:spPr bwMode="auto">
            <a:xfrm>
              <a:off x="74790" y="0"/>
              <a:ext cx="7855390" cy="4776759"/>
            </a:xfrm>
            <a:prstGeom prst="rect">
              <a:avLst/>
            </a:prstGeom>
            <a:noFill/>
            <a:ln w="9525">
              <a:noFill/>
              <a:miter lim="800000"/>
              <a:headEnd/>
              <a:tailEnd/>
            </a:ln>
          </p:spPr>
        </p:pic>
        <p:sp>
          <p:nvSpPr>
            <p:cNvPr id="287" name="正方形/長方形 286">
              <a:extLst>
                <a:ext uri="{FF2B5EF4-FFF2-40B4-BE49-F238E27FC236}">
                  <a16:creationId xmlns:a16="http://schemas.microsoft.com/office/drawing/2014/main" id="{F09D1334-03C4-41AD-8716-54E85D86232D}"/>
                </a:ext>
              </a:extLst>
            </p:cNvPr>
            <p:cNvSpPr/>
            <p:nvPr/>
          </p:nvSpPr>
          <p:spPr bwMode="auto">
            <a:xfrm rot="2520000">
              <a:off x="5391967" y="1680453"/>
              <a:ext cx="21130" cy="3304780"/>
            </a:xfrm>
            <a:prstGeom prst="rect">
              <a:avLst/>
            </a:prstGeom>
            <a:solidFill>
              <a:schemeClr val="accent6">
                <a:lumMod val="40000"/>
                <a:lumOff val="60000"/>
              </a:schemeClr>
            </a:solidFill>
            <a:ln w="3175" cap="flat" cmpd="sng" algn="ctr">
              <a:solidFill>
                <a:srgbClr val="000000"/>
              </a:solidFill>
              <a:prstDash val="solid"/>
              <a:round/>
              <a:headEnd type="none" w="med" len="med"/>
              <a:tailEnd type="none" w="med" len="med"/>
            </a:ln>
            <a:effectLst/>
          </p:spPr>
          <p:txBody>
            <a:bodyPr wrap="square" lIns="91440" tIns="45720" rIns="91440" bIns="45720" rtlCol="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endParaRPr kumimoji="1" lang="ja-JP" altLang="en-US" sz="1100"/>
            </a:p>
          </p:txBody>
        </p:sp>
        <p:sp>
          <p:nvSpPr>
            <p:cNvPr id="288" name="AutoShape 171">
              <a:extLst>
                <a:ext uri="{FF2B5EF4-FFF2-40B4-BE49-F238E27FC236}">
                  <a16:creationId xmlns:a16="http://schemas.microsoft.com/office/drawing/2014/main" id="{396D612E-D317-4790-AB97-9F4559557B5E}"/>
                </a:ext>
              </a:extLst>
            </p:cNvPr>
            <p:cNvSpPr>
              <a:spLocks noChangeArrowheads="1"/>
            </p:cNvSpPr>
            <p:nvPr/>
          </p:nvSpPr>
          <p:spPr bwMode="auto">
            <a:xfrm rot="660000">
              <a:off x="3864277" y="2256201"/>
              <a:ext cx="457814" cy="1649460"/>
            </a:xfrm>
            <a:prstGeom prst="upArrow">
              <a:avLst>
                <a:gd name="adj1" fmla="val 64519"/>
                <a:gd name="adj2" fmla="val 95470"/>
              </a:avLst>
            </a:prstGeom>
            <a:solidFill>
              <a:srgbClr val="FF99CC"/>
            </a:solidFill>
            <a:ln w="3175" algn="ctr">
              <a:solidFill>
                <a:srgbClr val="000000"/>
              </a:solidFill>
              <a:miter lim="800000"/>
              <a:headEnd/>
              <a:tailEnd/>
            </a:ln>
            <a:effectLst/>
          </p:spPr>
          <p:txBody>
            <a:bodyPr/>
            <a:lstStyle/>
            <a:p>
              <a:endParaRPr lang="ja-JP" altLang="en-US"/>
            </a:p>
          </p:txBody>
        </p:sp>
        <p:sp>
          <p:nvSpPr>
            <p:cNvPr id="289" name="Text Box 172">
              <a:extLst>
                <a:ext uri="{FF2B5EF4-FFF2-40B4-BE49-F238E27FC236}">
                  <a16:creationId xmlns:a16="http://schemas.microsoft.com/office/drawing/2014/main" id="{B5ACCC83-3CDC-4A2E-B4F2-30A0337D0AEF}"/>
                </a:ext>
              </a:extLst>
            </p:cNvPr>
            <p:cNvSpPr txBox="1">
              <a:spLocks noChangeArrowheads="1"/>
            </p:cNvSpPr>
            <p:nvPr/>
          </p:nvSpPr>
          <p:spPr bwMode="auto">
            <a:xfrm>
              <a:off x="4064838" y="2886016"/>
              <a:ext cx="686304" cy="266964"/>
            </a:xfrm>
            <a:prstGeom prst="rect">
              <a:avLst/>
            </a:prstGeom>
            <a:noFill/>
            <a:ln w="3175" algn="ctr">
              <a:noFill/>
              <a:miter lim="800000"/>
              <a:headEnd/>
              <a:tailEnd/>
            </a:ln>
            <a:effectLst/>
          </p:spPr>
          <p:txBody>
            <a:bodyPr wrap="square" lIns="91440" tIns="45720" rIns="91440" bIns="4572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altLang="ja-JP" sz="900" b="0" i="0" u="none" strike="noStrike" spc="-100" baseline="0">
                  <a:solidFill>
                    <a:srgbClr val="FF0000"/>
                  </a:solidFill>
                  <a:latin typeface="Arial" pitchFamily="34" charset="0"/>
                  <a:ea typeface="ＭＳ Ｐゴシック"/>
                  <a:cs typeface="Arial" pitchFamily="34" charset="0"/>
                </a:rPr>
                <a:t>118.0Mt</a:t>
              </a:r>
            </a:p>
          </p:txBody>
        </p:sp>
        <p:sp>
          <p:nvSpPr>
            <p:cNvPr id="290" name="Text Box 176">
              <a:extLst>
                <a:ext uri="{FF2B5EF4-FFF2-40B4-BE49-F238E27FC236}">
                  <a16:creationId xmlns:a16="http://schemas.microsoft.com/office/drawing/2014/main" id="{B8121E25-EC92-4823-87C0-951E55F07DFF}"/>
                </a:ext>
              </a:extLst>
            </p:cNvPr>
            <p:cNvSpPr txBox="1">
              <a:spLocks noChangeArrowheads="1"/>
            </p:cNvSpPr>
            <p:nvPr/>
          </p:nvSpPr>
          <p:spPr bwMode="auto">
            <a:xfrm>
              <a:off x="5822762" y="3285599"/>
              <a:ext cx="704852" cy="429050"/>
            </a:xfrm>
            <a:prstGeom prst="rect">
              <a:avLst/>
            </a:prstGeom>
            <a:solidFill>
              <a:srgbClr val="E7F6FF"/>
            </a:solidFill>
            <a:ln w="3175" algn="ctr">
              <a:solidFill>
                <a:srgbClr val="3366FF"/>
              </a:solidFill>
              <a:miter lim="800000"/>
              <a:headEnd/>
              <a:tailEnd/>
            </a:ln>
            <a:effectLst/>
          </p:spPr>
          <p:txBody>
            <a:bodyPr wrap="square" lIns="91440" tIns="36000" rIns="91440" bIns="3600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a:solidFill>
                    <a:srgbClr val="000000"/>
                  </a:solidFill>
                  <a:latin typeface="Arial" pitchFamily="34" charset="0"/>
                  <a:ea typeface="ＭＳ Ｐゴシック"/>
                  <a:cs typeface="Arial" pitchFamily="34" charset="0"/>
                </a:rPr>
                <a:t>中南米</a:t>
              </a:r>
            </a:p>
            <a:p>
              <a:pPr algn="ctr" rtl="0">
                <a:defRPr sz="1000"/>
              </a:pPr>
              <a:r>
                <a:rPr lang="en-US" altLang="ja-JP" sz="1000" b="0" i="0" u="none" strike="noStrike" baseline="0">
                  <a:solidFill>
                    <a:srgbClr val="0000FF"/>
                  </a:solidFill>
                  <a:latin typeface="Arial" pitchFamily="34" charset="0"/>
                  <a:ea typeface="ＭＳ Ｐゴシック"/>
                  <a:cs typeface="Arial" pitchFamily="34" charset="0"/>
                </a:rPr>
                <a:t>37.6Mt</a:t>
              </a:r>
            </a:p>
          </p:txBody>
        </p:sp>
        <p:sp>
          <p:nvSpPr>
            <p:cNvPr id="291" name="AutoShape 177">
              <a:extLst>
                <a:ext uri="{FF2B5EF4-FFF2-40B4-BE49-F238E27FC236}">
                  <a16:creationId xmlns:a16="http://schemas.microsoft.com/office/drawing/2014/main" id="{9B8D1941-8C8C-4315-8703-1E5BDD42AD88}"/>
                </a:ext>
              </a:extLst>
            </p:cNvPr>
            <p:cNvSpPr>
              <a:spLocks noChangeArrowheads="1"/>
            </p:cNvSpPr>
            <p:nvPr/>
          </p:nvSpPr>
          <p:spPr bwMode="auto">
            <a:xfrm rot="2220000">
              <a:off x="3347836" y="2103041"/>
              <a:ext cx="193691" cy="1649460"/>
            </a:xfrm>
            <a:prstGeom prst="upArrow">
              <a:avLst>
                <a:gd name="adj1" fmla="val 68417"/>
                <a:gd name="adj2" fmla="val 158316"/>
              </a:avLst>
            </a:prstGeom>
            <a:solidFill>
              <a:srgbClr val="FF99CC"/>
            </a:solidFill>
            <a:ln w="3175" algn="ctr">
              <a:solidFill>
                <a:srgbClr val="000000"/>
              </a:solidFill>
              <a:miter lim="800000"/>
              <a:headEnd/>
              <a:tailEnd/>
            </a:ln>
            <a:effectLst/>
          </p:spPr>
          <p:txBody>
            <a:bodyPr/>
            <a:lstStyle/>
            <a:p>
              <a:endParaRPr lang="ja-JP" altLang="en-US"/>
            </a:p>
          </p:txBody>
        </p:sp>
        <p:sp>
          <p:nvSpPr>
            <p:cNvPr id="292" name="AutoShape 178">
              <a:extLst>
                <a:ext uri="{FF2B5EF4-FFF2-40B4-BE49-F238E27FC236}">
                  <a16:creationId xmlns:a16="http://schemas.microsoft.com/office/drawing/2014/main" id="{2A59E858-FD72-4EB1-A124-F0EF3AEB8743}"/>
                </a:ext>
              </a:extLst>
            </p:cNvPr>
            <p:cNvSpPr>
              <a:spLocks noChangeArrowheads="1"/>
            </p:cNvSpPr>
            <p:nvPr/>
          </p:nvSpPr>
          <p:spPr bwMode="auto">
            <a:xfrm rot="8400000">
              <a:off x="3364411" y="392378"/>
              <a:ext cx="123259" cy="1620857"/>
            </a:xfrm>
            <a:prstGeom prst="upArrow">
              <a:avLst>
                <a:gd name="adj1" fmla="val 55316"/>
                <a:gd name="adj2" fmla="val 166537"/>
              </a:avLst>
            </a:prstGeom>
            <a:solidFill>
              <a:srgbClr val="FF99CC"/>
            </a:solidFill>
            <a:ln w="3175" algn="ctr">
              <a:solidFill>
                <a:srgbClr val="000000"/>
              </a:solidFill>
              <a:miter lim="800000"/>
              <a:headEnd/>
              <a:tailEnd/>
            </a:ln>
            <a:effectLst/>
          </p:spPr>
          <p:txBody>
            <a:bodyPr/>
            <a:lstStyle/>
            <a:p>
              <a:endParaRPr lang="ja-JP" altLang="en-US"/>
            </a:p>
          </p:txBody>
        </p:sp>
        <p:sp>
          <p:nvSpPr>
            <p:cNvPr id="293" name="AutoShape 180">
              <a:extLst>
                <a:ext uri="{FF2B5EF4-FFF2-40B4-BE49-F238E27FC236}">
                  <a16:creationId xmlns:a16="http://schemas.microsoft.com/office/drawing/2014/main" id="{E37E5240-21AE-45EE-B42B-B4B13DE0D0F1}"/>
                </a:ext>
              </a:extLst>
            </p:cNvPr>
            <p:cNvSpPr>
              <a:spLocks noChangeArrowheads="1"/>
            </p:cNvSpPr>
            <p:nvPr/>
          </p:nvSpPr>
          <p:spPr bwMode="auto">
            <a:xfrm rot="12420000">
              <a:off x="3257582" y="939084"/>
              <a:ext cx="34822" cy="1411098"/>
            </a:xfrm>
            <a:prstGeom prst="upArrow">
              <a:avLst>
                <a:gd name="adj1" fmla="val 50000"/>
                <a:gd name="adj2" fmla="val 375000"/>
              </a:avLst>
            </a:prstGeom>
            <a:solidFill>
              <a:srgbClr val="FFCC00"/>
            </a:solidFill>
            <a:ln w="3175" algn="ctr">
              <a:solidFill>
                <a:srgbClr val="000000"/>
              </a:solidFill>
              <a:miter lim="800000"/>
              <a:headEnd/>
              <a:tailEnd/>
            </a:ln>
            <a:effectLst/>
          </p:spPr>
          <p:txBody>
            <a:bodyPr/>
            <a:lstStyle/>
            <a:p>
              <a:endParaRPr lang="ja-JP" altLang="en-US"/>
            </a:p>
          </p:txBody>
        </p:sp>
        <p:sp>
          <p:nvSpPr>
            <p:cNvPr id="294" name="AutoShape 181">
              <a:extLst>
                <a:ext uri="{FF2B5EF4-FFF2-40B4-BE49-F238E27FC236}">
                  <a16:creationId xmlns:a16="http://schemas.microsoft.com/office/drawing/2014/main" id="{ED5E19F1-FE4E-435C-93DF-E8DFDCEF5C9B}"/>
                </a:ext>
              </a:extLst>
            </p:cNvPr>
            <p:cNvSpPr>
              <a:spLocks noChangeArrowheads="1"/>
            </p:cNvSpPr>
            <p:nvPr/>
          </p:nvSpPr>
          <p:spPr bwMode="auto">
            <a:xfrm rot="18360000">
              <a:off x="2320457" y="1229974"/>
              <a:ext cx="142563" cy="3459339"/>
            </a:xfrm>
            <a:prstGeom prst="upArrow">
              <a:avLst>
                <a:gd name="adj1" fmla="val 63963"/>
                <a:gd name="adj2" fmla="val 236957"/>
              </a:avLst>
            </a:prstGeom>
            <a:solidFill>
              <a:srgbClr val="99CC00"/>
            </a:solidFill>
            <a:ln w="3175" algn="ctr">
              <a:solidFill>
                <a:srgbClr val="000000"/>
              </a:solidFill>
              <a:miter lim="800000"/>
              <a:headEnd/>
              <a:tailEnd/>
            </a:ln>
            <a:effectLst/>
          </p:spPr>
          <p:txBody>
            <a:bodyPr/>
            <a:lstStyle/>
            <a:p>
              <a:endParaRPr lang="ja-JP" altLang="en-US"/>
            </a:p>
          </p:txBody>
        </p:sp>
        <p:sp>
          <p:nvSpPr>
            <p:cNvPr id="295" name="AutoShape 182">
              <a:extLst>
                <a:ext uri="{FF2B5EF4-FFF2-40B4-BE49-F238E27FC236}">
                  <a16:creationId xmlns:a16="http://schemas.microsoft.com/office/drawing/2014/main" id="{58413DB0-B718-45BF-B12D-C20483118CCE}"/>
                </a:ext>
              </a:extLst>
            </p:cNvPr>
            <p:cNvSpPr>
              <a:spLocks noChangeArrowheads="1"/>
            </p:cNvSpPr>
            <p:nvPr/>
          </p:nvSpPr>
          <p:spPr bwMode="auto">
            <a:xfrm>
              <a:off x="2324143" y="2690518"/>
              <a:ext cx="457814" cy="953445"/>
            </a:xfrm>
            <a:prstGeom prst="upArrow">
              <a:avLst>
                <a:gd name="adj1" fmla="val 66970"/>
                <a:gd name="adj2" fmla="val 68187"/>
              </a:avLst>
            </a:prstGeom>
            <a:solidFill>
              <a:srgbClr val="FFCC00"/>
            </a:solidFill>
            <a:ln w="3175" algn="ctr">
              <a:solidFill>
                <a:srgbClr val="000000"/>
              </a:solidFill>
              <a:miter lim="800000"/>
              <a:headEnd/>
              <a:tailEnd/>
            </a:ln>
            <a:effectLst/>
          </p:spPr>
          <p:txBody>
            <a:bodyPr/>
            <a:lstStyle/>
            <a:p>
              <a:endParaRPr lang="ja-JP" altLang="en-US"/>
            </a:p>
          </p:txBody>
        </p:sp>
        <p:sp>
          <p:nvSpPr>
            <p:cNvPr id="296" name="AutoShape 183">
              <a:extLst>
                <a:ext uri="{FF2B5EF4-FFF2-40B4-BE49-F238E27FC236}">
                  <a16:creationId xmlns:a16="http://schemas.microsoft.com/office/drawing/2014/main" id="{C038A721-3646-4AE6-ABCC-EC441AB17765}"/>
                </a:ext>
              </a:extLst>
            </p:cNvPr>
            <p:cNvSpPr>
              <a:spLocks noChangeArrowheads="1"/>
            </p:cNvSpPr>
            <p:nvPr/>
          </p:nvSpPr>
          <p:spPr bwMode="auto">
            <a:xfrm rot="19500000">
              <a:off x="3318951" y="2550798"/>
              <a:ext cx="404989" cy="1430167"/>
            </a:xfrm>
            <a:prstGeom prst="upArrow">
              <a:avLst>
                <a:gd name="adj1" fmla="val 64519"/>
                <a:gd name="adj2" fmla="val 88690"/>
              </a:avLst>
            </a:prstGeom>
            <a:solidFill>
              <a:srgbClr val="FFCC00"/>
            </a:solidFill>
            <a:ln w="3175" algn="ctr">
              <a:solidFill>
                <a:srgbClr val="000000"/>
              </a:solidFill>
              <a:miter lim="800000"/>
              <a:headEnd/>
              <a:tailEnd/>
            </a:ln>
            <a:effectLst/>
          </p:spPr>
          <p:txBody>
            <a:bodyPr/>
            <a:lstStyle/>
            <a:p>
              <a:endParaRPr lang="ja-JP" altLang="en-US"/>
            </a:p>
          </p:txBody>
        </p:sp>
        <p:sp>
          <p:nvSpPr>
            <p:cNvPr id="297" name="Text Box 184">
              <a:extLst>
                <a:ext uri="{FF2B5EF4-FFF2-40B4-BE49-F238E27FC236}">
                  <a16:creationId xmlns:a16="http://schemas.microsoft.com/office/drawing/2014/main" id="{0E332F5B-5DBB-404E-BDBA-221A07358DE7}"/>
                </a:ext>
              </a:extLst>
            </p:cNvPr>
            <p:cNvSpPr txBox="1">
              <a:spLocks noChangeArrowheads="1"/>
            </p:cNvSpPr>
            <p:nvPr/>
          </p:nvSpPr>
          <p:spPr bwMode="auto">
            <a:xfrm>
              <a:off x="3436910" y="2695854"/>
              <a:ext cx="686304" cy="266964"/>
            </a:xfrm>
            <a:prstGeom prst="rect">
              <a:avLst/>
            </a:prstGeom>
            <a:noFill/>
            <a:ln w="3175" algn="ctr">
              <a:noFill/>
              <a:miter lim="800000"/>
              <a:headEnd/>
              <a:tailEnd/>
            </a:ln>
            <a:effectLst/>
          </p:spPr>
          <p:txBody>
            <a:bodyPr wrap="square" lIns="91440" tIns="45720" rIns="91440" bIns="4572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altLang="ja-JP" sz="900" b="0" i="0" u="none" strike="noStrike" spc="-100" baseline="0">
                  <a:solidFill>
                    <a:srgbClr val="0000FF"/>
                  </a:solidFill>
                  <a:latin typeface="Arial" pitchFamily="34" charset="0"/>
                  <a:ea typeface="ＭＳ Ｐゴシック"/>
                  <a:cs typeface="Arial" pitchFamily="34" charset="0"/>
                </a:rPr>
                <a:t>32.3Mt</a:t>
              </a:r>
            </a:p>
          </p:txBody>
        </p:sp>
        <p:sp>
          <p:nvSpPr>
            <p:cNvPr id="298" name="Text Box 187">
              <a:extLst>
                <a:ext uri="{FF2B5EF4-FFF2-40B4-BE49-F238E27FC236}">
                  <a16:creationId xmlns:a16="http://schemas.microsoft.com/office/drawing/2014/main" id="{082BB3B4-A51F-409C-88C9-8A4720F67738}"/>
                </a:ext>
              </a:extLst>
            </p:cNvPr>
            <p:cNvSpPr txBox="1">
              <a:spLocks noChangeArrowheads="1"/>
            </p:cNvSpPr>
            <p:nvPr/>
          </p:nvSpPr>
          <p:spPr bwMode="auto">
            <a:xfrm>
              <a:off x="2941028" y="2746543"/>
              <a:ext cx="686304" cy="266964"/>
            </a:xfrm>
            <a:prstGeom prst="rect">
              <a:avLst/>
            </a:prstGeom>
            <a:noFill/>
            <a:ln w="3175" algn="ctr">
              <a:noFill/>
              <a:miter lim="800000"/>
              <a:headEnd/>
              <a:tailEnd/>
            </a:ln>
            <a:effectLst/>
          </p:spPr>
          <p:txBody>
            <a:bodyPr wrap="square" lIns="91440" tIns="45720" rIns="91440" bIns="4572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altLang="ja-JP" sz="900" b="0" i="0" u="none" strike="noStrike" spc="-100" baseline="0">
                  <a:solidFill>
                    <a:srgbClr val="FF0000"/>
                  </a:solidFill>
                  <a:latin typeface="Arial" pitchFamily="34" charset="0"/>
                  <a:ea typeface="ＭＳ Ｐゴシック"/>
                  <a:cs typeface="Arial" pitchFamily="34" charset="0"/>
                </a:rPr>
                <a:t>102.3Mt</a:t>
              </a:r>
            </a:p>
          </p:txBody>
        </p:sp>
        <p:sp>
          <p:nvSpPr>
            <p:cNvPr id="299" name="Text Box 188">
              <a:extLst>
                <a:ext uri="{FF2B5EF4-FFF2-40B4-BE49-F238E27FC236}">
                  <a16:creationId xmlns:a16="http://schemas.microsoft.com/office/drawing/2014/main" id="{13B783DF-ABD1-4264-A034-A318B4EC2ADE}"/>
                </a:ext>
              </a:extLst>
            </p:cNvPr>
            <p:cNvSpPr txBox="1">
              <a:spLocks noChangeArrowheads="1"/>
            </p:cNvSpPr>
            <p:nvPr/>
          </p:nvSpPr>
          <p:spPr bwMode="auto">
            <a:xfrm>
              <a:off x="2195541" y="2814880"/>
              <a:ext cx="686304" cy="266964"/>
            </a:xfrm>
            <a:prstGeom prst="rect">
              <a:avLst/>
            </a:prstGeom>
            <a:noFill/>
            <a:ln w="3175" algn="ctr">
              <a:noFill/>
              <a:miter lim="800000"/>
              <a:headEnd/>
              <a:tailEnd/>
            </a:ln>
            <a:effectLst/>
          </p:spPr>
          <p:txBody>
            <a:bodyPr wrap="square" lIns="91440" tIns="45720" rIns="91440" bIns="4572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altLang="ja-JP" sz="900" b="0" i="0" u="none" strike="noStrike" spc="-100" baseline="0">
                  <a:solidFill>
                    <a:srgbClr val="0000FF"/>
                  </a:solidFill>
                  <a:latin typeface="Arial" pitchFamily="34" charset="0"/>
                  <a:ea typeface="ＭＳ Ｐゴシック"/>
                  <a:cs typeface="Arial" pitchFamily="34" charset="0"/>
                </a:rPr>
                <a:t>144.5Mt</a:t>
              </a:r>
            </a:p>
          </p:txBody>
        </p:sp>
        <p:sp>
          <p:nvSpPr>
            <p:cNvPr id="300" name="Text Box 189">
              <a:extLst>
                <a:ext uri="{FF2B5EF4-FFF2-40B4-BE49-F238E27FC236}">
                  <a16:creationId xmlns:a16="http://schemas.microsoft.com/office/drawing/2014/main" id="{28E28860-F36D-47A4-8536-F7FA8BC02AEE}"/>
                </a:ext>
              </a:extLst>
            </p:cNvPr>
            <p:cNvSpPr txBox="1">
              <a:spLocks noChangeArrowheads="1"/>
            </p:cNvSpPr>
            <p:nvPr/>
          </p:nvSpPr>
          <p:spPr bwMode="auto">
            <a:xfrm>
              <a:off x="1117805" y="3692194"/>
              <a:ext cx="686304" cy="266964"/>
            </a:xfrm>
            <a:prstGeom prst="rect">
              <a:avLst/>
            </a:prstGeom>
            <a:noFill/>
            <a:ln w="3175" algn="ctr">
              <a:noFill/>
              <a:miter lim="800000"/>
              <a:headEnd/>
              <a:tailEnd/>
            </a:ln>
            <a:effectLst/>
          </p:spPr>
          <p:txBody>
            <a:bodyPr wrap="square" lIns="91440" tIns="45720" rIns="91440" bIns="4572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altLang="ja-JP" sz="900" b="0" i="0" u="none" strike="noStrike" spc="-100" baseline="0">
                  <a:solidFill>
                    <a:srgbClr val="0000FF"/>
                  </a:solidFill>
                  <a:latin typeface="Arial" pitchFamily="34" charset="0"/>
                  <a:ea typeface="ＭＳ Ｐゴシック"/>
                  <a:cs typeface="Arial" pitchFamily="34" charset="0"/>
                </a:rPr>
                <a:t>25.4Mt</a:t>
              </a:r>
            </a:p>
          </p:txBody>
        </p:sp>
        <p:sp>
          <p:nvSpPr>
            <p:cNvPr id="301" name="Text Box 190">
              <a:extLst>
                <a:ext uri="{FF2B5EF4-FFF2-40B4-BE49-F238E27FC236}">
                  <a16:creationId xmlns:a16="http://schemas.microsoft.com/office/drawing/2014/main" id="{047B69EC-78DB-4BB4-BF9A-301850754237}"/>
                </a:ext>
              </a:extLst>
            </p:cNvPr>
            <p:cNvSpPr txBox="1">
              <a:spLocks noChangeArrowheads="1"/>
            </p:cNvSpPr>
            <p:nvPr/>
          </p:nvSpPr>
          <p:spPr bwMode="auto">
            <a:xfrm>
              <a:off x="2966611" y="1766698"/>
              <a:ext cx="686304" cy="266964"/>
            </a:xfrm>
            <a:prstGeom prst="rect">
              <a:avLst/>
            </a:prstGeom>
            <a:noFill/>
            <a:ln w="3175" algn="ctr">
              <a:noFill/>
              <a:miter lim="800000"/>
              <a:headEnd/>
              <a:tailEnd/>
            </a:ln>
            <a:effectLst/>
          </p:spPr>
          <p:txBody>
            <a:bodyPr wrap="square" lIns="91440" tIns="45720" rIns="91440" bIns="4572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altLang="ja-JP" sz="900" b="0" i="0" u="none" strike="noStrike" spc="-100" baseline="0">
                  <a:solidFill>
                    <a:srgbClr val="FF0000"/>
                  </a:solidFill>
                  <a:latin typeface="Arial" pitchFamily="34" charset="0"/>
                  <a:ea typeface="ＭＳ Ｐゴシック"/>
                  <a:cs typeface="Arial" pitchFamily="34" charset="0"/>
                </a:rPr>
                <a:t>4.8Mt</a:t>
              </a:r>
            </a:p>
          </p:txBody>
        </p:sp>
        <p:sp>
          <p:nvSpPr>
            <p:cNvPr id="302" name="AutoShape 191">
              <a:extLst>
                <a:ext uri="{FF2B5EF4-FFF2-40B4-BE49-F238E27FC236}">
                  <a16:creationId xmlns:a16="http://schemas.microsoft.com/office/drawing/2014/main" id="{397694BF-775B-492C-AD82-E5A9EF706100}"/>
                </a:ext>
              </a:extLst>
            </p:cNvPr>
            <p:cNvSpPr>
              <a:spLocks noChangeArrowheads="1"/>
            </p:cNvSpPr>
            <p:nvPr/>
          </p:nvSpPr>
          <p:spPr bwMode="auto">
            <a:xfrm rot="19260000">
              <a:off x="1508100" y="1629869"/>
              <a:ext cx="63390" cy="2440820"/>
            </a:xfrm>
            <a:prstGeom prst="upArrow">
              <a:avLst>
                <a:gd name="adj1" fmla="val 63639"/>
                <a:gd name="adj2" fmla="val 542617"/>
              </a:avLst>
            </a:prstGeom>
            <a:solidFill>
              <a:srgbClr val="99CC00"/>
            </a:solidFill>
            <a:ln w="3175" algn="ctr">
              <a:solidFill>
                <a:srgbClr val="000000"/>
              </a:solidFill>
              <a:miter lim="800000"/>
              <a:headEnd/>
              <a:tailEnd/>
            </a:ln>
            <a:effectLst/>
          </p:spPr>
          <p:txBody>
            <a:bodyPr/>
            <a:lstStyle/>
            <a:p>
              <a:endParaRPr lang="ja-JP" altLang="en-US"/>
            </a:p>
          </p:txBody>
        </p:sp>
        <p:sp>
          <p:nvSpPr>
            <p:cNvPr id="303" name="AutoShape 192">
              <a:extLst>
                <a:ext uri="{FF2B5EF4-FFF2-40B4-BE49-F238E27FC236}">
                  <a16:creationId xmlns:a16="http://schemas.microsoft.com/office/drawing/2014/main" id="{E0DFD76A-72A2-4577-9429-721FE0460FCE}"/>
                </a:ext>
              </a:extLst>
            </p:cNvPr>
            <p:cNvSpPr>
              <a:spLocks noChangeArrowheads="1"/>
            </p:cNvSpPr>
            <p:nvPr/>
          </p:nvSpPr>
          <p:spPr bwMode="auto">
            <a:xfrm rot="14484328">
              <a:off x="1751807" y="135146"/>
              <a:ext cx="321321" cy="1817776"/>
            </a:xfrm>
            <a:prstGeom prst="upArrow">
              <a:avLst>
                <a:gd name="adj1" fmla="val 63935"/>
                <a:gd name="adj2" fmla="val 116829"/>
              </a:avLst>
            </a:prstGeom>
            <a:solidFill>
              <a:srgbClr val="99CC00"/>
            </a:solidFill>
            <a:ln w="3175" algn="ctr">
              <a:solidFill>
                <a:srgbClr val="000000"/>
              </a:solidFill>
              <a:miter lim="800000"/>
              <a:headEnd/>
              <a:tailEnd/>
            </a:ln>
            <a:effectLst/>
          </p:spPr>
          <p:txBody>
            <a:bodyPr/>
            <a:lstStyle/>
            <a:p>
              <a:endParaRPr lang="ja-JP" altLang="en-US"/>
            </a:p>
          </p:txBody>
        </p:sp>
        <p:sp>
          <p:nvSpPr>
            <p:cNvPr id="304" name="AutoShape 195">
              <a:extLst>
                <a:ext uri="{FF2B5EF4-FFF2-40B4-BE49-F238E27FC236}">
                  <a16:creationId xmlns:a16="http://schemas.microsoft.com/office/drawing/2014/main" id="{39469A35-0747-4CAD-BEB9-F1E060239B4B}"/>
                </a:ext>
              </a:extLst>
            </p:cNvPr>
            <p:cNvSpPr>
              <a:spLocks noChangeArrowheads="1"/>
            </p:cNvSpPr>
            <p:nvPr/>
          </p:nvSpPr>
          <p:spPr bwMode="auto">
            <a:xfrm rot="1440000">
              <a:off x="6844758" y="754663"/>
              <a:ext cx="193691" cy="1430167"/>
            </a:xfrm>
            <a:prstGeom prst="upArrow">
              <a:avLst>
                <a:gd name="adj1" fmla="val 72815"/>
                <a:gd name="adj2" fmla="val 148810"/>
              </a:avLst>
            </a:prstGeom>
            <a:solidFill>
              <a:srgbClr val="99CC00"/>
            </a:solidFill>
            <a:ln w="3175" algn="ctr">
              <a:solidFill>
                <a:srgbClr val="000000"/>
              </a:solidFill>
              <a:miter lim="800000"/>
              <a:headEnd/>
              <a:tailEnd/>
            </a:ln>
            <a:effectLst/>
          </p:spPr>
          <p:txBody>
            <a:bodyPr/>
            <a:lstStyle/>
            <a:p>
              <a:endParaRPr lang="ja-JP" altLang="en-US"/>
            </a:p>
          </p:txBody>
        </p:sp>
        <p:sp>
          <p:nvSpPr>
            <p:cNvPr id="305" name="Text Box 197">
              <a:extLst>
                <a:ext uri="{FF2B5EF4-FFF2-40B4-BE49-F238E27FC236}">
                  <a16:creationId xmlns:a16="http://schemas.microsoft.com/office/drawing/2014/main" id="{DCA2AEBF-1F2C-4367-8764-CB0D661A4506}"/>
                </a:ext>
              </a:extLst>
            </p:cNvPr>
            <p:cNvSpPr txBox="1">
              <a:spLocks noChangeArrowheads="1"/>
            </p:cNvSpPr>
            <p:nvPr/>
          </p:nvSpPr>
          <p:spPr bwMode="auto">
            <a:xfrm>
              <a:off x="6906644" y="339959"/>
              <a:ext cx="927437" cy="472274"/>
            </a:xfrm>
            <a:prstGeom prst="rect">
              <a:avLst/>
            </a:prstGeom>
            <a:solidFill>
              <a:srgbClr val="E7F6FF"/>
            </a:solidFill>
            <a:ln w="3175" algn="ctr">
              <a:solidFill>
                <a:srgbClr val="3366FF"/>
              </a:solidFill>
              <a:miter lim="800000"/>
              <a:headEnd/>
              <a:tailEnd/>
            </a:ln>
            <a:effectLst/>
          </p:spPr>
          <p:txBody>
            <a:bodyPr wrap="square" lIns="91440" tIns="36000" rIns="91440" bIns="3600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altLang="ja-JP" sz="1000" b="0" i="0" u="none" strike="noStrike" baseline="0">
                  <a:solidFill>
                    <a:srgbClr val="000000"/>
                  </a:solidFill>
                  <a:latin typeface="Arial" pitchFamily="34" charset="0"/>
                  <a:ea typeface="ＭＳ Ｐゴシック"/>
                  <a:cs typeface="Arial" pitchFamily="34" charset="0"/>
                </a:rPr>
                <a:t>OECD</a:t>
              </a:r>
              <a:r>
                <a:rPr lang="ja-JP" altLang="en-US" sz="1000" b="0" i="0" u="none" strike="noStrike" baseline="0">
                  <a:solidFill>
                    <a:srgbClr val="000000"/>
                  </a:solidFill>
                  <a:latin typeface="Arial" pitchFamily="34" charset="0"/>
                  <a:ea typeface="ＭＳ Ｐゴシック"/>
                  <a:cs typeface="Arial" pitchFamily="34" charset="0"/>
                </a:rPr>
                <a:t>欧州</a:t>
              </a:r>
              <a:r>
                <a:rPr lang="en-US" altLang="ja-JP" sz="1000" b="0" i="0" baseline="0">
                  <a:solidFill>
                    <a:srgbClr val="FF0000"/>
                  </a:solidFill>
                  <a:latin typeface="Arial" panose="020B0604020202020204" pitchFamily="34" charset="0"/>
                  <a:ea typeface="+mn-ea"/>
                  <a:cs typeface="Arial" panose="020B0604020202020204" pitchFamily="34" charset="0"/>
                </a:rPr>
                <a:t>234.0Mt</a:t>
              </a:r>
              <a:endParaRPr lang="ja-JP" altLang="ja-JP" sz="1000">
                <a:solidFill>
                  <a:srgbClr val="FF0000"/>
                </a:solidFill>
                <a:latin typeface="Arial" panose="020B0604020202020204" pitchFamily="34" charset="0"/>
                <a:cs typeface="Arial" panose="020B0604020202020204" pitchFamily="34" charset="0"/>
              </a:endParaRPr>
            </a:p>
          </p:txBody>
        </p:sp>
        <p:sp>
          <p:nvSpPr>
            <p:cNvPr id="306" name="AutoShape 198">
              <a:extLst>
                <a:ext uri="{FF2B5EF4-FFF2-40B4-BE49-F238E27FC236}">
                  <a16:creationId xmlns:a16="http://schemas.microsoft.com/office/drawing/2014/main" id="{47B4513F-C722-475E-8A85-16146BB50B45}"/>
                </a:ext>
              </a:extLst>
            </p:cNvPr>
            <p:cNvSpPr>
              <a:spLocks noChangeArrowheads="1"/>
            </p:cNvSpPr>
            <p:nvPr/>
          </p:nvSpPr>
          <p:spPr bwMode="auto">
            <a:xfrm rot="3300000">
              <a:off x="423007" y="559862"/>
              <a:ext cx="36451" cy="835739"/>
            </a:xfrm>
            <a:prstGeom prst="upArrow">
              <a:avLst>
                <a:gd name="adj1" fmla="val 50000"/>
                <a:gd name="adj2" fmla="val 213893"/>
              </a:avLst>
            </a:prstGeom>
            <a:solidFill>
              <a:srgbClr val="CC99FF"/>
            </a:solidFill>
            <a:ln w="3175" algn="ctr">
              <a:solidFill>
                <a:srgbClr val="000000"/>
              </a:solidFill>
              <a:miter lim="800000"/>
              <a:headEnd/>
              <a:tailEnd/>
            </a:ln>
            <a:effectLst/>
          </p:spPr>
          <p:txBody>
            <a:bodyPr/>
            <a:lstStyle/>
            <a:p>
              <a:endParaRPr lang="ja-JP" altLang="en-US"/>
            </a:p>
          </p:txBody>
        </p:sp>
        <p:sp>
          <p:nvSpPr>
            <p:cNvPr id="307" name="Text Box 199">
              <a:extLst>
                <a:ext uri="{FF2B5EF4-FFF2-40B4-BE49-F238E27FC236}">
                  <a16:creationId xmlns:a16="http://schemas.microsoft.com/office/drawing/2014/main" id="{6D2ECE7C-10B1-48B0-9D9B-5632CBC57D8E}"/>
                </a:ext>
              </a:extLst>
            </p:cNvPr>
            <p:cNvSpPr txBox="1">
              <a:spLocks noChangeArrowheads="1"/>
            </p:cNvSpPr>
            <p:nvPr/>
          </p:nvSpPr>
          <p:spPr bwMode="auto">
            <a:xfrm>
              <a:off x="6370302" y="1271068"/>
              <a:ext cx="686304" cy="266964"/>
            </a:xfrm>
            <a:prstGeom prst="rect">
              <a:avLst/>
            </a:prstGeom>
            <a:noFill/>
            <a:ln w="3175" algn="ctr">
              <a:noFill/>
              <a:miter lim="800000"/>
              <a:headEnd/>
              <a:tailEnd/>
            </a:ln>
            <a:effectLst/>
          </p:spPr>
          <p:txBody>
            <a:bodyPr wrap="square" lIns="91440" tIns="45720" rIns="91440" bIns="4572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altLang="ja-JP" sz="900" b="0" i="0" u="none" strike="noStrike" spc="-100" baseline="0">
                  <a:solidFill>
                    <a:srgbClr val="0000FF"/>
                  </a:solidFill>
                  <a:latin typeface="Arial" pitchFamily="34" charset="0"/>
                  <a:ea typeface="ＭＳ Ｐゴシック"/>
                  <a:cs typeface="Arial" pitchFamily="34" charset="0"/>
                </a:rPr>
                <a:t>33.3Mt</a:t>
              </a:r>
            </a:p>
          </p:txBody>
        </p:sp>
        <p:sp>
          <p:nvSpPr>
            <p:cNvPr id="308" name="Text Box 201">
              <a:extLst>
                <a:ext uri="{FF2B5EF4-FFF2-40B4-BE49-F238E27FC236}">
                  <a16:creationId xmlns:a16="http://schemas.microsoft.com/office/drawing/2014/main" id="{F02220CD-C1D7-4FBC-A398-60EAA383C2E2}"/>
                </a:ext>
              </a:extLst>
            </p:cNvPr>
            <p:cNvSpPr txBox="1">
              <a:spLocks noChangeArrowheads="1"/>
            </p:cNvSpPr>
            <p:nvPr/>
          </p:nvSpPr>
          <p:spPr bwMode="auto">
            <a:xfrm>
              <a:off x="1739385" y="811466"/>
              <a:ext cx="686304" cy="266964"/>
            </a:xfrm>
            <a:prstGeom prst="rect">
              <a:avLst/>
            </a:prstGeom>
            <a:noFill/>
            <a:ln w="3175" algn="ctr">
              <a:noFill/>
              <a:miter lim="800000"/>
              <a:headEnd/>
              <a:tailEnd/>
            </a:ln>
            <a:effectLst/>
          </p:spPr>
          <p:txBody>
            <a:bodyPr wrap="square" lIns="91440" tIns="45720" rIns="91440" bIns="4572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altLang="ja-JP" sz="900" b="0" i="0" u="none" strike="noStrike" spc="-100" baseline="0">
                  <a:solidFill>
                    <a:srgbClr val="0000FF"/>
                  </a:solidFill>
                  <a:latin typeface="Arial" pitchFamily="34" charset="0"/>
                  <a:ea typeface="ＭＳ Ｐゴシック"/>
                  <a:cs typeface="Arial" pitchFamily="34" charset="0"/>
                </a:rPr>
                <a:t>83.2Mt</a:t>
              </a:r>
            </a:p>
          </p:txBody>
        </p:sp>
        <p:sp>
          <p:nvSpPr>
            <p:cNvPr id="309" name="Text Box 202">
              <a:extLst>
                <a:ext uri="{FF2B5EF4-FFF2-40B4-BE49-F238E27FC236}">
                  <a16:creationId xmlns:a16="http://schemas.microsoft.com/office/drawing/2014/main" id="{85CB2A95-CFFC-4C41-BF95-D495B21DEAA5}"/>
                </a:ext>
              </a:extLst>
            </p:cNvPr>
            <p:cNvSpPr txBox="1">
              <a:spLocks noChangeArrowheads="1"/>
            </p:cNvSpPr>
            <p:nvPr/>
          </p:nvSpPr>
          <p:spPr bwMode="auto">
            <a:xfrm>
              <a:off x="988765" y="1981350"/>
              <a:ext cx="686304" cy="266964"/>
            </a:xfrm>
            <a:prstGeom prst="rect">
              <a:avLst/>
            </a:prstGeom>
            <a:noFill/>
            <a:ln w="3175" algn="ctr">
              <a:noFill/>
              <a:miter lim="800000"/>
              <a:headEnd/>
              <a:tailEnd/>
            </a:ln>
            <a:effectLst/>
          </p:spPr>
          <p:txBody>
            <a:bodyPr wrap="square" lIns="91440" tIns="45720" rIns="91440" bIns="4572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altLang="ja-JP" sz="900" b="0" i="0" u="none" strike="noStrike" spc="-100" baseline="0">
                  <a:solidFill>
                    <a:srgbClr val="FF0000"/>
                  </a:solidFill>
                  <a:latin typeface="Arial" pitchFamily="34" charset="0"/>
                  <a:ea typeface="ＭＳ Ｐゴシック"/>
                  <a:cs typeface="Arial" pitchFamily="34" charset="0"/>
                </a:rPr>
                <a:t>20.4Mt</a:t>
              </a:r>
            </a:p>
          </p:txBody>
        </p:sp>
        <p:sp>
          <p:nvSpPr>
            <p:cNvPr id="310" name="Text Box 203">
              <a:extLst>
                <a:ext uri="{FF2B5EF4-FFF2-40B4-BE49-F238E27FC236}">
                  <a16:creationId xmlns:a16="http://schemas.microsoft.com/office/drawing/2014/main" id="{A8D26068-75E4-4A58-876F-410B28F97556}"/>
                </a:ext>
              </a:extLst>
            </p:cNvPr>
            <p:cNvSpPr txBox="1">
              <a:spLocks noChangeArrowheads="1"/>
            </p:cNvSpPr>
            <p:nvPr/>
          </p:nvSpPr>
          <p:spPr bwMode="auto">
            <a:xfrm>
              <a:off x="80808" y="3663727"/>
              <a:ext cx="584286" cy="295568"/>
            </a:xfrm>
            <a:prstGeom prst="rect">
              <a:avLst/>
            </a:prstGeom>
            <a:noFill/>
            <a:ln w="3175" algn="ctr">
              <a:noFill/>
              <a:miter lim="800000"/>
              <a:headEnd/>
              <a:tailEnd/>
            </a:ln>
            <a:effectLst/>
          </p:spPr>
          <p:txBody>
            <a:bodyPr wrap="square" lIns="91440" tIns="45720" rIns="91440" bIns="4572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altLang="ja-JP" sz="900" b="0" i="0" u="none" strike="noStrike" spc="-100" baseline="0">
                  <a:solidFill>
                    <a:srgbClr val="FF0000"/>
                  </a:solidFill>
                  <a:latin typeface="Arial" pitchFamily="34" charset="0"/>
                  <a:ea typeface="ＭＳ Ｐゴシック"/>
                  <a:cs typeface="Arial" pitchFamily="34" charset="0"/>
                </a:rPr>
                <a:t>11.2Mt</a:t>
              </a:r>
            </a:p>
          </p:txBody>
        </p:sp>
        <p:sp>
          <p:nvSpPr>
            <p:cNvPr id="311" name="Text Box 204">
              <a:extLst>
                <a:ext uri="{FF2B5EF4-FFF2-40B4-BE49-F238E27FC236}">
                  <a16:creationId xmlns:a16="http://schemas.microsoft.com/office/drawing/2014/main" id="{B1AB103D-3B68-4C19-B57B-45FD1B539749}"/>
                </a:ext>
              </a:extLst>
            </p:cNvPr>
            <p:cNvSpPr txBox="1">
              <a:spLocks noChangeArrowheads="1"/>
            </p:cNvSpPr>
            <p:nvPr/>
          </p:nvSpPr>
          <p:spPr bwMode="auto">
            <a:xfrm>
              <a:off x="627897" y="2261468"/>
              <a:ext cx="686304" cy="266964"/>
            </a:xfrm>
            <a:prstGeom prst="rect">
              <a:avLst/>
            </a:prstGeom>
            <a:noFill/>
            <a:ln w="3175" algn="ctr">
              <a:noFill/>
              <a:miter lim="800000"/>
              <a:headEnd/>
              <a:tailEnd/>
            </a:ln>
            <a:effectLst/>
          </p:spPr>
          <p:txBody>
            <a:bodyPr wrap="square" lIns="91440" tIns="45720" rIns="91440" bIns="4572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altLang="ja-JP" sz="900" b="0" i="0" u="none" strike="noStrike" spc="-100" baseline="0">
                  <a:solidFill>
                    <a:sysClr val="windowText" lastClr="000000"/>
                  </a:solidFill>
                  <a:latin typeface="Arial" pitchFamily="34" charset="0"/>
                  <a:ea typeface="ＭＳ Ｐゴシック"/>
                  <a:cs typeface="Arial" pitchFamily="34" charset="0"/>
                </a:rPr>
                <a:t>5.8Mt</a:t>
              </a:r>
            </a:p>
          </p:txBody>
        </p:sp>
        <p:sp>
          <p:nvSpPr>
            <p:cNvPr id="312" name="AutoShape 205">
              <a:extLst>
                <a:ext uri="{FF2B5EF4-FFF2-40B4-BE49-F238E27FC236}">
                  <a16:creationId xmlns:a16="http://schemas.microsoft.com/office/drawing/2014/main" id="{AFAB4521-9BA1-4AF0-B1C8-FE65A0AB2820}"/>
                </a:ext>
              </a:extLst>
            </p:cNvPr>
            <p:cNvSpPr>
              <a:spLocks noChangeArrowheads="1"/>
            </p:cNvSpPr>
            <p:nvPr/>
          </p:nvSpPr>
          <p:spPr bwMode="auto">
            <a:xfrm rot="5400000">
              <a:off x="7377775" y="2534413"/>
              <a:ext cx="36448" cy="1044675"/>
            </a:xfrm>
            <a:prstGeom prst="upArrow">
              <a:avLst>
                <a:gd name="adj1" fmla="val 55240"/>
                <a:gd name="adj2" fmla="val 213020"/>
              </a:avLst>
            </a:prstGeom>
            <a:solidFill>
              <a:srgbClr val="FF0000"/>
            </a:solidFill>
            <a:ln w="3175" algn="ctr">
              <a:solidFill>
                <a:srgbClr val="000000"/>
              </a:solidFill>
              <a:miter lim="800000"/>
              <a:headEnd/>
              <a:tailEnd/>
            </a:ln>
            <a:effectLst/>
          </p:spPr>
          <p:txBody>
            <a:bodyPr/>
            <a:lstStyle/>
            <a:p>
              <a:endParaRPr lang="ja-JP" altLang="en-US"/>
            </a:p>
          </p:txBody>
        </p:sp>
        <p:sp>
          <p:nvSpPr>
            <p:cNvPr id="313" name="AutoShape 206">
              <a:extLst>
                <a:ext uri="{FF2B5EF4-FFF2-40B4-BE49-F238E27FC236}">
                  <a16:creationId xmlns:a16="http://schemas.microsoft.com/office/drawing/2014/main" id="{BB0A9005-2F5C-4C3B-8760-EA90E0E242A9}"/>
                </a:ext>
              </a:extLst>
            </p:cNvPr>
            <p:cNvSpPr>
              <a:spLocks noChangeArrowheads="1"/>
            </p:cNvSpPr>
            <p:nvPr/>
          </p:nvSpPr>
          <p:spPr bwMode="auto">
            <a:xfrm rot="780000">
              <a:off x="793484" y="3179372"/>
              <a:ext cx="123259" cy="1077392"/>
            </a:xfrm>
            <a:prstGeom prst="upArrow">
              <a:avLst>
                <a:gd name="adj1" fmla="val 51333"/>
                <a:gd name="adj2" fmla="val 142851"/>
              </a:avLst>
            </a:prstGeom>
            <a:solidFill>
              <a:srgbClr val="FF0000"/>
            </a:solidFill>
            <a:ln w="3175" algn="ctr">
              <a:solidFill>
                <a:srgbClr val="000000"/>
              </a:solidFill>
              <a:miter lim="800000"/>
              <a:headEnd/>
              <a:tailEnd/>
            </a:ln>
            <a:effectLst/>
          </p:spPr>
          <p:txBody>
            <a:bodyPr/>
            <a:lstStyle/>
            <a:p>
              <a:endParaRPr lang="ja-JP" altLang="en-US"/>
            </a:p>
          </p:txBody>
        </p:sp>
        <p:sp>
          <p:nvSpPr>
            <p:cNvPr id="314" name="AutoShape 207">
              <a:extLst>
                <a:ext uri="{FF2B5EF4-FFF2-40B4-BE49-F238E27FC236}">
                  <a16:creationId xmlns:a16="http://schemas.microsoft.com/office/drawing/2014/main" id="{5B46F97F-9E9A-4B84-8C66-444FFBC1AF45}"/>
                </a:ext>
              </a:extLst>
            </p:cNvPr>
            <p:cNvSpPr>
              <a:spLocks noChangeArrowheads="1"/>
            </p:cNvSpPr>
            <p:nvPr/>
          </p:nvSpPr>
          <p:spPr bwMode="auto">
            <a:xfrm rot="14880000">
              <a:off x="6049216" y="1787756"/>
              <a:ext cx="72905" cy="731272"/>
            </a:xfrm>
            <a:prstGeom prst="upArrow">
              <a:avLst>
                <a:gd name="adj1" fmla="val 52311"/>
                <a:gd name="adj2" fmla="val 170970"/>
              </a:avLst>
            </a:prstGeom>
            <a:solidFill>
              <a:srgbClr val="0000FF"/>
            </a:solidFill>
            <a:ln w="3175" algn="ctr">
              <a:solidFill>
                <a:srgbClr val="000000"/>
              </a:solidFill>
              <a:miter lim="800000"/>
              <a:headEnd/>
              <a:tailEnd/>
            </a:ln>
            <a:effectLst/>
          </p:spPr>
          <p:txBody>
            <a:bodyPr/>
            <a:lstStyle/>
            <a:p>
              <a:endParaRPr lang="ja-JP" altLang="en-US"/>
            </a:p>
          </p:txBody>
        </p:sp>
        <p:sp>
          <p:nvSpPr>
            <p:cNvPr id="315" name="AutoShape 208">
              <a:extLst>
                <a:ext uri="{FF2B5EF4-FFF2-40B4-BE49-F238E27FC236}">
                  <a16:creationId xmlns:a16="http://schemas.microsoft.com/office/drawing/2014/main" id="{C8FF59DE-6FC5-4C08-919D-B7CFD2852C3A}"/>
                </a:ext>
              </a:extLst>
            </p:cNvPr>
            <p:cNvSpPr>
              <a:spLocks noChangeArrowheads="1"/>
            </p:cNvSpPr>
            <p:nvPr/>
          </p:nvSpPr>
          <p:spPr bwMode="auto">
            <a:xfrm rot="14220000">
              <a:off x="6848764" y="2805192"/>
              <a:ext cx="89255" cy="880413"/>
            </a:xfrm>
            <a:prstGeom prst="upArrow">
              <a:avLst>
                <a:gd name="adj1" fmla="val 62848"/>
                <a:gd name="adj2" fmla="val 196715"/>
              </a:avLst>
            </a:prstGeom>
            <a:solidFill>
              <a:srgbClr val="008000"/>
            </a:solidFill>
            <a:ln w="3175" algn="ctr">
              <a:solidFill>
                <a:srgbClr val="000000"/>
              </a:solidFill>
              <a:miter lim="800000"/>
              <a:headEnd/>
              <a:tailEnd/>
            </a:ln>
            <a:effectLst/>
          </p:spPr>
          <p:txBody>
            <a:bodyPr/>
            <a:lstStyle/>
            <a:p>
              <a:endParaRPr lang="ja-JP" altLang="en-US"/>
            </a:p>
          </p:txBody>
        </p:sp>
        <p:sp>
          <p:nvSpPr>
            <p:cNvPr id="316" name="AutoShape 209">
              <a:extLst>
                <a:ext uri="{FF2B5EF4-FFF2-40B4-BE49-F238E27FC236}">
                  <a16:creationId xmlns:a16="http://schemas.microsoft.com/office/drawing/2014/main" id="{7AA210E6-E592-4A07-910D-711E9C1EC7DB}"/>
                </a:ext>
              </a:extLst>
            </p:cNvPr>
            <p:cNvSpPr>
              <a:spLocks noChangeArrowheads="1"/>
            </p:cNvSpPr>
            <p:nvPr/>
          </p:nvSpPr>
          <p:spPr bwMode="auto">
            <a:xfrm rot="10920000">
              <a:off x="2617562" y="724628"/>
              <a:ext cx="193691" cy="1544581"/>
            </a:xfrm>
            <a:prstGeom prst="upArrow">
              <a:avLst>
                <a:gd name="adj1" fmla="val 73685"/>
                <a:gd name="adj2" fmla="val 176455"/>
              </a:avLst>
            </a:prstGeom>
            <a:solidFill>
              <a:srgbClr val="FFCC00"/>
            </a:solidFill>
            <a:ln w="3175" algn="ctr">
              <a:solidFill>
                <a:srgbClr val="000000"/>
              </a:solidFill>
              <a:miter lim="800000"/>
              <a:headEnd/>
              <a:tailEnd/>
            </a:ln>
            <a:effectLst/>
          </p:spPr>
          <p:txBody>
            <a:bodyPr/>
            <a:lstStyle/>
            <a:p>
              <a:endParaRPr lang="ja-JP" altLang="en-US"/>
            </a:p>
          </p:txBody>
        </p:sp>
        <p:grpSp>
          <p:nvGrpSpPr>
            <p:cNvPr id="317" name="Group 210">
              <a:extLst>
                <a:ext uri="{FF2B5EF4-FFF2-40B4-BE49-F238E27FC236}">
                  <a16:creationId xmlns:a16="http://schemas.microsoft.com/office/drawing/2014/main" id="{3674262F-A9B5-4A83-B5AA-5EE568845D7D}"/>
                </a:ext>
              </a:extLst>
            </p:cNvPr>
            <p:cNvGrpSpPr>
              <a:grpSpLocks/>
            </p:cNvGrpSpPr>
            <p:nvPr/>
          </p:nvGrpSpPr>
          <p:grpSpPr bwMode="auto">
            <a:xfrm>
              <a:off x="3336012" y="735960"/>
              <a:ext cx="797595" cy="448119"/>
              <a:chOff x="3336012" y="735960"/>
              <a:chExt cx="86" cy="47"/>
            </a:xfrm>
          </p:grpSpPr>
          <p:sp>
            <p:nvSpPr>
              <p:cNvPr id="423" name="Oval 211">
                <a:extLst>
                  <a:ext uri="{FF2B5EF4-FFF2-40B4-BE49-F238E27FC236}">
                    <a16:creationId xmlns:a16="http://schemas.microsoft.com/office/drawing/2014/main" id="{629DAC9A-77EF-40FB-BD39-AAB0605AEC62}"/>
                  </a:ext>
                </a:extLst>
              </p:cNvPr>
              <p:cNvSpPr>
                <a:spLocks noChangeArrowheads="1"/>
              </p:cNvSpPr>
              <p:nvPr/>
            </p:nvSpPr>
            <p:spPr bwMode="auto">
              <a:xfrm>
                <a:off x="3336012" y="735960"/>
                <a:ext cx="86" cy="45"/>
              </a:xfrm>
              <a:prstGeom prst="ellipse">
                <a:avLst/>
              </a:prstGeom>
              <a:solidFill>
                <a:srgbClr val="FFFFCC"/>
              </a:solidFill>
              <a:ln w="3175" algn="ctr">
                <a:solidFill>
                  <a:srgbClr val="FF6600"/>
                </a:solidFill>
                <a:round/>
                <a:headEnd/>
                <a:tailEnd/>
              </a:ln>
              <a:effectLst/>
            </p:spPr>
            <p:txBody>
              <a:bodyPr/>
              <a:lstStyle/>
              <a:p>
                <a:endParaRPr lang="ja-JP" altLang="en-US"/>
              </a:p>
            </p:txBody>
          </p:sp>
          <p:sp>
            <p:nvSpPr>
              <p:cNvPr id="424" name="Text Box 212">
                <a:extLst>
                  <a:ext uri="{FF2B5EF4-FFF2-40B4-BE49-F238E27FC236}">
                    <a16:creationId xmlns:a16="http://schemas.microsoft.com/office/drawing/2014/main" id="{F95D37DF-D0D4-4519-B18D-E6590DFFEBDC}"/>
                  </a:ext>
                </a:extLst>
              </p:cNvPr>
              <p:cNvSpPr txBox="1">
                <a:spLocks noChangeArrowheads="1"/>
              </p:cNvSpPr>
              <p:nvPr/>
            </p:nvSpPr>
            <p:spPr bwMode="auto">
              <a:xfrm>
                <a:off x="3336014" y="735960"/>
                <a:ext cx="84" cy="47"/>
              </a:xfrm>
              <a:prstGeom prst="rect">
                <a:avLst/>
              </a:prstGeom>
              <a:noFill/>
              <a:ln w="3175" algn="ctr">
                <a:noFill/>
                <a:miter lim="800000"/>
                <a:headEnd/>
                <a:tailEnd/>
              </a:ln>
              <a:effectLst/>
            </p:spPr>
            <p:txBody>
              <a:bodyPr wrap="square" lIns="91440" tIns="45720" rIns="91440" bIns="4572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a:solidFill>
                      <a:srgbClr val="000000"/>
                    </a:solidFill>
                    <a:latin typeface="Arial" pitchFamily="34" charset="0"/>
                    <a:ea typeface="ＭＳ Ｐゴシック"/>
                    <a:cs typeface="Arial" pitchFamily="34" charset="0"/>
                  </a:rPr>
                  <a:t>中国</a:t>
                </a:r>
              </a:p>
              <a:p>
                <a:pPr algn="ctr" rtl="0">
                  <a:defRPr sz="1000"/>
                </a:pPr>
                <a:r>
                  <a:rPr lang="en-US" altLang="ja-JP" sz="1000" b="0" i="0" u="none" strike="noStrike" baseline="0">
                    <a:solidFill>
                      <a:srgbClr val="FF0000"/>
                    </a:solidFill>
                    <a:latin typeface="Arial" pitchFamily="34" charset="0"/>
                    <a:ea typeface="ＭＳ Ｐゴシック"/>
                    <a:cs typeface="Arial" pitchFamily="34" charset="0"/>
                  </a:rPr>
                  <a:t>8.0Mt</a:t>
                </a:r>
              </a:p>
            </p:txBody>
          </p:sp>
        </p:grpSp>
        <p:sp>
          <p:nvSpPr>
            <p:cNvPr id="318" name="Text Box 217">
              <a:extLst>
                <a:ext uri="{FF2B5EF4-FFF2-40B4-BE49-F238E27FC236}">
                  <a16:creationId xmlns:a16="http://schemas.microsoft.com/office/drawing/2014/main" id="{5002A373-286A-4652-A858-BC461ACEF0BC}"/>
                </a:ext>
              </a:extLst>
            </p:cNvPr>
            <p:cNvSpPr txBox="1">
              <a:spLocks noChangeArrowheads="1"/>
            </p:cNvSpPr>
            <p:nvPr/>
          </p:nvSpPr>
          <p:spPr bwMode="auto">
            <a:xfrm>
              <a:off x="1707063" y="318886"/>
              <a:ext cx="686304" cy="266964"/>
            </a:xfrm>
            <a:prstGeom prst="rect">
              <a:avLst/>
            </a:prstGeom>
            <a:noFill/>
            <a:ln w="3175" algn="ctr">
              <a:noFill/>
              <a:miter lim="800000"/>
              <a:headEnd/>
              <a:tailEnd/>
            </a:ln>
            <a:effectLst/>
          </p:spPr>
          <p:txBody>
            <a:bodyPr wrap="square" lIns="91440" tIns="45720" rIns="91440" bIns="4572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altLang="ja-JP" sz="900" b="0" i="0" u="none" strike="noStrike" spc="-100" baseline="0">
                  <a:solidFill>
                    <a:srgbClr val="0000FF"/>
                  </a:solidFill>
                  <a:latin typeface="Arial" pitchFamily="34" charset="0"/>
                  <a:ea typeface="ＭＳ Ｐゴシック"/>
                  <a:cs typeface="Arial" pitchFamily="34" charset="0"/>
                </a:rPr>
                <a:t>16.2Mt</a:t>
              </a:r>
            </a:p>
          </p:txBody>
        </p:sp>
        <p:sp>
          <p:nvSpPr>
            <p:cNvPr id="319" name="Text Box 222">
              <a:extLst>
                <a:ext uri="{FF2B5EF4-FFF2-40B4-BE49-F238E27FC236}">
                  <a16:creationId xmlns:a16="http://schemas.microsoft.com/office/drawing/2014/main" id="{1C1D1E6F-7EC3-4C61-BFCE-CE29ED96C8E7}"/>
                </a:ext>
              </a:extLst>
            </p:cNvPr>
            <p:cNvSpPr txBox="1">
              <a:spLocks noChangeArrowheads="1"/>
            </p:cNvSpPr>
            <p:nvPr/>
          </p:nvSpPr>
          <p:spPr bwMode="auto">
            <a:xfrm>
              <a:off x="7332708" y="2590133"/>
              <a:ext cx="632106" cy="532978"/>
            </a:xfrm>
            <a:prstGeom prst="rect">
              <a:avLst/>
            </a:prstGeom>
            <a:noFill/>
            <a:ln w="3175" algn="ctr">
              <a:noFill/>
              <a:miter lim="800000"/>
              <a:headEnd/>
              <a:tailEnd/>
            </a:ln>
            <a:effectLst/>
          </p:spPr>
          <p:txBody>
            <a:bodyPr wrap="square" lIns="91440" tIns="45720" rIns="91440" bIns="4572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r" rtl="0">
                <a:defRPr sz="1000"/>
              </a:pPr>
              <a:r>
                <a:rPr lang="ja-JP" altLang="en-US" sz="800" b="0" i="0" u="none" strike="noStrike" spc="-100" baseline="0">
                  <a:solidFill>
                    <a:sysClr val="windowText" lastClr="000000"/>
                  </a:solidFill>
                  <a:latin typeface="Arial" pitchFamily="34" charset="0"/>
                  <a:ea typeface="ＭＳ Ｐゴシック"/>
                  <a:cs typeface="Arial" pitchFamily="34" charset="0"/>
                </a:rPr>
                <a:t>アフリカ･</a:t>
              </a:r>
              <a:endParaRPr lang="en-US" altLang="ja-JP" sz="800" b="0" i="0" u="none" strike="noStrike" spc="-100" baseline="0">
                <a:solidFill>
                  <a:sysClr val="windowText" lastClr="000000"/>
                </a:solidFill>
                <a:latin typeface="Arial" pitchFamily="34" charset="0"/>
                <a:ea typeface="ＭＳ Ｐゴシック"/>
                <a:cs typeface="Arial" pitchFamily="34" charset="0"/>
              </a:endParaRPr>
            </a:p>
            <a:p>
              <a:pPr algn="r" rtl="0">
                <a:defRPr sz="1000"/>
              </a:pPr>
              <a:r>
                <a:rPr lang="ja-JP" altLang="en-US" sz="800" b="0" i="0" u="none" strike="noStrike" spc="-100" baseline="0">
                  <a:solidFill>
                    <a:sysClr val="windowText" lastClr="000000"/>
                  </a:solidFill>
                  <a:latin typeface="Arial" pitchFamily="34" charset="0"/>
                  <a:ea typeface="ＭＳ Ｐゴシック"/>
                  <a:cs typeface="Arial" pitchFamily="34" charset="0"/>
                </a:rPr>
                <a:t>中東へ</a:t>
              </a:r>
              <a:r>
                <a:rPr lang="en-US" altLang="ja-JP" sz="900" b="0" i="0" u="none" strike="noStrike" spc="-100" baseline="0">
                  <a:solidFill>
                    <a:srgbClr val="FF0000"/>
                  </a:solidFill>
                  <a:latin typeface="Arial" pitchFamily="34" charset="0"/>
                  <a:ea typeface="ＭＳ Ｐゴシック"/>
                  <a:cs typeface="Arial" pitchFamily="34" charset="0"/>
                </a:rPr>
                <a:t>4.2Mt</a:t>
              </a:r>
            </a:p>
          </p:txBody>
        </p:sp>
        <p:sp>
          <p:nvSpPr>
            <p:cNvPr id="320" name="Text Box 223">
              <a:extLst>
                <a:ext uri="{FF2B5EF4-FFF2-40B4-BE49-F238E27FC236}">
                  <a16:creationId xmlns:a16="http://schemas.microsoft.com/office/drawing/2014/main" id="{9289C74C-B87A-414E-B98C-32505BA62D6B}"/>
                </a:ext>
              </a:extLst>
            </p:cNvPr>
            <p:cNvSpPr txBox="1">
              <a:spLocks noChangeArrowheads="1"/>
            </p:cNvSpPr>
            <p:nvPr/>
          </p:nvSpPr>
          <p:spPr bwMode="auto">
            <a:xfrm>
              <a:off x="844052" y="3333023"/>
              <a:ext cx="483087" cy="295568"/>
            </a:xfrm>
            <a:prstGeom prst="rect">
              <a:avLst/>
            </a:prstGeom>
            <a:noFill/>
            <a:ln w="3175" algn="ctr">
              <a:noFill/>
              <a:miter lim="800000"/>
              <a:headEnd/>
              <a:tailEnd/>
            </a:ln>
            <a:effectLst/>
          </p:spPr>
          <p:txBody>
            <a:bodyPr wrap="square" lIns="91440" tIns="45720" rIns="91440" bIns="4572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altLang="ja-JP" sz="900" b="0" i="0" u="none" strike="noStrike" spc="-100" baseline="0">
                  <a:solidFill>
                    <a:srgbClr val="0000FF"/>
                  </a:solidFill>
                  <a:latin typeface="Arial" pitchFamily="34" charset="0"/>
                  <a:ea typeface="ＭＳ Ｐゴシック"/>
                  <a:cs typeface="Arial" pitchFamily="34" charset="0"/>
                </a:rPr>
                <a:t>8.8Mt</a:t>
              </a:r>
            </a:p>
          </p:txBody>
        </p:sp>
        <p:sp>
          <p:nvSpPr>
            <p:cNvPr id="321" name="Text Box 224">
              <a:extLst>
                <a:ext uri="{FF2B5EF4-FFF2-40B4-BE49-F238E27FC236}">
                  <a16:creationId xmlns:a16="http://schemas.microsoft.com/office/drawing/2014/main" id="{9B9195FE-912F-49B5-8AB5-F35268DB4144}"/>
                </a:ext>
              </a:extLst>
            </p:cNvPr>
            <p:cNvSpPr txBox="1">
              <a:spLocks noChangeArrowheads="1"/>
            </p:cNvSpPr>
            <p:nvPr/>
          </p:nvSpPr>
          <p:spPr bwMode="auto">
            <a:xfrm>
              <a:off x="5135241" y="2823993"/>
              <a:ext cx="686304" cy="266964"/>
            </a:xfrm>
            <a:prstGeom prst="rect">
              <a:avLst/>
            </a:prstGeom>
            <a:noFill/>
            <a:ln w="3175" algn="ctr">
              <a:noFill/>
              <a:miter lim="800000"/>
              <a:headEnd/>
              <a:tailEnd/>
            </a:ln>
            <a:effectLst/>
          </p:spPr>
          <p:txBody>
            <a:bodyPr wrap="square" lIns="91440" tIns="45720" rIns="91440" bIns="4572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altLang="ja-JP" sz="900" b="0" i="0" u="none" strike="noStrike" spc="-100" baseline="0">
                  <a:solidFill>
                    <a:srgbClr val="0000FF"/>
                  </a:solidFill>
                  <a:latin typeface="Arial" pitchFamily="34" charset="0"/>
                  <a:ea typeface="ＭＳ Ｐゴシック"/>
                  <a:cs typeface="Arial" pitchFamily="34" charset="0"/>
                </a:rPr>
                <a:t>11.1Mt</a:t>
              </a:r>
            </a:p>
          </p:txBody>
        </p:sp>
        <p:sp>
          <p:nvSpPr>
            <p:cNvPr id="322" name="Text Box 225">
              <a:extLst>
                <a:ext uri="{FF2B5EF4-FFF2-40B4-BE49-F238E27FC236}">
                  <a16:creationId xmlns:a16="http://schemas.microsoft.com/office/drawing/2014/main" id="{B6E3387D-A43F-4BBF-88C0-DCCBD2508489}"/>
                </a:ext>
              </a:extLst>
            </p:cNvPr>
            <p:cNvSpPr txBox="1">
              <a:spLocks noChangeArrowheads="1"/>
            </p:cNvSpPr>
            <p:nvPr/>
          </p:nvSpPr>
          <p:spPr bwMode="auto">
            <a:xfrm>
              <a:off x="4664940" y="1814372"/>
              <a:ext cx="621383" cy="266964"/>
            </a:xfrm>
            <a:prstGeom prst="rect">
              <a:avLst/>
            </a:prstGeom>
            <a:noFill/>
            <a:ln w="3175" algn="ctr">
              <a:noFill/>
              <a:miter lim="800000"/>
              <a:headEnd/>
              <a:tailEnd/>
            </a:ln>
            <a:effectLst/>
          </p:spPr>
          <p:txBody>
            <a:bodyPr wrap="square" lIns="91440" tIns="45720" rIns="91440" bIns="4572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altLang="ja-JP" sz="900" b="0" i="0" u="none" strike="noStrike" spc="-100" baseline="0">
                  <a:solidFill>
                    <a:srgbClr val="0000FF"/>
                  </a:solidFill>
                  <a:latin typeface="Arial" pitchFamily="34" charset="0"/>
                  <a:ea typeface="ＭＳ Ｐゴシック"/>
                  <a:cs typeface="Arial" pitchFamily="34" charset="0"/>
                </a:rPr>
                <a:t>5.6Mt</a:t>
              </a:r>
            </a:p>
          </p:txBody>
        </p:sp>
        <p:sp>
          <p:nvSpPr>
            <p:cNvPr id="323" name="Text Box 227">
              <a:extLst>
                <a:ext uri="{FF2B5EF4-FFF2-40B4-BE49-F238E27FC236}">
                  <a16:creationId xmlns:a16="http://schemas.microsoft.com/office/drawing/2014/main" id="{6DCBA8A6-1DFA-403C-81A5-50C696AEED6A}"/>
                </a:ext>
              </a:extLst>
            </p:cNvPr>
            <p:cNvSpPr txBox="1">
              <a:spLocks noChangeArrowheads="1"/>
            </p:cNvSpPr>
            <p:nvPr/>
          </p:nvSpPr>
          <p:spPr bwMode="auto">
            <a:xfrm>
              <a:off x="6435735" y="3374555"/>
              <a:ext cx="686304" cy="266964"/>
            </a:xfrm>
            <a:prstGeom prst="rect">
              <a:avLst/>
            </a:prstGeom>
            <a:noFill/>
            <a:ln w="3175" algn="ctr">
              <a:noFill/>
              <a:miter lim="800000"/>
              <a:headEnd/>
              <a:tailEnd/>
            </a:ln>
            <a:effectLst/>
          </p:spPr>
          <p:txBody>
            <a:bodyPr wrap="square" lIns="91440" tIns="45720" rIns="91440" bIns="4572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altLang="ja-JP" sz="900" b="0" i="0" u="none" strike="noStrike" spc="-100" baseline="0">
                  <a:solidFill>
                    <a:srgbClr val="0000FF"/>
                  </a:solidFill>
                  <a:latin typeface="Arial" pitchFamily="34" charset="0"/>
                  <a:ea typeface="ＭＳ Ｐゴシック"/>
                  <a:cs typeface="Arial" pitchFamily="34" charset="0"/>
                </a:rPr>
                <a:t>15.5Mt</a:t>
              </a:r>
            </a:p>
          </p:txBody>
        </p:sp>
        <p:sp>
          <p:nvSpPr>
            <p:cNvPr id="324" name="Text Box 231">
              <a:extLst>
                <a:ext uri="{FF2B5EF4-FFF2-40B4-BE49-F238E27FC236}">
                  <a16:creationId xmlns:a16="http://schemas.microsoft.com/office/drawing/2014/main" id="{0AF73A33-7B10-43C7-B030-9898AA66B69D}"/>
                </a:ext>
              </a:extLst>
            </p:cNvPr>
            <p:cNvSpPr txBox="1">
              <a:spLocks noChangeArrowheads="1"/>
            </p:cNvSpPr>
            <p:nvPr/>
          </p:nvSpPr>
          <p:spPr bwMode="auto">
            <a:xfrm>
              <a:off x="4366685" y="2244761"/>
              <a:ext cx="686304" cy="266964"/>
            </a:xfrm>
            <a:prstGeom prst="rect">
              <a:avLst/>
            </a:prstGeom>
            <a:noFill/>
            <a:ln w="3175" algn="ctr">
              <a:noFill/>
              <a:miter lim="800000"/>
              <a:headEnd/>
              <a:tailEnd/>
            </a:ln>
            <a:effectLst/>
          </p:spPr>
          <p:txBody>
            <a:bodyPr wrap="square" lIns="91440" tIns="45720" rIns="91440" bIns="4572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altLang="ja-JP" sz="900" b="0" i="0" u="none" strike="noStrike" spc="-100" baseline="0">
                  <a:solidFill>
                    <a:srgbClr val="0000FF"/>
                  </a:solidFill>
                  <a:latin typeface="Arial" pitchFamily="34" charset="0"/>
                  <a:ea typeface="ＭＳ Ｐゴシック"/>
                  <a:cs typeface="Arial" pitchFamily="34" charset="0"/>
                </a:rPr>
                <a:t>9.4Mt</a:t>
              </a:r>
            </a:p>
          </p:txBody>
        </p:sp>
        <p:sp>
          <p:nvSpPr>
            <p:cNvPr id="325" name="Text Box 234">
              <a:extLst>
                <a:ext uri="{FF2B5EF4-FFF2-40B4-BE49-F238E27FC236}">
                  <a16:creationId xmlns:a16="http://schemas.microsoft.com/office/drawing/2014/main" id="{7EC3BED5-E81C-4E81-B0A8-258956EC72F2}"/>
                </a:ext>
              </a:extLst>
            </p:cNvPr>
            <p:cNvSpPr txBox="1">
              <a:spLocks noChangeArrowheads="1"/>
            </p:cNvSpPr>
            <p:nvPr/>
          </p:nvSpPr>
          <p:spPr bwMode="auto">
            <a:xfrm>
              <a:off x="4338740" y="1476649"/>
              <a:ext cx="686304" cy="266964"/>
            </a:xfrm>
            <a:prstGeom prst="rect">
              <a:avLst/>
            </a:prstGeom>
            <a:noFill/>
            <a:ln w="3175" algn="ctr">
              <a:noFill/>
              <a:miter lim="800000"/>
              <a:headEnd/>
              <a:tailEnd/>
            </a:ln>
            <a:effectLst/>
          </p:spPr>
          <p:txBody>
            <a:bodyPr wrap="square" lIns="91440" tIns="45720" rIns="91440" bIns="4572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altLang="ja-JP" sz="900" b="0" i="0" u="none" strike="noStrike" spc="-100" baseline="0">
                  <a:solidFill>
                    <a:srgbClr val="0000FF"/>
                  </a:solidFill>
                  <a:latin typeface="Arial" pitchFamily="34" charset="0"/>
                  <a:ea typeface="ＭＳ Ｐゴシック"/>
                  <a:cs typeface="Arial" pitchFamily="34" charset="0"/>
                </a:rPr>
                <a:t>8.1Mt</a:t>
              </a:r>
            </a:p>
          </p:txBody>
        </p:sp>
        <p:sp>
          <p:nvSpPr>
            <p:cNvPr id="326" name="AutoShape 236">
              <a:extLst>
                <a:ext uri="{FF2B5EF4-FFF2-40B4-BE49-F238E27FC236}">
                  <a16:creationId xmlns:a16="http://schemas.microsoft.com/office/drawing/2014/main" id="{A8F1FCC5-B151-4B8E-88CE-3B1B7111688B}"/>
                </a:ext>
              </a:extLst>
            </p:cNvPr>
            <p:cNvSpPr>
              <a:spLocks noChangeArrowheads="1"/>
            </p:cNvSpPr>
            <p:nvPr/>
          </p:nvSpPr>
          <p:spPr bwMode="auto">
            <a:xfrm rot="16560000">
              <a:off x="5017525" y="907724"/>
              <a:ext cx="40093" cy="3821039"/>
            </a:xfrm>
            <a:prstGeom prst="upArrow">
              <a:avLst>
                <a:gd name="adj1" fmla="val 60000"/>
                <a:gd name="adj2" fmla="val 714515"/>
              </a:avLst>
            </a:prstGeom>
            <a:solidFill>
              <a:srgbClr val="FFCC00"/>
            </a:solidFill>
            <a:ln w="3175" algn="ctr">
              <a:solidFill>
                <a:srgbClr val="000000"/>
              </a:solidFill>
              <a:miter lim="800000"/>
              <a:headEnd/>
              <a:tailEnd/>
            </a:ln>
            <a:effectLst/>
          </p:spPr>
          <p:txBody>
            <a:bodyPr/>
            <a:lstStyle/>
            <a:p>
              <a:endParaRPr lang="ja-JP" altLang="en-US"/>
            </a:p>
          </p:txBody>
        </p:sp>
        <p:sp>
          <p:nvSpPr>
            <p:cNvPr id="327" name="AutoShape 237">
              <a:extLst>
                <a:ext uri="{FF2B5EF4-FFF2-40B4-BE49-F238E27FC236}">
                  <a16:creationId xmlns:a16="http://schemas.microsoft.com/office/drawing/2014/main" id="{00D3C01A-F96D-4749-A709-1A6C5ABC46DA}"/>
                </a:ext>
              </a:extLst>
            </p:cNvPr>
            <p:cNvSpPr>
              <a:spLocks noChangeArrowheads="1"/>
            </p:cNvSpPr>
            <p:nvPr/>
          </p:nvSpPr>
          <p:spPr bwMode="auto">
            <a:xfrm rot="15720000">
              <a:off x="4770480" y="614929"/>
              <a:ext cx="40093" cy="3320224"/>
            </a:xfrm>
            <a:prstGeom prst="upArrow">
              <a:avLst>
                <a:gd name="adj1" fmla="val 60000"/>
                <a:gd name="adj2" fmla="val 477490"/>
              </a:avLst>
            </a:prstGeom>
            <a:solidFill>
              <a:srgbClr val="FFCC00"/>
            </a:solidFill>
            <a:ln w="3175" algn="ctr">
              <a:solidFill>
                <a:srgbClr val="000000"/>
              </a:solidFill>
              <a:miter lim="800000"/>
              <a:headEnd/>
              <a:tailEnd/>
            </a:ln>
            <a:effectLst/>
          </p:spPr>
          <p:txBody>
            <a:bodyPr/>
            <a:lstStyle/>
            <a:p>
              <a:endParaRPr lang="ja-JP" altLang="en-US"/>
            </a:p>
          </p:txBody>
        </p:sp>
        <p:sp>
          <p:nvSpPr>
            <p:cNvPr id="328" name="AutoShape 339">
              <a:extLst>
                <a:ext uri="{FF2B5EF4-FFF2-40B4-BE49-F238E27FC236}">
                  <a16:creationId xmlns:a16="http://schemas.microsoft.com/office/drawing/2014/main" id="{543C5946-3D8C-4D3E-8A85-D8C2B7AD1272}"/>
                </a:ext>
              </a:extLst>
            </p:cNvPr>
            <p:cNvSpPr>
              <a:spLocks noChangeArrowheads="1"/>
            </p:cNvSpPr>
            <p:nvPr/>
          </p:nvSpPr>
          <p:spPr bwMode="auto">
            <a:xfrm rot="19500000">
              <a:off x="2725204" y="1699037"/>
              <a:ext cx="387380" cy="2450353"/>
            </a:xfrm>
            <a:prstGeom prst="upArrow">
              <a:avLst>
                <a:gd name="adj1" fmla="val 62548"/>
                <a:gd name="adj2" fmla="val 122293"/>
              </a:avLst>
            </a:prstGeom>
            <a:solidFill>
              <a:srgbClr val="33CCCC"/>
            </a:solidFill>
            <a:ln w="3175" algn="ctr">
              <a:solidFill>
                <a:srgbClr val="000000"/>
              </a:solidFill>
              <a:miter lim="800000"/>
              <a:headEnd/>
              <a:tailEnd/>
            </a:ln>
            <a:effectLst/>
          </p:spPr>
          <p:txBody>
            <a:bodyPr/>
            <a:lstStyle/>
            <a:p>
              <a:endParaRPr lang="ja-JP" altLang="en-US"/>
            </a:p>
          </p:txBody>
        </p:sp>
        <p:sp>
          <p:nvSpPr>
            <p:cNvPr id="329" name="Text Box 216">
              <a:extLst>
                <a:ext uri="{FF2B5EF4-FFF2-40B4-BE49-F238E27FC236}">
                  <a16:creationId xmlns:a16="http://schemas.microsoft.com/office/drawing/2014/main" id="{DE2B8271-1FCD-4C8E-BAD1-0F3C8F2D6700}"/>
                </a:ext>
              </a:extLst>
            </p:cNvPr>
            <p:cNvSpPr txBox="1">
              <a:spLocks noChangeArrowheads="1"/>
            </p:cNvSpPr>
            <p:nvPr/>
          </p:nvSpPr>
          <p:spPr bwMode="auto">
            <a:xfrm>
              <a:off x="2136123" y="2033739"/>
              <a:ext cx="686304" cy="266964"/>
            </a:xfrm>
            <a:prstGeom prst="rect">
              <a:avLst/>
            </a:prstGeom>
            <a:noFill/>
            <a:ln w="3175" algn="ctr">
              <a:noFill/>
              <a:miter lim="800000"/>
              <a:headEnd/>
              <a:tailEnd/>
            </a:ln>
            <a:effectLst/>
          </p:spPr>
          <p:txBody>
            <a:bodyPr wrap="square" lIns="91440" tIns="45720" rIns="91440" bIns="4572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altLang="ja-JP" sz="900" b="0" i="0" u="none" strike="noStrike" spc="-100" baseline="0">
                  <a:solidFill>
                    <a:srgbClr val="0000FF"/>
                  </a:solidFill>
                  <a:latin typeface="Arial" pitchFamily="34" charset="0"/>
                  <a:ea typeface="ＭＳ Ｐゴシック"/>
                  <a:cs typeface="Arial" pitchFamily="34" charset="0"/>
                </a:rPr>
                <a:t>80.1Mt</a:t>
              </a:r>
            </a:p>
          </p:txBody>
        </p:sp>
        <p:sp>
          <p:nvSpPr>
            <p:cNvPr id="330" name="Text Box 340">
              <a:extLst>
                <a:ext uri="{FF2B5EF4-FFF2-40B4-BE49-F238E27FC236}">
                  <a16:creationId xmlns:a16="http://schemas.microsoft.com/office/drawing/2014/main" id="{00584C8D-09BA-440D-A2A7-383F441074BE}"/>
                </a:ext>
              </a:extLst>
            </p:cNvPr>
            <p:cNvSpPr txBox="1">
              <a:spLocks noChangeArrowheads="1"/>
            </p:cNvSpPr>
            <p:nvPr/>
          </p:nvSpPr>
          <p:spPr bwMode="auto">
            <a:xfrm>
              <a:off x="3245639" y="1545396"/>
              <a:ext cx="686304" cy="266964"/>
            </a:xfrm>
            <a:prstGeom prst="rect">
              <a:avLst/>
            </a:prstGeom>
            <a:noFill/>
            <a:ln w="3175" algn="ctr">
              <a:noFill/>
              <a:miter lim="800000"/>
              <a:headEnd/>
              <a:tailEnd/>
            </a:ln>
            <a:effectLst/>
          </p:spPr>
          <p:txBody>
            <a:bodyPr wrap="square" lIns="91440" tIns="45720" rIns="91440" bIns="4572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altLang="ja-JP" sz="900" b="0" i="0" u="none" strike="noStrike" spc="-100" baseline="0">
                  <a:solidFill>
                    <a:srgbClr val="0000FF"/>
                  </a:solidFill>
                  <a:latin typeface="Arial" pitchFamily="34" charset="0"/>
                  <a:ea typeface="ＭＳ Ｐゴシック"/>
                  <a:cs typeface="Arial" pitchFamily="34" charset="0"/>
                </a:rPr>
                <a:t>18.5Mt</a:t>
              </a:r>
            </a:p>
          </p:txBody>
        </p:sp>
        <p:sp>
          <p:nvSpPr>
            <p:cNvPr id="331" name="AutoShape 341">
              <a:extLst>
                <a:ext uri="{FF2B5EF4-FFF2-40B4-BE49-F238E27FC236}">
                  <a16:creationId xmlns:a16="http://schemas.microsoft.com/office/drawing/2014/main" id="{21D10FAA-3282-4DA7-9E14-7561E69C467F}"/>
                </a:ext>
              </a:extLst>
            </p:cNvPr>
            <p:cNvSpPr>
              <a:spLocks noChangeArrowheads="1"/>
            </p:cNvSpPr>
            <p:nvPr/>
          </p:nvSpPr>
          <p:spPr bwMode="auto">
            <a:xfrm rot="12600000">
              <a:off x="2370437" y="482359"/>
              <a:ext cx="140865" cy="1077392"/>
            </a:xfrm>
            <a:prstGeom prst="upArrow">
              <a:avLst>
                <a:gd name="adj1" fmla="val 53881"/>
                <a:gd name="adj2" fmla="val 149343"/>
              </a:avLst>
            </a:prstGeom>
            <a:solidFill>
              <a:srgbClr val="33CCCC"/>
            </a:solidFill>
            <a:ln w="3175" algn="ctr">
              <a:solidFill>
                <a:srgbClr val="000000"/>
              </a:solidFill>
              <a:miter lim="800000"/>
              <a:headEnd/>
              <a:tailEnd/>
            </a:ln>
            <a:effectLst/>
          </p:spPr>
          <p:txBody>
            <a:bodyPr/>
            <a:lstStyle/>
            <a:p>
              <a:endParaRPr lang="ja-JP" altLang="en-US"/>
            </a:p>
          </p:txBody>
        </p:sp>
        <p:sp>
          <p:nvSpPr>
            <p:cNvPr id="332" name="Text Box 343">
              <a:extLst>
                <a:ext uri="{FF2B5EF4-FFF2-40B4-BE49-F238E27FC236}">
                  <a16:creationId xmlns:a16="http://schemas.microsoft.com/office/drawing/2014/main" id="{9E19FD48-2578-4066-BB74-B6C57F9EAB7C}"/>
                </a:ext>
              </a:extLst>
            </p:cNvPr>
            <p:cNvSpPr txBox="1">
              <a:spLocks noChangeArrowheads="1"/>
            </p:cNvSpPr>
            <p:nvPr/>
          </p:nvSpPr>
          <p:spPr bwMode="auto">
            <a:xfrm>
              <a:off x="2194304" y="1051936"/>
              <a:ext cx="686304" cy="266964"/>
            </a:xfrm>
            <a:prstGeom prst="rect">
              <a:avLst/>
            </a:prstGeom>
            <a:noFill/>
            <a:ln w="3175" algn="ctr">
              <a:noFill/>
              <a:miter lim="800000"/>
              <a:headEnd/>
              <a:tailEnd/>
            </a:ln>
            <a:effectLst/>
          </p:spPr>
          <p:txBody>
            <a:bodyPr wrap="square" lIns="91440" tIns="45720" rIns="91440" bIns="4572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altLang="ja-JP" sz="900" b="0" i="0" u="none" strike="noStrike" spc="-100" baseline="0">
                  <a:solidFill>
                    <a:srgbClr val="0000FF"/>
                  </a:solidFill>
                  <a:latin typeface="Arial" pitchFamily="34" charset="0"/>
                  <a:ea typeface="ＭＳ Ｐゴシック"/>
                  <a:cs typeface="Arial" pitchFamily="34" charset="0"/>
                </a:rPr>
                <a:t>28.1Mt</a:t>
              </a:r>
            </a:p>
          </p:txBody>
        </p:sp>
        <p:sp>
          <p:nvSpPr>
            <p:cNvPr id="333" name="Text Box 232">
              <a:extLst>
                <a:ext uri="{FF2B5EF4-FFF2-40B4-BE49-F238E27FC236}">
                  <a16:creationId xmlns:a16="http://schemas.microsoft.com/office/drawing/2014/main" id="{57BA43F5-A544-467E-8D51-33D479E86688}"/>
                </a:ext>
              </a:extLst>
            </p:cNvPr>
            <p:cNvSpPr txBox="1">
              <a:spLocks noChangeArrowheads="1"/>
            </p:cNvSpPr>
            <p:nvPr/>
          </p:nvSpPr>
          <p:spPr bwMode="auto">
            <a:xfrm>
              <a:off x="748464" y="2747726"/>
              <a:ext cx="1104530" cy="429050"/>
            </a:xfrm>
            <a:prstGeom prst="rect">
              <a:avLst/>
            </a:prstGeom>
            <a:solidFill>
              <a:srgbClr val="E7F6FF"/>
            </a:solidFill>
            <a:ln w="3175" algn="ctr">
              <a:solidFill>
                <a:srgbClr val="3366FF"/>
              </a:solidFill>
              <a:miter lim="800000"/>
              <a:headEnd/>
              <a:tailEnd/>
            </a:ln>
            <a:effectLst/>
          </p:spPr>
          <p:txBody>
            <a:bodyPr wrap="square" lIns="91440" tIns="36000" rIns="91440" bIns="3600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a:solidFill>
                    <a:srgbClr val="000000"/>
                  </a:solidFill>
                  <a:latin typeface="Arial" pitchFamily="34" charset="0"/>
                  <a:ea typeface="ＭＳ Ｐゴシック"/>
                  <a:cs typeface="Arial" pitchFamily="34" charset="0"/>
                </a:rPr>
                <a:t>アフリカ・中東</a:t>
              </a:r>
            </a:p>
            <a:p>
              <a:pPr algn="ctr" rtl="0">
                <a:defRPr sz="1000"/>
              </a:pPr>
              <a:r>
                <a:rPr lang="en-US" altLang="ja-JP" sz="1000" b="0" i="0" u="none" strike="noStrike" baseline="0">
                  <a:solidFill>
                    <a:srgbClr val="0000FF"/>
                  </a:solidFill>
                  <a:latin typeface="Arial" pitchFamily="34" charset="0"/>
                  <a:ea typeface="ＭＳ Ｐゴシック"/>
                  <a:cs typeface="Arial" pitchFamily="34" charset="0"/>
                </a:rPr>
                <a:t>25.7Mt</a:t>
              </a:r>
            </a:p>
          </p:txBody>
        </p:sp>
        <p:sp>
          <p:nvSpPr>
            <p:cNvPr id="334" name="Text Box 233">
              <a:extLst>
                <a:ext uri="{FF2B5EF4-FFF2-40B4-BE49-F238E27FC236}">
                  <a16:creationId xmlns:a16="http://schemas.microsoft.com/office/drawing/2014/main" id="{8C6C0776-BC63-4D9C-800A-55C813C04C02}"/>
                </a:ext>
              </a:extLst>
            </p:cNvPr>
            <p:cNvSpPr txBox="1">
              <a:spLocks noChangeArrowheads="1"/>
            </p:cNvSpPr>
            <p:nvPr/>
          </p:nvSpPr>
          <p:spPr bwMode="auto">
            <a:xfrm>
              <a:off x="5030942" y="2210172"/>
              <a:ext cx="704852" cy="429050"/>
            </a:xfrm>
            <a:prstGeom prst="rect">
              <a:avLst/>
            </a:prstGeom>
            <a:solidFill>
              <a:srgbClr val="E7F6FF"/>
            </a:solidFill>
            <a:ln w="3175" algn="ctr">
              <a:solidFill>
                <a:srgbClr val="3366FF"/>
              </a:solidFill>
              <a:miter lim="800000"/>
              <a:headEnd/>
              <a:tailEnd/>
            </a:ln>
            <a:effectLst/>
          </p:spPr>
          <p:txBody>
            <a:bodyPr wrap="square" lIns="91440" tIns="36000" rIns="91440" bIns="3600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a:solidFill>
                    <a:srgbClr val="000000"/>
                  </a:solidFill>
                  <a:latin typeface="Arial" pitchFamily="34" charset="0"/>
                  <a:ea typeface="ＭＳ Ｐゴシック"/>
                  <a:cs typeface="Arial" pitchFamily="34" charset="0"/>
                </a:rPr>
                <a:t>北米</a:t>
              </a:r>
            </a:p>
            <a:p>
              <a:pPr algn="ctr" rtl="0">
                <a:defRPr sz="1000"/>
              </a:pPr>
              <a:r>
                <a:rPr lang="en-US" altLang="ja-JP" sz="1000" b="0" i="0" u="none" strike="noStrike" baseline="0">
                  <a:solidFill>
                    <a:srgbClr val="0000FF"/>
                  </a:solidFill>
                  <a:latin typeface="Arial" pitchFamily="34" charset="0"/>
                  <a:ea typeface="ＭＳ Ｐゴシック"/>
                  <a:cs typeface="Arial" pitchFamily="34" charset="0"/>
                </a:rPr>
                <a:t>24.9Mt</a:t>
              </a:r>
            </a:p>
          </p:txBody>
        </p:sp>
        <p:sp>
          <p:nvSpPr>
            <p:cNvPr id="335" name="AutoShape 346">
              <a:extLst>
                <a:ext uri="{FF2B5EF4-FFF2-40B4-BE49-F238E27FC236}">
                  <a16:creationId xmlns:a16="http://schemas.microsoft.com/office/drawing/2014/main" id="{3F003BB5-2C2C-4986-8DEF-DBF6A916F5E6}"/>
                </a:ext>
              </a:extLst>
            </p:cNvPr>
            <p:cNvSpPr>
              <a:spLocks noChangeArrowheads="1"/>
            </p:cNvSpPr>
            <p:nvPr/>
          </p:nvSpPr>
          <p:spPr bwMode="auto">
            <a:xfrm rot="14760000">
              <a:off x="5135294" y="924838"/>
              <a:ext cx="54677" cy="1400430"/>
            </a:xfrm>
            <a:prstGeom prst="upArrow">
              <a:avLst>
                <a:gd name="adj1" fmla="val 60000"/>
                <a:gd name="adj2" fmla="val 436455"/>
              </a:avLst>
            </a:prstGeom>
            <a:solidFill>
              <a:srgbClr val="FF99CC"/>
            </a:solidFill>
            <a:ln w="3175" algn="ctr">
              <a:solidFill>
                <a:srgbClr val="000000"/>
              </a:solidFill>
              <a:miter lim="800000"/>
              <a:headEnd/>
              <a:tailEnd/>
            </a:ln>
            <a:effectLst/>
          </p:spPr>
          <p:txBody>
            <a:bodyPr/>
            <a:lstStyle/>
            <a:p>
              <a:endParaRPr lang="ja-JP" altLang="en-US"/>
            </a:p>
          </p:txBody>
        </p:sp>
        <p:sp>
          <p:nvSpPr>
            <p:cNvPr id="336" name="Text Box 347">
              <a:extLst>
                <a:ext uri="{FF2B5EF4-FFF2-40B4-BE49-F238E27FC236}">
                  <a16:creationId xmlns:a16="http://schemas.microsoft.com/office/drawing/2014/main" id="{E5C49EEE-5B70-4D62-A1F2-7FEA9B4E3807}"/>
                </a:ext>
              </a:extLst>
            </p:cNvPr>
            <p:cNvSpPr txBox="1">
              <a:spLocks noChangeArrowheads="1"/>
            </p:cNvSpPr>
            <p:nvPr/>
          </p:nvSpPr>
          <p:spPr bwMode="auto">
            <a:xfrm>
              <a:off x="2590023" y="1635156"/>
              <a:ext cx="686304" cy="266964"/>
            </a:xfrm>
            <a:prstGeom prst="rect">
              <a:avLst/>
            </a:prstGeom>
            <a:noFill/>
            <a:ln w="3175" algn="ctr">
              <a:noFill/>
              <a:miter lim="800000"/>
              <a:headEnd/>
              <a:tailEnd/>
            </a:ln>
            <a:effectLst/>
          </p:spPr>
          <p:txBody>
            <a:bodyPr wrap="square" lIns="91440" tIns="45720" rIns="91440" bIns="4572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altLang="ja-JP" sz="900" b="0" i="0" u="none" strike="noStrike" spc="-100" baseline="0">
                  <a:solidFill>
                    <a:srgbClr val="0000CC"/>
                  </a:solidFill>
                  <a:latin typeface="Arial" pitchFamily="34" charset="0"/>
                  <a:ea typeface="ＭＳ Ｐゴシック"/>
                  <a:cs typeface="Arial" pitchFamily="34" charset="0"/>
                </a:rPr>
                <a:t>49.3Mt</a:t>
              </a:r>
            </a:p>
          </p:txBody>
        </p:sp>
        <p:sp>
          <p:nvSpPr>
            <p:cNvPr id="337" name="AutoShape 348">
              <a:extLst>
                <a:ext uri="{FF2B5EF4-FFF2-40B4-BE49-F238E27FC236}">
                  <a16:creationId xmlns:a16="http://schemas.microsoft.com/office/drawing/2014/main" id="{561147FB-EEF7-489E-9EFA-778834660127}"/>
                </a:ext>
              </a:extLst>
            </p:cNvPr>
            <p:cNvSpPr>
              <a:spLocks noChangeArrowheads="1"/>
            </p:cNvSpPr>
            <p:nvPr/>
          </p:nvSpPr>
          <p:spPr bwMode="auto">
            <a:xfrm rot="12900000">
              <a:off x="1792787" y="581303"/>
              <a:ext cx="35243" cy="2374079"/>
            </a:xfrm>
            <a:prstGeom prst="upArrow">
              <a:avLst>
                <a:gd name="adj1" fmla="val 51952"/>
                <a:gd name="adj2" fmla="val 218631"/>
              </a:avLst>
            </a:prstGeom>
            <a:solidFill>
              <a:srgbClr val="FF0000"/>
            </a:solidFill>
            <a:ln w="3175" algn="ctr">
              <a:solidFill>
                <a:srgbClr val="000000"/>
              </a:solidFill>
              <a:miter lim="800000"/>
              <a:headEnd/>
              <a:tailEnd/>
            </a:ln>
            <a:effectLst/>
          </p:spPr>
          <p:txBody>
            <a:bodyPr/>
            <a:lstStyle/>
            <a:p>
              <a:endParaRPr lang="ja-JP" altLang="en-US"/>
            </a:p>
          </p:txBody>
        </p:sp>
        <p:sp>
          <p:nvSpPr>
            <p:cNvPr id="338" name="Text Box 349">
              <a:extLst>
                <a:ext uri="{FF2B5EF4-FFF2-40B4-BE49-F238E27FC236}">
                  <a16:creationId xmlns:a16="http://schemas.microsoft.com/office/drawing/2014/main" id="{BC0323D8-0F6D-472D-8175-E3198821A952}"/>
                </a:ext>
              </a:extLst>
            </p:cNvPr>
            <p:cNvSpPr txBox="1">
              <a:spLocks noChangeArrowheads="1"/>
            </p:cNvSpPr>
            <p:nvPr/>
          </p:nvSpPr>
          <p:spPr bwMode="auto">
            <a:xfrm>
              <a:off x="736303" y="2471225"/>
              <a:ext cx="686304" cy="266964"/>
            </a:xfrm>
            <a:prstGeom prst="rect">
              <a:avLst/>
            </a:prstGeom>
            <a:noFill/>
            <a:ln w="3175" algn="ctr">
              <a:noFill/>
              <a:miter lim="800000"/>
              <a:headEnd/>
              <a:tailEnd/>
            </a:ln>
            <a:effectLst/>
          </p:spPr>
          <p:txBody>
            <a:bodyPr wrap="square" lIns="91440" tIns="45720" rIns="91440" bIns="4572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altLang="ja-JP" sz="900" b="0" i="0" u="none" strike="noStrike" spc="-100" baseline="0">
                  <a:solidFill>
                    <a:srgbClr val="0000FF"/>
                  </a:solidFill>
                  <a:latin typeface="Arial" pitchFamily="34" charset="0"/>
                  <a:ea typeface="ＭＳ Ｐゴシック"/>
                  <a:cs typeface="Arial" pitchFamily="34" charset="0"/>
                </a:rPr>
                <a:t>6.7Mt</a:t>
              </a:r>
            </a:p>
          </p:txBody>
        </p:sp>
        <p:sp>
          <p:nvSpPr>
            <p:cNvPr id="339" name="Text Box 350">
              <a:extLst>
                <a:ext uri="{FF2B5EF4-FFF2-40B4-BE49-F238E27FC236}">
                  <a16:creationId xmlns:a16="http://schemas.microsoft.com/office/drawing/2014/main" id="{A6617191-ACAC-4CE1-A6DA-C0129814DA3D}"/>
                </a:ext>
              </a:extLst>
            </p:cNvPr>
            <p:cNvSpPr txBox="1">
              <a:spLocks noChangeArrowheads="1"/>
            </p:cNvSpPr>
            <p:nvPr/>
          </p:nvSpPr>
          <p:spPr bwMode="auto">
            <a:xfrm>
              <a:off x="0" y="3040570"/>
              <a:ext cx="690360" cy="552883"/>
            </a:xfrm>
            <a:prstGeom prst="rect">
              <a:avLst/>
            </a:prstGeom>
            <a:noFill/>
            <a:ln w="3175" algn="ctr">
              <a:noFill/>
              <a:miter lim="800000"/>
              <a:headEnd/>
              <a:tailEnd/>
            </a:ln>
            <a:effectLst/>
          </p:spPr>
          <p:txBody>
            <a:bodyPr wrap="square" lIns="91440" tIns="45720" rIns="91440" bIns="4572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en-US" altLang="ja-JP" sz="900" b="0" i="0" u="none" strike="noStrike" spc="-100" baseline="0">
                  <a:solidFill>
                    <a:srgbClr val="FF0000"/>
                  </a:solidFill>
                  <a:latin typeface="Arial" pitchFamily="34" charset="0"/>
                  <a:ea typeface="ＭＳ Ｐゴシック"/>
                  <a:cs typeface="Arial" pitchFamily="34" charset="0"/>
                </a:rPr>
                <a:t>4.2Mt</a:t>
              </a:r>
            </a:p>
            <a:p>
              <a:pPr algn="l" rtl="0">
                <a:defRPr sz="1000"/>
              </a:pPr>
              <a:r>
                <a:rPr lang="ja-JP" altLang="en-US" sz="900" b="0" i="0" u="none" strike="noStrike" spc="-100" baseline="0">
                  <a:solidFill>
                    <a:sysClr val="windowText" lastClr="000000"/>
                  </a:solidFill>
                  <a:latin typeface="Arial" pitchFamily="34" charset="0"/>
                  <a:ea typeface="ＭＳ Ｐゴシック"/>
                  <a:cs typeface="Arial" pitchFamily="34" charset="0"/>
                </a:rPr>
                <a:t>コロンビアから</a:t>
              </a:r>
              <a:endParaRPr lang="en-US" altLang="ja-JP" sz="900" b="0" i="0" u="none" strike="noStrike" spc="-100" baseline="0">
                <a:solidFill>
                  <a:sysClr val="windowText" lastClr="000000"/>
                </a:solidFill>
                <a:latin typeface="Arial" pitchFamily="34" charset="0"/>
                <a:ea typeface="ＭＳ Ｐゴシック"/>
                <a:cs typeface="Arial" pitchFamily="34" charset="0"/>
              </a:endParaRPr>
            </a:p>
          </p:txBody>
        </p:sp>
        <p:sp>
          <p:nvSpPr>
            <p:cNvPr id="340" name="AutoShape 193">
              <a:extLst>
                <a:ext uri="{FF2B5EF4-FFF2-40B4-BE49-F238E27FC236}">
                  <a16:creationId xmlns:a16="http://schemas.microsoft.com/office/drawing/2014/main" id="{38C95D82-08D1-4EC4-8518-680C908EDFEB}"/>
                </a:ext>
              </a:extLst>
            </p:cNvPr>
            <p:cNvSpPr>
              <a:spLocks noChangeArrowheads="1"/>
            </p:cNvSpPr>
            <p:nvPr/>
          </p:nvSpPr>
          <p:spPr bwMode="auto">
            <a:xfrm rot="360000">
              <a:off x="7172269" y="823378"/>
              <a:ext cx="299339" cy="2154786"/>
            </a:xfrm>
            <a:prstGeom prst="upArrow">
              <a:avLst>
                <a:gd name="adj1" fmla="val 63935"/>
                <a:gd name="adj2" fmla="val 148646"/>
              </a:avLst>
            </a:prstGeom>
            <a:solidFill>
              <a:srgbClr val="99CC00"/>
            </a:solidFill>
            <a:ln w="3175" algn="ctr">
              <a:solidFill>
                <a:srgbClr val="000000"/>
              </a:solidFill>
              <a:miter lim="800000"/>
              <a:headEnd/>
              <a:tailEnd/>
            </a:ln>
            <a:effectLst/>
          </p:spPr>
          <p:txBody>
            <a:bodyPr/>
            <a:lstStyle/>
            <a:p>
              <a:endParaRPr lang="ja-JP" altLang="en-US"/>
            </a:p>
          </p:txBody>
        </p:sp>
        <p:sp>
          <p:nvSpPr>
            <p:cNvPr id="341" name="Text Box 200">
              <a:extLst>
                <a:ext uri="{FF2B5EF4-FFF2-40B4-BE49-F238E27FC236}">
                  <a16:creationId xmlns:a16="http://schemas.microsoft.com/office/drawing/2014/main" id="{E2D497E7-346F-4672-86E0-5E67BA3031E2}"/>
                </a:ext>
              </a:extLst>
            </p:cNvPr>
            <p:cNvSpPr txBox="1">
              <a:spLocks noChangeArrowheads="1"/>
            </p:cNvSpPr>
            <p:nvPr/>
          </p:nvSpPr>
          <p:spPr bwMode="auto">
            <a:xfrm>
              <a:off x="7043125" y="2378403"/>
              <a:ext cx="569207" cy="347319"/>
            </a:xfrm>
            <a:prstGeom prst="rect">
              <a:avLst/>
            </a:prstGeom>
            <a:noFill/>
            <a:ln w="3175" algn="ctr">
              <a:noFill/>
              <a:miter lim="800000"/>
              <a:headEnd/>
              <a:tailEnd/>
            </a:ln>
            <a:effectLst/>
          </p:spPr>
          <p:txBody>
            <a:bodyPr wrap="square" lIns="91440" tIns="45720" rIns="91440" bIns="4572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altLang="ja-JP" sz="900" b="0" i="0" u="none" strike="noStrike" spc="-80" baseline="0">
                  <a:solidFill>
                    <a:srgbClr val="FF0000"/>
                  </a:solidFill>
                  <a:latin typeface="Arial" pitchFamily="34" charset="0"/>
                  <a:ea typeface="ＭＳ Ｐゴシック"/>
                  <a:cs typeface="Arial" pitchFamily="34" charset="0"/>
                </a:rPr>
                <a:t>50.4Mt</a:t>
              </a:r>
            </a:p>
          </p:txBody>
        </p:sp>
        <p:sp>
          <p:nvSpPr>
            <p:cNvPr id="342" name="AutoShape 194">
              <a:extLst>
                <a:ext uri="{FF2B5EF4-FFF2-40B4-BE49-F238E27FC236}">
                  <a16:creationId xmlns:a16="http://schemas.microsoft.com/office/drawing/2014/main" id="{41CAB8D9-E178-4559-B680-02A15B9E901C}"/>
                </a:ext>
              </a:extLst>
            </p:cNvPr>
            <p:cNvSpPr>
              <a:spLocks noChangeArrowheads="1"/>
            </p:cNvSpPr>
            <p:nvPr/>
          </p:nvSpPr>
          <p:spPr bwMode="auto">
            <a:xfrm rot="21420000">
              <a:off x="540894" y="1906942"/>
              <a:ext cx="158594" cy="2412217"/>
            </a:xfrm>
            <a:prstGeom prst="upArrow">
              <a:avLst>
                <a:gd name="adj1" fmla="val 63935"/>
                <a:gd name="adj2" fmla="val 200672"/>
              </a:avLst>
            </a:prstGeom>
            <a:solidFill>
              <a:srgbClr val="99CC00"/>
            </a:solidFill>
            <a:ln w="3175" algn="ctr">
              <a:solidFill>
                <a:srgbClr val="000000"/>
              </a:solidFill>
              <a:miter lim="800000"/>
              <a:headEnd/>
              <a:tailEnd/>
            </a:ln>
            <a:effectLst/>
          </p:spPr>
          <p:txBody>
            <a:bodyPr/>
            <a:lstStyle/>
            <a:p>
              <a:endParaRPr lang="ja-JP" altLang="en-US"/>
            </a:p>
          </p:txBody>
        </p:sp>
        <p:sp>
          <p:nvSpPr>
            <p:cNvPr id="343" name="AutoShape 355">
              <a:extLst>
                <a:ext uri="{FF2B5EF4-FFF2-40B4-BE49-F238E27FC236}">
                  <a16:creationId xmlns:a16="http://schemas.microsoft.com/office/drawing/2014/main" id="{AA7D337E-2DCF-44D0-A989-30FCB6D44199}"/>
                </a:ext>
              </a:extLst>
            </p:cNvPr>
            <p:cNvSpPr>
              <a:spLocks noChangeArrowheads="1"/>
            </p:cNvSpPr>
            <p:nvPr/>
          </p:nvSpPr>
          <p:spPr bwMode="auto">
            <a:xfrm rot="12000000">
              <a:off x="6487557" y="1784425"/>
              <a:ext cx="69645" cy="1530986"/>
            </a:xfrm>
            <a:prstGeom prst="upArrow">
              <a:avLst>
                <a:gd name="adj1" fmla="val 50000"/>
                <a:gd name="adj2" fmla="val 243807"/>
              </a:avLst>
            </a:prstGeom>
            <a:solidFill>
              <a:srgbClr val="008000"/>
            </a:solidFill>
            <a:ln w="3175" algn="ctr">
              <a:solidFill>
                <a:srgbClr val="000000"/>
              </a:solidFill>
              <a:miter lim="800000"/>
              <a:headEnd/>
              <a:tailEnd/>
            </a:ln>
            <a:effectLst/>
          </p:spPr>
          <p:txBody>
            <a:bodyPr/>
            <a:lstStyle/>
            <a:p>
              <a:endParaRPr lang="ja-JP" altLang="en-US"/>
            </a:p>
          </p:txBody>
        </p:sp>
        <p:sp>
          <p:nvSpPr>
            <p:cNvPr id="344" name="Text Box 336">
              <a:extLst>
                <a:ext uri="{FF2B5EF4-FFF2-40B4-BE49-F238E27FC236}">
                  <a16:creationId xmlns:a16="http://schemas.microsoft.com/office/drawing/2014/main" id="{3158C1A5-3DB2-40CE-8C6C-C9A1A5C4B3D1}"/>
                </a:ext>
              </a:extLst>
            </p:cNvPr>
            <p:cNvSpPr txBox="1">
              <a:spLocks noChangeArrowheads="1"/>
            </p:cNvSpPr>
            <p:nvPr/>
          </p:nvSpPr>
          <p:spPr bwMode="auto">
            <a:xfrm>
              <a:off x="2185991" y="4316101"/>
              <a:ext cx="756049" cy="429050"/>
            </a:xfrm>
            <a:prstGeom prst="rect">
              <a:avLst/>
            </a:prstGeom>
            <a:solidFill>
              <a:srgbClr val="E7F6FF"/>
            </a:solidFill>
            <a:ln w="3175" algn="ctr">
              <a:solidFill>
                <a:srgbClr val="3366FF"/>
              </a:solidFill>
              <a:miter lim="800000"/>
              <a:headEnd/>
              <a:tailEnd/>
            </a:ln>
            <a:effectLst/>
          </p:spPr>
          <p:txBody>
            <a:bodyPr wrap="square" lIns="91440" tIns="36000" rIns="91440" bIns="3600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a:solidFill>
                    <a:srgbClr val="000000"/>
                  </a:solidFill>
                  <a:latin typeface="Arial" pitchFamily="34" charset="0"/>
                  <a:ea typeface="ＭＳ Ｐゴシック"/>
                  <a:cs typeface="Arial" pitchFamily="34" charset="0"/>
                </a:rPr>
                <a:t>インド</a:t>
              </a:r>
            </a:p>
            <a:p>
              <a:pPr marL="0" marR="0" lvl="0" indent="0" algn="ctr" defTabSz="914400" rtl="0" eaLnBrk="1" fontAlgn="auto" latinLnBrk="0" hangingPunct="1">
                <a:lnSpc>
                  <a:spcPct val="100000"/>
                </a:lnSpc>
                <a:spcBef>
                  <a:spcPts val="0"/>
                </a:spcBef>
                <a:spcAft>
                  <a:spcPts val="0"/>
                </a:spcAft>
                <a:buClrTx/>
                <a:buSzTx/>
                <a:buFontTx/>
                <a:buNone/>
                <a:tabLst/>
                <a:defRPr sz="1000"/>
              </a:pPr>
              <a:r>
                <a:rPr kumimoji="0" lang="en-US" altLang="ja-JP" sz="1000" b="0" i="0" u="none" strike="noStrike" kern="0" cap="none" spc="0" normalizeH="0" baseline="0" noProof="0">
                  <a:ln>
                    <a:noFill/>
                  </a:ln>
                  <a:solidFill>
                    <a:srgbClr val="0000FF"/>
                  </a:solidFill>
                  <a:effectLst/>
                  <a:uLnTx/>
                  <a:uFillTx/>
                  <a:latin typeface="Arial" pitchFamily="34" charset="0"/>
                  <a:ea typeface="ＭＳ Ｐゴシック"/>
                  <a:cs typeface="Arial" pitchFamily="34" charset="0"/>
                </a:rPr>
                <a:t>208.3Mt</a:t>
              </a:r>
            </a:p>
          </p:txBody>
        </p:sp>
        <p:sp>
          <p:nvSpPr>
            <p:cNvPr id="345" name="AutoShape 178">
              <a:extLst>
                <a:ext uri="{FF2B5EF4-FFF2-40B4-BE49-F238E27FC236}">
                  <a16:creationId xmlns:a16="http://schemas.microsoft.com/office/drawing/2014/main" id="{F3404FD8-976C-4736-9091-70D01421F230}"/>
                </a:ext>
              </a:extLst>
            </p:cNvPr>
            <p:cNvSpPr>
              <a:spLocks noChangeArrowheads="1"/>
            </p:cNvSpPr>
            <p:nvPr/>
          </p:nvSpPr>
          <p:spPr bwMode="auto">
            <a:xfrm rot="15960000">
              <a:off x="5468126" y="1044254"/>
              <a:ext cx="36448" cy="1880414"/>
            </a:xfrm>
            <a:prstGeom prst="upArrow">
              <a:avLst>
                <a:gd name="adj1" fmla="val 63744"/>
                <a:gd name="adj2" fmla="val 300675"/>
              </a:avLst>
            </a:prstGeom>
            <a:solidFill>
              <a:srgbClr val="FF99CC"/>
            </a:solidFill>
            <a:ln w="3175" algn="ctr">
              <a:solidFill>
                <a:srgbClr val="000000"/>
              </a:solidFill>
              <a:miter lim="800000"/>
              <a:headEnd/>
              <a:tailEnd/>
            </a:ln>
            <a:effectLst/>
          </p:spPr>
          <p:txBody>
            <a:bodyPr/>
            <a:lstStyle/>
            <a:p>
              <a:endParaRPr lang="ja-JP" altLang="en-US"/>
            </a:p>
          </p:txBody>
        </p:sp>
        <p:sp>
          <p:nvSpPr>
            <p:cNvPr id="346" name="AutoShape 341">
              <a:extLst>
                <a:ext uri="{FF2B5EF4-FFF2-40B4-BE49-F238E27FC236}">
                  <a16:creationId xmlns:a16="http://schemas.microsoft.com/office/drawing/2014/main" id="{3C6AFE73-F7BA-4B17-BBF1-5C82B15BBAE1}"/>
                </a:ext>
              </a:extLst>
            </p:cNvPr>
            <p:cNvSpPr>
              <a:spLocks noChangeArrowheads="1"/>
            </p:cNvSpPr>
            <p:nvPr/>
          </p:nvSpPr>
          <p:spPr bwMode="auto">
            <a:xfrm rot="15900000">
              <a:off x="4035681" y="41108"/>
              <a:ext cx="45719" cy="2824562"/>
            </a:xfrm>
            <a:prstGeom prst="upArrow">
              <a:avLst>
                <a:gd name="adj1" fmla="val 53881"/>
                <a:gd name="adj2" fmla="val 149343"/>
              </a:avLst>
            </a:prstGeom>
            <a:solidFill>
              <a:srgbClr val="33CCCC"/>
            </a:solidFill>
            <a:ln w="3175" algn="ctr">
              <a:solidFill>
                <a:srgbClr val="000000"/>
              </a:solidFill>
              <a:miter lim="800000"/>
              <a:headEnd/>
              <a:tailEnd/>
            </a:ln>
            <a:effectLst/>
          </p:spPr>
          <p:txBody>
            <a:bodyPr/>
            <a:lstStyle/>
            <a:p>
              <a:endParaRPr lang="ja-JP" altLang="en-US"/>
            </a:p>
          </p:txBody>
        </p:sp>
        <p:sp>
          <p:nvSpPr>
            <p:cNvPr id="347" name="Text Box 347">
              <a:extLst>
                <a:ext uri="{FF2B5EF4-FFF2-40B4-BE49-F238E27FC236}">
                  <a16:creationId xmlns:a16="http://schemas.microsoft.com/office/drawing/2014/main" id="{045AAA16-090D-4E69-80DB-F9A12B3FDC7B}"/>
                </a:ext>
              </a:extLst>
            </p:cNvPr>
            <p:cNvSpPr txBox="1">
              <a:spLocks noChangeArrowheads="1"/>
            </p:cNvSpPr>
            <p:nvPr/>
          </p:nvSpPr>
          <p:spPr bwMode="auto">
            <a:xfrm>
              <a:off x="4345867" y="1174390"/>
              <a:ext cx="686305" cy="266964"/>
            </a:xfrm>
            <a:prstGeom prst="rect">
              <a:avLst/>
            </a:prstGeom>
            <a:noFill/>
            <a:ln w="3175" algn="ctr">
              <a:noFill/>
              <a:miter lim="800000"/>
              <a:headEnd/>
              <a:tailEnd/>
            </a:ln>
            <a:effectLst/>
          </p:spPr>
          <p:txBody>
            <a:bodyPr wrap="square" lIns="91440" tIns="45720" rIns="91440" bIns="4572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altLang="ja-JP" sz="900" b="0" i="0" u="none" strike="noStrike" spc="-100" baseline="0">
                  <a:solidFill>
                    <a:srgbClr val="0000FF"/>
                  </a:solidFill>
                  <a:latin typeface="Arial" pitchFamily="34" charset="0"/>
                  <a:ea typeface="ＭＳ Ｐゴシック"/>
                  <a:cs typeface="Arial" pitchFamily="34" charset="0"/>
                </a:rPr>
                <a:t>5.3Mt</a:t>
              </a:r>
            </a:p>
          </p:txBody>
        </p:sp>
        <p:sp>
          <p:nvSpPr>
            <p:cNvPr id="348" name="AutoShape 183">
              <a:extLst>
                <a:ext uri="{FF2B5EF4-FFF2-40B4-BE49-F238E27FC236}">
                  <a16:creationId xmlns:a16="http://schemas.microsoft.com/office/drawing/2014/main" id="{3D8F211A-2DE7-4E36-834B-59EE004F2802}"/>
                </a:ext>
              </a:extLst>
            </p:cNvPr>
            <p:cNvSpPr>
              <a:spLocks noChangeArrowheads="1"/>
            </p:cNvSpPr>
            <p:nvPr/>
          </p:nvSpPr>
          <p:spPr bwMode="auto">
            <a:xfrm rot="14160000">
              <a:off x="3168079" y="3695897"/>
              <a:ext cx="232064" cy="820515"/>
            </a:xfrm>
            <a:prstGeom prst="upArrow">
              <a:avLst>
                <a:gd name="adj1" fmla="val 70385"/>
                <a:gd name="adj2" fmla="val 122105"/>
              </a:avLst>
            </a:prstGeom>
            <a:solidFill>
              <a:schemeClr val="accent6">
                <a:lumMod val="40000"/>
                <a:lumOff val="60000"/>
              </a:schemeClr>
            </a:solidFill>
            <a:ln w="3175" algn="ctr">
              <a:solidFill>
                <a:srgbClr val="000000"/>
              </a:solidFill>
              <a:miter lim="800000"/>
              <a:headEnd/>
              <a:tailEnd/>
            </a:ln>
            <a:effectLst/>
          </p:spPr>
          <p:txBody>
            <a:bodyPr/>
            <a:lstStyle/>
            <a:p>
              <a:endParaRPr lang="ja-JP" altLang="en-US"/>
            </a:p>
          </p:txBody>
        </p:sp>
        <p:sp>
          <p:nvSpPr>
            <p:cNvPr id="349" name="AutoShape 183">
              <a:extLst>
                <a:ext uri="{FF2B5EF4-FFF2-40B4-BE49-F238E27FC236}">
                  <a16:creationId xmlns:a16="http://schemas.microsoft.com/office/drawing/2014/main" id="{42D15BC7-B5D2-4DC5-82C2-9759644D7F2F}"/>
                </a:ext>
              </a:extLst>
            </p:cNvPr>
            <p:cNvSpPr>
              <a:spLocks noChangeArrowheads="1"/>
            </p:cNvSpPr>
            <p:nvPr/>
          </p:nvSpPr>
          <p:spPr bwMode="auto">
            <a:xfrm rot="10800000">
              <a:off x="2326875" y="3807869"/>
              <a:ext cx="457814" cy="510329"/>
            </a:xfrm>
            <a:prstGeom prst="upArrow">
              <a:avLst>
                <a:gd name="adj1" fmla="val 62108"/>
                <a:gd name="adj2" fmla="val 56405"/>
              </a:avLst>
            </a:prstGeom>
            <a:solidFill>
              <a:schemeClr val="accent6">
                <a:lumMod val="40000"/>
                <a:lumOff val="60000"/>
              </a:schemeClr>
            </a:solidFill>
            <a:ln w="3175" algn="ctr">
              <a:solidFill>
                <a:srgbClr val="000000"/>
              </a:solidFill>
              <a:miter lim="800000"/>
              <a:headEnd/>
              <a:tailEnd/>
            </a:ln>
            <a:effectLst/>
          </p:spPr>
          <p:txBody>
            <a:bodyPr/>
            <a:lstStyle/>
            <a:p>
              <a:endParaRPr lang="ja-JP" altLang="en-US"/>
            </a:p>
          </p:txBody>
        </p:sp>
        <p:sp>
          <p:nvSpPr>
            <p:cNvPr id="350" name="Text Box 343">
              <a:extLst>
                <a:ext uri="{FF2B5EF4-FFF2-40B4-BE49-F238E27FC236}">
                  <a16:creationId xmlns:a16="http://schemas.microsoft.com/office/drawing/2014/main" id="{BE927DC0-152C-4FEF-B96F-3CDDFCE0214B}"/>
                </a:ext>
              </a:extLst>
            </p:cNvPr>
            <p:cNvSpPr txBox="1">
              <a:spLocks noChangeArrowheads="1"/>
            </p:cNvSpPr>
            <p:nvPr/>
          </p:nvSpPr>
          <p:spPr bwMode="auto">
            <a:xfrm>
              <a:off x="2713460" y="3998895"/>
              <a:ext cx="552403" cy="266964"/>
            </a:xfrm>
            <a:prstGeom prst="rect">
              <a:avLst/>
            </a:prstGeom>
            <a:noFill/>
            <a:ln w="3175" algn="ctr">
              <a:noFill/>
              <a:miter lim="800000"/>
              <a:headEnd/>
              <a:tailEnd/>
            </a:ln>
            <a:effectLst/>
          </p:spPr>
          <p:txBody>
            <a:bodyPr wrap="square" lIns="91440" tIns="45720" rIns="91440" bIns="4572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altLang="ja-JP" sz="900" b="0" i="0" u="none" strike="noStrike" spc="-100" baseline="0">
                  <a:solidFill>
                    <a:srgbClr val="FF0000"/>
                  </a:solidFill>
                  <a:latin typeface="Arial" pitchFamily="34" charset="0"/>
                  <a:ea typeface="ＭＳ Ｐゴシック"/>
                  <a:cs typeface="Arial" pitchFamily="34" charset="0"/>
                </a:rPr>
                <a:t>41.7Mt</a:t>
              </a:r>
            </a:p>
          </p:txBody>
        </p:sp>
        <p:sp>
          <p:nvSpPr>
            <p:cNvPr id="351" name="Text Box 343">
              <a:extLst>
                <a:ext uri="{FF2B5EF4-FFF2-40B4-BE49-F238E27FC236}">
                  <a16:creationId xmlns:a16="http://schemas.microsoft.com/office/drawing/2014/main" id="{C7D41118-4AA5-4DF5-BF15-A18D230F614D}"/>
                </a:ext>
              </a:extLst>
            </p:cNvPr>
            <p:cNvSpPr txBox="1">
              <a:spLocks noChangeArrowheads="1"/>
            </p:cNvSpPr>
            <p:nvPr/>
          </p:nvSpPr>
          <p:spPr bwMode="auto">
            <a:xfrm>
              <a:off x="1761042" y="3859585"/>
              <a:ext cx="740789" cy="266964"/>
            </a:xfrm>
            <a:prstGeom prst="rect">
              <a:avLst/>
            </a:prstGeom>
            <a:noFill/>
            <a:ln w="3175" algn="ctr">
              <a:noFill/>
              <a:miter lim="800000"/>
              <a:headEnd/>
              <a:tailEnd/>
            </a:ln>
            <a:effectLst/>
          </p:spPr>
          <p:txBody>
            <a:bodyPr wrap="square" lIns="91440" tIns="45720" rIns="91440" bIns="4572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altLang="ja-JP" sz="900" b="0" i="0" u="none" strike="noStrike" spc="-100" baseline="0">
                  <a:solidFill>
                    <a:srgbClr val="0000FF"/>
                  </a:solidFill>
                  <a:latin typeface="Arial" pitchFamily="34" charset="0"/>
                  <a:ea typeface="ＭＳ Ｐゴシック"/>
                  <a:cs typeface="Arial" pitchFamily="34" charset="0"/>
                </a:rPr>
                <a:t>107.0Mt</a:t>
              </a:r>
            </a:p>
          </p:txBody>
        </p:sp>
        <p:sp>
          <p:nvSpPr>
            <p:cNvPr id="352" name="Text Box 225">
              <a:extLst>
                <a:ext uri="{FF2B5EF4-FFF2-40B4-BE49-F238E27FC236}">
                  <a16:creationId xmlns:a16="http://schemas.microsoft.com/office/drawing/2014/main" id="{ABFCFCDE-12AC-40DB-A9CA-6EF8BA7A381C}"/>
                </a:ext>
              </a:extLst>
            </p:cNvPr>
            <p:cNvSpPr txBox="1">
              <a:spLocks noChangeArrowheads="1"/>
            </p:cNvSpPr>
            <p:nvPr/>
          </p:nvSpPr>
          <p:spPr bwMode="auto">
            <a:xfrm>
              <a:off x="3094803" y="4336257"/>
              <a:ext cx="621383" cy="266964"/>
            </a:xfrm>
            <a:prstGeom prst="rect">
              <a:avLst/>
            </a:prstGeom>
            <a:noFill/>
            <a:ln w="3175" algn="ctr">
              <a:noFill/>
              <a:miter lim="800000"/>
              <a:headEnd/>
              <a:tailEnd/>
            </a:ln>
            <a:effectLst/>
          </p:spPr>
          <p:txBody>
            <a:bodyPr wrap="square" lIns="91440" tIns="45720" rIns="91440" bIns="4572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altLang="ja-JP" sz="900" b="0" i="0" u="none" strike="noStrike" spc="-100" baseline="0">
                  <a:solidFill>
                    <a:srgbClr val="0000FF"/>
                  </a:solidFill>
                  <a:latin typeface="Arial" pitchFamily="34" charset="0"/>
                  <a:ea typeface="ＭＳ Ｐゴシック"/>
                  <a:cs typeface="Arial" pitchFamily="34" charset="0"/>
                </a:rPr>
                <a:t>10.2Mt</a:t>
              </a:r>
            </a:p>
          </p:txBody>
        </p:sp>
        <p:sp>
          <p:nvSpPr>
            <p:cNvPr id="353" name="AutoShape 183">
              <a:extLst>
                <a:ext uri="{FF2B5EF4-FFF2-40B4-BE49-F238E27FC236}">
                  <a16:creationId xmlns:a16="http://schemas.microsoft.com/office/drawing/2014/main" id="{5921AFC9-14A9-45D2-8B0D-F774D56C2EBA}"/>
                </a:ext>
              </a:extLst>
            </p:cNvPr>
            <p:cNvSpPr>
              <a:spLocks noChangeArrowheads="1"/>
            </p:cNvSpPr>
            <p:nvPr/>
          </p:nvSpPr>
          <p:spPr bwMode="auto">
            <a:xfrm rot="6240000">
              <a:off x="1538787" y="3859712"/>
              <a:ext cx="196362" cy="1149142"/>
            </a:xfrm>
            <a:prstGeom prst="upArrow">
              <a:avLst>
                <a:gd name="adj1" fmla="val 62108"/>
                <a:gd name="adj2" fmla="val 122105"/>
              </a:avLst>
            </a:prstGeom>
            <a:solidFill>
              <a:schemeClr val="accent6">
                <a:lumMod val="40000"/>
                <a:lumOff val="60000"/>
              </a:schemeClr>
            </a:solidFill>
            <a:ln w="3175" algn="ctr">
              <a:solidFill>
                <a:srgbClr val="000000"/>
              </a:solidFill>
              <a:miter lim="800000"/>
              <a:headEnd/>
              <a:tailEnd/>
            </a:ln>
            <a:effectLst/>
          </p:spPr>
          <p:txBody>
            <a:bodyPr/>
            <a:lstStyle/>
            <a:p>
              <a:endParaRPr lang="ja-JP" altLang="en-US"/>
            </a:p>
          </p:txBody>
        </p:sp>
        <p:sp>
          <p:nvSpPr>
            <p:cNvPr id="354" name="Text Box 189">
              <a:extLst>
                <a:ext uri="{FF2B5EF4-FFF2-40B4-BE49-F238E27FC236}">
                  <a16:creationId xmlns:a16="http://schemas.microsoft.com/office/drawing/2014/main" id="{9D83B6DC-93E3-402E-A23E-66065CD0BEEF}"/>
                </a:ext>
              </a:extLst>
            </p:cNvPr>
            <p:cNvSpPr txBox="1">
              <a:spLocks noChangeArrowheads="1"/>
            </p:cNvSpPr>
            <p:nvPr/>
          </p:nvSpPr>
          <p:spPr bwMode="auto">
            <a:xfrm>
              <a:off x="1257591" y="4438085"/>
              <a:ext cx="686304" cy="266964"/>
            </a:xfrm>
            <a:prstGeom prst="rect">
              <a:avLst/>
            </a:prstGeom>
            <a:noFill/>
            <a:ln w="3175" algn="ctr">
              <a:noFill/>
              <a:miter lim="800000"/>
              <a:headEnd/>
              <a:tailEnd/>
            </a:ln>
            <a:effectLst/>
          </p:spPr>
          <p:txBody>
            <a:bodyPr wrap="square" lIns="91440" tIns="45720" rIns="91440" bIns="4572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altLang="ja-JP" sz="900" b="0" i="0" u="none" strike="noStrike" spc="-100" baseline="0">
                  <a:solidFill>
                    <a:srgbClr val="0000FF"/>
                  </a:solidFill>
                  <a:latin typeface="Arial" pitchFamily="34" charset="0"/>
                  <a:ea typeface="ＭＳ Ｐゴシック"/>
                  <a:cs typeface="Arial" pitchFamily="34" charset="0"/>
                </a:rPr>
                <a:t>39.5Mt</a:t>
              </a:r>
            </a:p>
          </p:txBody>
        </p:sp>
        <p:sp>
          <p:nvSpPr>
            <p:cNvPr id="355" name="AutoShape 236">
              <a:extLst>
                <a:ext uri="{FF2B5EF4-FFF2-40B4-BE49-F238E27FC236}">
                  <a16:creationId xmlns:a16="http://schemas.microsoft.com/office/drawing/2014/main" id="{8DF14141-4750-465F-A036-DE1CF69EC366}"/>
                </a:ext>
              </a:extLst>
            </p:cNvPr>
            <p:cNvSpPr>
              <a:spLocks noChangeArrowheads="1"/>
            </p:cNvSpPr>
            <p:nvPr/>
          </p:nvSpPr>
          <p:spPr bwMode="auto">
            <a:xfrm rot="14880000">
              <a:off x="4269646" y="650855"/>
              <a:ext cx="53553" cy="2472399"/>
            </a:xfrm>
            <a:prstGeom prst="upArrow">
              <a:avLst>
                <a:gd name="adj1" fmla="val 60000"/>
                <a:gd name="adj2" fmla="val 714515"/>
              </a:avLst>
            </a:prstGeom>
            <a:solidFill>
              <a:srgbClr val="FFCC00"/>
            </a:solidFill>
            <a:ln w="3175" algn="ctr">
              <a:solidFill>
                <a:srgbClr val="000000"/>
              </a:solidFill>
              <a:miter lim="800000"/>
              <a:headEnd/>
              <a:tailEnd/>
            </a:ln>
            <a:effectLst/>
          </p:spPr>
          <p:txBody>
            <a:bodyPr/>
            <a:lstStyle/>
            <a:p>
              <a:endParaRPr lang="ja-JP" altLang="en-US"/>
            </a:p>
          </p:txBody>
        </p:sp>
        <p:sp>
          <p:nvSpPr>
            <p:cNvPr id="356" name="Text Box 231">
              <a:extLst>
                <a:ext uri="{FF2B5EF4-FFF2-40B4-BE49-F238E27FC236}">
                  <a16:creationId xmlns:a16="http://schemas.microsoft.com/office/drawing/2014/main" id="{96FF50D8-88C0-47FA-BFC1-19EE225C00C1}"/>
                </a:ext>
              </a:extLst>
            </p:cNvPr>
            <p:cNvSpPr txBox="1">
              <a:spLocks noChangeArrowheads="1"/>
            </p:cNvSpPr>
            <p:nvPr/>
          </p:nvSpPr>
          <p:spPr bwMode="auto">
            <a:xfrm>
              <a:off x="4970678" y="1548207"/>
              <a:ext cx="686304" cy="266964"/>
            </a:xfrm>
            <a:prstGeom prst="rect">
              <a:avLst/>
            </a:prstGeom>
            <a:noFill/>
            <a:ln w="3175" algn="ctr">
              <a:noFill/>
              <a:miter lim="800000"/>
              <a:headEnd/>
              <a:tailEnd/>
            </a:ln>
            <a:effectLst/>
          </p:spPr>
          <p:txBody>
            <a:bodyPr wrap="square" lIns="91440" tIns="45720" rIns="91440" bIns="4572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altLang="ja-JP" sz="900" b="0" i="0" u="none" strike="noStrike" spc="-100" baseline="0">
                  <a:solidFill>
                    <a:sysClr val="windowText" lastClr="000000"/>
                  </a:solidFill>
                  <a:latin typeface="Arial" pitchFamily="34" charset="0"/>
                  <a:ea typeface="ＭＳ Ｐゴシック"/>
                  <a:cs typeface="Arial" pitchFamily="34" charset="0"/>
                </a:rPr>
                <a:t>7.7Mt</a:t>
              </a:r>
            </a:p>
          </p:txBody>
        </p:sp>
        <p:sp>
          <p:nvSpPr>
            <p:cNvPr id="357" name="Text Box 245">
              <a:extLst>
                <a:ext uri="{FF2B5EF4-FFF2-40B4-BE49-F238E27FC236}">
                  <a16:creationId xmlns:a16="http://schemas.microsoft.com/office/drawing/2014/main" id="{B5F91240-A6C5-4790-A09A-3B787724BFCB}"/>
                </a:ext>
              </a:extLst>
            </p:cNvPr>
            <p:cNvSpPr txBox="1">
              <a:spLocks noChangeArrowheads="1"/>
            </p:cNvSpPr>
            <p:nvPr/>
          </p:nvSpPr>
          <p:spPr bwMode="auto">
            <a:xfrm>
              <a:off x="3827553" y="1822883"/>
              <a:ext cx="704852" cy="429050"/>
            </a:xfrm>
            <a:prstGeom prst="rect">
              <a:avLst/>
            </a:prstGeom>
            <a:solidFill>
              <a:srgbClr val="E7F6FF"/>
            </a:solidFill>
            <a:ln w="3175" algn="ctr">
              <a:solidFill>
                <a:srgbClr val="3366FF"/>
              </a:solidFill>
              <a:miter lim="800000"/>
              <a:headEnd/>
              <a:tailEnd/>
            </a:ln>
            <a:effectLst/>
          </p:spPr>
          <p:txBody>
            <a:bodyPr wrap="square" lIns="91440" tIns="36000" rIns="91440" bIns="3600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a:solidFill>
                    <a:srgbClr val="000000"/>
                  </a:solidFill>
                  <a:latin typeface="Arial" pitchFamily="34" charset="0"/>
                  <a:ea typeface="ＭＳ Ｐゴシック"/>
                  <a:cs typeface="Arial" pitchFamily="34" charset="0"/>
                </a:rPr>
                <a:t>日本</a:t>
              </a:r>
              <a:endParaRPr lang="ja-JP" altLang="en-US" sz="1000" b="0" i="0" u="none" strike="noStrike" baseline="0">
                <a:solidFill>
                  <a:srgbClr val="0000FF"/>
                </a:solidFill>
                <a:latin typeface="Arial" pitchFamily="34" charset="0"/>
                <a:ea typeface="ＭＳ Ｐゴシック"/>
                <a:cs typeface="Arial" pitchFamily="34" charset="0"/>
              </a:endParaRPr>
            </a:p>
            <a:p>
              <a:pPr algn="ctr" rtl="0">
                <a:defRPr sz="1000"/>
              </a:pPr>
              <a:r>
                <a:rPr lang="en-US" altLang="ja-JP" sz="1000" b="0" i="0" u="none" strike="noStrike" baseline="0">
                  <a:solidFill>
                    <a:srgbClr val="0000FF"/>
                  </a:solidFill>
                  <a:latin typeface="Arial" pitchFamily="34" charset="0"/>
                  <a:ea typeface="ＭＳ Ｐゴシック"/>
                  <a:cs typeface="Arial" pitchFamily="34" charset="0"/>
                </a:rPr>
                <a:t>187.5Mt</a:t>
              </a:r>
            </a:p>
          </p:txBody>
        </p:sp>
        <p:grpSp>
          <p:nvGrpSpPr>
            <p:cNvPr id="358" name="Group 238">
              <a:extLst>
                <a:ext uri="{FF2B5EF4-FFF2-40B4-BE49-F238E27FC236}">
                  <a16:creationId xmlns:a16="http://schemas.microsoft.com/office/drawing/2014/main" id="{5A77468D-8AAA-436F-805A-EFB522E37186}"/>
                </a:ext>
              </a:extLst>
            </p:cNvPr>
            <p:cNvGrpSpPr>
              <a:grpSpLocks/>
            </p:cNvGrpSpPr>
            <p:nvPr/>
          </p:nvGrpSpPr>
          <p:grpSpPr bwMode="auto">
            <a:xfrm>
              <a:off x="6303457" y="1722811"/>
              <a:ext cx="797595" cy="457653"/>
              <a:chOff x="6303457" y="1722811"/>
              <a:chExt cx="86" cy="48"/>
            </a:xfrm>
          </p:grpSpPr>
          <p:sp>
            <p:nvSpPr>
              <p:cNvPr id="421" name="Oval 239">
                <a:extLst>
                  <a:ext uri="{FF2B5EF4-FFF2-40B4-BE49-F238E27FC236}">
                    <a16:creationId xmlns:a16="http://schemas.microsoft.com/office/drawing/2014/main" id="{5020C012-746E-4A50-BD95-177ED575A3AE}"/>
                  </a:ext>
                </a:extLst>
              </p:cNvPr>
              <p:cNvSpPr>
                <a:spLocks noChangeArrowheads="1"/>
              </p:cNvSpPr>
              <p:nvPr/>
            </p:nvSpPr>
            <p:spPr bwMode="auto">
              <a:xfrm>
                <a:off x="6303457" y="1722811"/>
                <a:ext cx="86" cy="45"/>
              </a:xfrm>
              <a:prstGeom prst="ellipse">
                <a:avLst/>
              </a:prstGeom>
              <a:solidFill>
                <a:srgbClr val="FFFFCC"/>
              </a:solidFill>
              <a:ln w="3175" algn="ctr">
                <a:solidFill>
                  <a:srgbClr val="FF6600"/>
                </a:solidFill>
                <a:round/>
                <a:headEnd/>
                <a:tailEnd/>
              </a:ln>
              <a:effectLst/>
            </p:spPr>
            <p:txBody>
              <a:bodyPr/>
              <a:lstStyle/>
              <a:p>
                <a:endParaRPr lang="ja-JP" altLang="en-US"/>
              </a:p>
            </p:txBody>
          </p:sp>
          <p:sp>
            <p:nvSpPr>
              <p:cNvPr id="422" name="Text Box 240">
                <a:extLst>
                  <a:ext uri="{FF2B5EF4-FFF2-40B4-BE49-F238E27FC236}">
                    <a16:creationId xmlns:a16="http://schemas.microsoft.com/office/drawing/2014/main" id="{ECBF35CB-E37C-4AB2-A075-87FBECFB98D8}"/>
                  </a:ext>
                </a:extLst>
              </p:cNvPr>
              <p:cNvSpPr txBox="1">
                <a:spLocks noChangeArrowheads="1"/>
              </p:cNvSpPr>
              <p:nvPr/>
            </p:nvSpPr>
            <p:spPr bwMode="auto">
              <a:xfrm>
                <a:off x="6303457" y="1722812"/>
                <a:ext cx="84" cy="47"/>
              </a:xfrm>
              <a:prstGeom prst="rect">
                <a:avLst/>
              </a:prstGeom>
              <a:noFill/>
              <a:ln w="3175" algn="ctr">
                <a:noFill/>
                <a:miter lim="800000"/>
                <a:headEnd/>
                <a:tailEnd/>
              </a:ln>
              <a:effectLst/>
            </p:spPr>
            <p:txBody>
              <a:bodyPr wrap="square" lIns="91440" tIns="45720" rIns="91440" bIns="4572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a:solidFill>
                      <a:srgbClr val="000000"/>
                    </a:solidFill>
                    <a:latin typeface="Arial" pitchFamily="34" charset="0"/>
                    <a:ea typeface="ＭＳ Ｐゴシック"/>
                    <a:cs typeface="Arial" pitchFamily="34" charset="0"/>
                  </a:rPr>
                  <a:t>米国</a:t>
                </a:r>
              </a:p>
              <a:p>
                <a:pPr algn="ctr" rtl="0">
                  <a:defRPr sz="1000"/>
                </a:pPr>
                <a:r>
                  <a:rPr lang="en-US" altLang="ja-JP" sz="1000" b="0" i="0" u="none" strike="noStrike" baseline="0">
                    <a:solidFill>
                      <a:srgbClr val="0000FF"/>
                    </a:solidFill>
                    <a:latin typeface="Arial" pitchFamily="34" charset="0"/>
                    <a:ea typeface="ＭＳ Ｐゴシック"/>
                    <a:cs typeface="Arial" pitchFamily="34" charset="0"/>
                  </a:rPr>
                  <a:t>88.0Mt</a:t>
                </a:r>
              </a:p>
            </p:txBody>
          </p:sp>
        </p:grpSp>
        <p:sp>
          <p:nvSpPr>
            <p:cNvPr id="359" name="AutoShape 337">
              <a:extLst>
                <a:ext uri="{FF2B5EF4-FFF2-40B4-BE49-F238E27FC236}">
                  <a16:creationId xmlns:a16="http://schemas.microsoft.com/office/drawing/2014/main" id="{0075928C-9EAC-4519-8C9A-E4BFBA288584}"/>
                </a:ext>
              </a:extLst>
            </p:cNvPr>
            <p:cNvSpPr>
              <a:spLocks noChangeArrowheads="1"/>
            </p:cNvSpPr>
            <p:nvPr/>
          </p:nvSpPr>
          <p:spPr bwMode="auto">
            <a:xfrm rot="21300000">
              <a:off x="1911260" y="1899090"/>
              <a:ext cx="387380" cy="1792477"/>
            </a:xfrm>
            <a:prstGeom prst="upArrow">
              <a:avLst>
                <a:gd name="adj1" fmla="val 64519"/>
                <a:gd name="adj2" fmla="val 96014"/>
              </a:avLst>
            </a:prstGeom>
            <a:solidFill>
              <a:srgbClr val="33CCCC"/>
            </a:solidFill>
            <a:ln w="3175" algn="ctr">
              <a:solidFill>
                <a:srgbClr val="000000"/>
              </a:solidFill>
              <a:miter lim="800000"/>
              <a:headEnd/>
              <a:tailEnd/>
            </a:ln>
            <a:effectLst/>
          </p:spPr>
          <p:txBody>
            <a:bodyPr/>
            <a:lstStyle/>
            <a:p>
              <a:endParaRPr lang="ja-JP" altLang="en-US"/>
            </a:p>
          </p:txBody>
        </p:sp>
        <p:sp>
          <p:nvSpPr>
            <p:cNvPr id="360" name="AutoShape 196">
              <a:extLst>
                <a:ext uri="{FF2B5EF4-FFF2-40B4-BE49-F238E27FC236}">
                  <a16:creationId xmlns:a16="http://schemas.microsoft.com/office/drawing/2014/main" id="{E4BB0AD3-D065-4221-A844-718BB55AC36E}"/>
                </a:ext>
              </a:extLst>
            </p:cNvPr>
            <p:cNvSpPr>
              <a:spLocks noChangeArrowheads="1"/>
            </p:cNvSpPr>
            <p:nvPr/>
          </p:nvSpPr>
          <p:spPr bwMode="auto">
            <a:xfrm rot="2580000">
              <a:off x="1554732" y="2433495"/>
              <a:ext cx="70433" cy="1973631"/>
            </a:xfrm>
            <a:prstGeom prst="upArrow">
              <a:avLst>
                <a:gd name="adj1" fmla="val 67878"/>
                <a:gd name="adj2" fmla="val 178540"/>
              </a:avLst>
            </a:prstGeom>
            <a:solidFill>
              <a:srgbClr val="FFCC00"/>
            </a:solidFill>
            <a:ln w="3175" algn="ctr">
              <a:solidFill>
                <a:srgbClr val="000000"/>
              </a:solidFill>
              <a:miter lim="800000"/>
              <a:headEnd/>
              <a:tailEnd/>
            </a:ln>
            <a:effectLst/>
          </p:spPr>
          <p:txBody>
            <a:bodyPr/>
            <a:lstStyle/>
            <a:p>
              <a:endParaRPr lang="ja-JP" altLang="en-US"/>
            </a:p>
          </p:txBody>
        </p:sp>
        <p:sp>
          <p:nvSpPr>
            <p:cNvPr id="361" name="Text Box 173">
              <a:extLst>
                <a:ext uri="{FF2B5EF4-FFF2-40B4-BE49-F238E27FC236}">
                  <a16:creationId xmlns:a16="http://schemas.microsoft.com/office/drawing/2014/main" id="{94D09C56-0DFA-40E9-AA11-0A72321CDFA6}"/>
                </a:ext>
              </a:extLst>
            </p:cNvPr>
            <p:cNvSpPr txBox="1">
              <a:spLocks noChangeArrowheads="1"/>
            </p:cNvSpPr>
            <p:nvPr/>
          </p:nvSpPr>
          <p:spPr bwMode="auto">
            <a:xfrm>
              <a:off x="2148894" y="2271002"/>
              <a:ext cx="992358" cy="429050"/>
            </a:xfrm>
            <a:prstGeom prst="rect">
              <a:avLst/>
            </a:prstGeom>
            <a:solidFill>
              <a:srgbClr val="E7F6FF"/>
            </a:solidFill>
            <a:ln w="3175" algn="ctr">
              <a:solidFill>
                <a:srgbClr val="3366FF"/>
              </a:solidFill>
              <a:miter lim="800000"/>
              <a:headEnd/>
              <a:tailEnd/>
            </a:ln>
            <a:effectLst/>
          </p:spPr>
          <p:txBody>
            <a:bodyPr wrap="square" lIns="91440" tIns="36000" rIns="91440" bIns="3600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a:solidFill>
                    <a:srgbClr val="000000"/>
                  </a:solidFill>
                  <a:latin typeface="Arial" pitchFamily="34" charset="0"/>
                  <a:ea typeface="ＭＳ Ｐゴシック"/>
                  <a:cs typeface="Arial" pitchFamily="34" charset="0"/>
                </a:rPr>
                <a:t>その他アジア</a:t>
              </a:r>
            </a:p>
            <a:p>
              <a:pPr algn="ctr" rtl="0">
                <a:defRPr sz="1000"/>
              </a:pPr>
              <a:r>
                <a:rPr lang="en-US" altLang="ja-JP" sz="1000" b="0" i="0" u="none" strike="noStrike" baseline="0">
                  <a:solidFill>
                    <a:srgbClr val="0000FF"/>
                  </a:solidFill>
                  <a:latin typeface="Arial" pitchFamily="34" charset="0"/>
                  <a:ea typeface="ＭＳ Ｐゴシック"/>
                  <a:cs typeface="Arial" pitchFamily="34" charset="0"/>
                </a:rPr>
                <a:t>356.5Mt</a:t>
              </a:r>
            </a:p>
          </p:txBody>
        </p:sp>
        <p:grpSp>
          <p:nvGrpSpPr>
            <p:cNvPr id="362" name="Group 228">
              <a:extLst>
                <a:ext uri="{FF2B5EF4-FFF2-40B4-BE49-F238E27FC236}">
                  <a16:creationId xmlns:a16="http://schemas.microsoft.com/office/drawing/2014/main" id="{13AB982F-C69C-4D4F-8762-28E0EF49415A}"/>
                </a:ext>
              </a:extLst>
            </p:cNvPr>
            <p:cNvGrpSpPr>
              <a:grpSpLocks/>
            </p:cNvGrpSpPr>
            <p:nvPr/>
          </p:nvGrpSpPr>
          <p:grpSpPr bwMode="auto">
            <a:xfrm>
              <a:off x="1944859" y="3415140"/>
              <a:ext cx="1242766" cy="495790"/>
              <a:chOff x="1944859" y="3415139"/>
              <a:chExt cx="134" cy="52"/>
            </a:xfrm>
          </p:grpSpPr>
          <p:sp>
            <p:nvSpPr>
              <p:cNvPr id="419" name="Oval 229">
                <a:extLst>
                  <a:ext uri="{FF2B5EF4-FFF2-40B4-BE49-F238E27FC236}">
                    <a16:creationId xmlns:a16="http://schemas.microsoft.com/office/drawing/2014/main" id="{35B49349-C707-40AF-8E8E-02F52A8E51DD}"/>
                  </a:ext>
                </a:extLst>
              </p:cNvPr>
              <p:cNvSpPr>
                <a:spLocks noChangeArrowheads="1"/>
              </p:cNvSpPr>
              <p:nvPr/>
            </p:nvSpPr>
            <p:spPr bwMode="auto">
              <a:xfrm>
                <a:off x="1944859" y="3415139"/>
                <a:ext cx="134" cy="49"/>
              </a:xfrm>
              <a:prstGeom prst="ellipse">
                <a:avLst/>
              </a:prstGeom>
              <a:solidFill>
                <a:srgbClr val="FFFFCC"/>
              </a:solidFill>
              <a:ln w="3175" algn="ctr">
                <a:solidFill>
                  <a:srgbClr val="FF6600"/>
                </a:solidFill>
                <a:round/>
                <a:headEnd/>
                <a:tailEnd/>
              </a:ln>
              <a:effectLst/>
            </p:spPr>
            <p:txBody>
              <a:bodyPr/>
              <a:lstStyle/>
              <a:p>
                <a:endParaRPr lang="ja-JP" altLang="en-US"/>
              </a:p>
            </p:txBody>
          </p:sp>
          <p:sp>
            <p:nvSpPr>
              <p:cNvPr id="420" name="Text Box 230">
                <a:extLst>
                  <a:ext uri="{FF2B5EF4-FFF2-40B4-BE49-F238E27FC236}">
                    <a16:creationId xmlns:a16="http://schemas.microsoft.com/office/drawing/2014/main" id="{2FBDF5B5-03B2-4EB6-8C22-579D452E2974}"/>
                  </a:ext>
                </a:extLst>
              </p:cNvPr>
              <p:cNvSpPr txBox="1">
                <a:spLocks noChangeArrowheads="1"/>
              </p:cNvSpPr>
              <p:nvPr/>
            </p:nvSpPr>
            <p:spPr bwMode="auto">
              <a:xfrm>
                <a:off x="1944875" y="3415144"/>
                <a:ext cx="105" cy="47"/>
              </a:xfrm>
              <a:prstGeom prst="rect">
                <a:avLst/>
              </a:prstGeom>
              <a:noFill/>
              <a:ln w="3175" algn="ctr">
                <a:noFill/>
                <a:miter lim="800000"/>
                <a:headEnd/>
                <a:tailEnd/>
              </a:ln>
              <a:effectLst/>
            </p:spPr>
            <p:txBody>
              <a:bodyPr wrap="square" lIns="91440" tIns="45720" rIns="91440" bIns="4572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a:solidFill>
                      <a:srgbClr val="000000"/>
                    </a:solidFill>
                    <a:latin typeface="Arial" pitchFamily="34" charset="0"/>
                    <a:ea typeface="ＭＳ Ｐゴシック"/>
                    <a:cs typeface="Arial" pitchFamily="34" charset="0"/>
                  </a:rPr>
                  <a:t>インドネシア</a:t>
                </a:r>
              </a:p>
              <a:p>
                <a:pPr algn="ctr" rtl="0">
                  <a:defRPr sz="1000"/>
                </a:pPr>
                <a:r>
                  <a:rPr lang="en-US" altLang="ja-JP" sz="1000" b="0" i="0" u="none" strike="noStrike" baseline="0">
                    <a:solidFill>
                      <a:srgbClr val="0000FF"/>
                    </a:solidFill>
                    <a:latin typeface="Arial" pitchFamily="34" charset="0"/>
                    <a:ea typeface="ＭＳ Ｐゴシック"/>
                    <a:cs typeface="Arial" pitchFamily="34" charset="0"/>
                  </a:rPr>
                  <a:t>390.6Mt</a:t>
                </a:r>
              </a:p>
            </p:txBody>
          </p:sp>
        </p:grpSp>
        <p:sp>
          <p:nvSpPr>
            <p:cNvPr id="363" name="AutoShape 191">
              <a:extLst>
                <a:ext uri="{FF2B5EF4-FFF2-40B4-BE49-F238E27FC236}">
                  <a16:creationId xmlns:a16="http://schemas.microsoft.com/office/drawing/2014/main" id="{FED913C6-93C4-45AD-AA77-3016317F4C67}"/>
                </a:ext>
              </a:extLst>
            </p:cNvPr>
            <p:cNvSpPr>
              <a:spLocks noChangeArrowheads="1"/>
            </p:cNvSpPr>
            <p:nvPr/>
          </p:nvSpPr>
          <p:spPr bwMode="auto">
            <a:xfrm rot="3480000">
              <a:off x="6355569" y="331829"/>
              <a:ext cx="29159" cy="1253610"/>
            </a:xfrm>
            <a:prstGeom prst="upArrow">
              <a:avLst>
                <a:gd name="adj1" fmla="val 54830"/>
                <a:gd name="adj2" fmla="val 158214"/>
              </a:avLst>
            </a:prstGeom>
            <a:solidFill>
              <a:srgbClr val="99CC00"/>
            </a:solidFill>
            <a:ln w="3175" algn="ctr">
              <a:solidFill>
                <a:srgbClr val="000000"/>
              </a:solidFill>
              <a:miter lim="800000"/>
              <a:headEnd/>
              <a:tailEnd/>
            </a:ln>
            <a:effectLst/>
          </p:spPr>
          <p:txBody>
            <a:bodyPr/>
            <a:lstStyle/>
            <a:p>
              <a:endParaRPr lang="ja-JP" altLang="en-US"/>
            </a:p>
          </p:txBody>
        </p:sp>
        <p:grpSp>
          <p:nvGrpSpPr>
            <p:cNvPr id="364" name="Group 246">
              <a:extLst>
                <a:ext uri="{FF2B5EF4-FFF2-40B4-BE49-F238E27FC236}">
                  <a16:creationId xmlns:a16="http://schemas.microsoft.com/office/drawing/2014/main" id="{BB9B807E-7EB7-488B-B291-1EAEDB900398}"/>
                </a:ext>
              </a:extLst>
            </p:cNvPr>
            <p:cNvGrpSpPr>
              <a:grpSpLocks/>
            </p:cNvGrpSpPr>
            <p:nvPr/>
          </p:nvGrpSpPr>
          <p:grpSpPr bwMode="auto">
            <a:xfrm>
              <a:off x="5394922" y="1107800"/>
              <a:ext cx="797595" cy="448119"/>
              <a:chOff x="5394922" y="1107800"/>
              <a:chExt cx="86" cy="47"/>
            </a:xfrm>
          </p:grpSpPr>
          <p:sp>
            <p:nvSpPr>
              <p:cNvPr id="417" name="Oval 247">
                <a:extLst>
                  <a:ext uri="{FF2B5EF4-FFF2-40B4-BE49-F238E27FC236}">
                    <a16:creationId xmlns:a16="http://schemas.microsoft.com/office/drawing/2014/main" id="{C7B47068-453E-4CAC-9B65-AB5D298F7247}"/>
                  </a:ext>
                </a:extLst>
              </p:cNvPr>
              <p:cNvSpPr>
                <a:spLocks noChangeArrowheads="1"/>
              </p:cNvSpPr>
              <p:nvPr/>
            </p:nvSpPr>
            <p:spPr bwMode="auto">
              <a:xfrm>
                <a:off x="5394922" y="1107801"/>
                <a:ext cx="86" cy="45"/>
              </a:xfrm>
              <a:prstGeom prst="ellipse">
                <a:avLst/>
              </a:prstGeom>
              <a:solidFill>
                <a:srgbClr val="FFFFCC"/>
              </a:solidFill>
              <a:ln w="3175" algn="ctr">
                <a:solidFill>
                  <a:srgbClr val="FF6600"/>
                </a:solidFill>
                <a:round/>
                <a:headEnd/>
                <a:tailEnd/>
              </a:ln>
              <a:effectLst/>
            </p:spPr>
            <p:txBody>
              <a:bodyPr/>
              <a:lstStyle/>
              <a:p>
                <a:endParaRPr lang="ja-JP" altLang="en-US"/>
              </a:p>
            </p:txBody>
          </p:sp>
          <p:sp>
            <p:nvSpPr>
              <p:cNvPr id="418" name="Text Box 248">
                <a:extLst>
                  <a:ext uri="{FF2B5EF4-FFF2-40B4-BE49-F238E27FC236}">
                    <a16:creationId xmlns:a16="http://schemas.microsoft.com/office/drawing/2014/main" id="{58AF6CCF-0269-46DB-9FBA-EF2582B38B28}"/>
                  </a:ext>
                </a:extLst>
              </p:cNvPr>
              <p:cNvSpPr txBox="1">
                <a:spLocks noChangeArrowheads="1"/>
              </p:cNvSpPr>
              <p:nvPr/>
            </p:nvSpPr>
            <p:spPr bwMode="auto">
              <a:xfrm>
                <a:off x="5394923" y="1107800"/>
                <a:ext cx="84" cy="47"/>
              </a:xfrm>
              <a:prstGeom prst="rect">
                <a:avLst/>
              </a:prstGeom>
              <a:noFill/>
              <a:ln w="3175" algn="ctr">
                <a:noFill/>
                <a:miter lim="800000"/>
                <a:headEnd/>
                <a:tailEnd/>
              </a:ln>
              <a:effectLst/>
            </p:spPr>
            <p:txBody>
              <a:bodyPr wrap="square" lIns="91440" tIns="45720" rIns="91440" bIns="4572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a:solidFill>
                      <a:srgbClr val="000000"/>
                    </a:solidFill>
                    <a:latin typeface="Arial" pitchFamily="34" charset="0"/>
                    <a:ea typeface="ＭＳ Ｐゴシック"/>
                    <a:cs typeface="Arial" pitchFamily="34" charset="0"/>
                  </a:rPr>
                  <a:t>カナダ</a:t>
                </a:r>
              </a:p>
              <a:p>
                <a:pPr algn="ctr" rtl="0">
                  <a:defRPr sz="1000"/>
                </a:pPr>
                <a:r>
                  <a:rPr lang="en-US" altLang="ja-JP" sz="1000" b="0" i="0" u="none" strike="noStrike" baseline="0">
                    <a:solidFill>
                      <a:srgbClr val="0000FF"/>
                    </a:solidFill>
                    <a:latin typeface="Arial" pitchFamily="34" charset="0"/>
                    <a:ea typeface="ＭＳ Ｐゴシック"/>
                    <a:cs typeface="Arial" pitchFamily="34" charset="0"/>
                  </a:rPr>
                  <a:t>31.1Mt</a:t>
                </a:r>
              </a:p>
            </p:txBody>
          </p:sp>
        </p:grpSp>
        <p:sp>
          <p:nvSpPr>
            <p:cNvPr id="365" name="Text Box 356">
              <a:extLst>
                <a:ext uri="{FF2B5EF4-FFF2-40B4-BE49-F238E27FC236}">
                  <a16:creationId xmlns:a16="http://schemas.microsoft.com/office/drawing/2014/main" id="{A238E277-F84B-48C1-AF44-581E8BE247F8}"/>
                </a:ext>
              </a:extLst>
            </p:cNvPr>
            <p:cNvSpPr txBox="1">
              <a:spLocks noChangeArrowheads="1"/>
            </p:cNvSpPr>
            <p:nvPr/>
          </p:nvSpPr>
          <p:spPr bwMode="auto">
            <a:xfrm>
              <a:off x="6062112" y="1015796"/>
              <a:ext cx="491542" cy="266964"/>
            </a:xfrm>
            <a:prstGeom prst="rect">
              <a:avLst/>
            </a:prstGeom>
            <a:noFill/>
            <a:ln w="3175" algn="ctr">
              <a:noFill/>
              <a:miter lim="800000"/>
              <a:headEnd/>
              <a:tailEnd/>
            </a:ln>
            <a:effectLst/>
          </p:spPr>
          <p:txBody>
            <a:bodyPr wrap="square" lIns="91440" tIns="45720" rIns="91440" bIns="4572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altLang="ja-JP" sz="900" b="0" i="0" u="none" strike="noStrike" spc="-100" baseline="0">
                  <a:solidFill>
                    <a:srgbClr val="FF0000"/>
                  </a:solidFill>
                  <a:latin typeface="Arial" pitchFamily="34" charset="0"/>
                  <a:ea typeface="ＭＳ Ｐゴシック"/>
                  <a:cs typeface="Arial" pitchFamily="34" charset="0"/>
                </a:rPr>
                <a:t>4.9Mt</a:t>
              </a:r>
            </a:p>
          </p:txBody>
        </p:sp>
        <p:sp>
          <p:nvSpPr>
            <p:cNvPr id="366" name="AutoShape 198">
              <a:extLst>
                <a:ext uri="{FF2B5EF4-FFF2-40B4-BE49-F238E27FC236}">
                  <a16:creationId xmlns:a16="http://schemas.microsoft.com/office/drawing/2014/main" id="{178A719B-FE6A-4A26-9BB5-C0D5897F2EF7}"/>
                </a:ext>
              </a:extLst>
            </p:cNvPr>
            <p:cNvSpPr>
              <a:spLocks noChangeArrowheads="1"/>
            </p:cNvSpPr>
            <p:nvPr/>
          </p:nvSpPr>
          <p:spPr bwMode="auto">
            <a:xfrm rot="3360000">
              <a:off x="7477671" y="986194"/>
              <a:ext cx="36451" cy="1009851"/>
            </a:xfrm>
            <a:prstGeom prst="upArrow">
              <a:avLst>
                <a:gd name="adj1" fmla="val 50000"/>
                <a:gd name="adj2" fmla="val 213893"/>
              </a:avLst>
            </a:prstGeom>
            <a:solidFill>
              <a:srgbClr val="CC99FF"/>
            </a:solidFill>
            <a:ln w="3175" algn="ctr">
              <a:solidFill>
                <a:srgbClr val="000000"/>
              </a:solidFill>
              <a:miter lim="800000"/>
              <a:headEnd/>
              <a:tailEnd/>
            </a:ln>
            <a:effectLst/>
          </p:spPr>
          <p:txBody>
            <a:bodyPr/>
            <a:lstStyle/>
            <a:p>
              <a:endParaRPr lang="ja-JP" altLang="en-US"/>
            </a:p>
          </p:txBody>
        </p:sp>
        <p:sp>
          <p:nvSpPr>
            <p:cNvPr id="367" name="Text Box 204">
              <a:extLst>
                <a:ext uri="{FF2B5EF4-FFF2-40B4-BE49-F238E27FC236}">
                  <a16:creationId xmlns:a16="http://schemas.microsoft.com/office/drawing/2014/main" id="{0F3C2ED6-E3DC-417E-B262-270BFC5CA3EC}"/>
                </a:ext>
              </a:extLst>
            </p:cNvPr>
            <p:cNvSpPr txBox="1">
              <a:spLocks noChangeArrowheads="1"/>
            </p:cNvSpPr>
            <p:nvPr/>
          </p:nvSpPr>
          <p:spPr bwMode="auto">
            <a:xfrm>
              <a:off x="7401974" y="1304976"/>
              <a:ext cx="565463" cy="685776"/>
            </a:xfrm>
            <a:prstGeom prst="rect">
              <a:avLst/>
            </a:prstGeom>
            <a:noFill/>
            <a:ln w="3175" algn="ctr">
              <a:noFill/>
              <a:miter lim="800000"/>
              <a:headEnd/>
              <a:tailEnd/>
            </a:ln>
            <a:effectLst/>
          </p:spPr>
          <p:txBody>
            <a:bodyPr wrap="square" lIns="91440" tIns="45720" rIns="91440" bIns="4572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r" rtl="0">
                <a:defRPr sz="1000"/>
              </a:pPr>
              <a:r>
                <a:rPr lang="ja-JP" altLang="en-US" sz="900" b="0" i="0" u="none" strike="noStrike" spc="-100" baseline="0">
                  <a:solidFill>
                    <a:sysClr val="windowText" lastClr="000000"/>
                  </a:solidFill>
                  <a:latin typeface="Arial" pitchFamily="34" charset="0"/>
                  <a:ea typeface="ＭＳ Ｐゴシック"/>
                  <a:cs typeface="Arial" pitchFamily="34" charset="0"/>
                </a:rPr>
                <a:t>その他欧州へ</a:t>
              </a:r>
              <a:r>
                <a:rPr lang="en-US" altLang="ja-JP" sz="900" b="0" i="0" u="none" strike="noStrike" spc="-100" baseline="0">
                  <a:solidFill>
                    <a:srgbClr val="0000FF"/>
                  </a:solidFill>
                  <a:latin typeface="Arial" pitchFamily="34" charset="0"/>
                  <a:ea typeface="ＭＳ Ｐゴシック"/>
                  <a:cs typeface="Arial" pitchFamily="34" charset="0"/>
                </a:rPr>
                <a:t>6.0Mt</a:t>
              </a:r>
            </a:p>
          </p:txBody>
        </p:sp>
        <p:sp>
          <p:nvSpPr>
            <p:cNvPr id="368" name="Text Box 204">
              <a:extLst>
                <a:ext uri="{FF2B5EF4-FFF2-40B4-BE49-F238E27FC236}">
                  <a16:creationId xmlns:a16="http://schemas.microsoft.com/office/drawing/2014/main" id="{BBFA5CC3-14A3-4677-8D46-3CDBED205760}"/>
                </a:ext>
              </a:extLst>
            </p:cNvPr>
            <p:cNvSpPr txBox="1">
              <a:spLocks noChangeArrowheads="1"/>
            </p:cNvSpPr>
            <p:nvPr/>
          </p:nvSpPr>
          <p:spPr bwMode="auto">
            <a:xfrm>
              <a:off x="92332" y="639982"/>
              <a:ext cx="714596" cy="539982"/>
            </a:xfrm>
            <a:prstGeom prst="rect">
              <a:avLst/>
            </a:prstGeom>
            <a:noFill/>
            <a:ln w="3175" algn="ctr">
              <a:noFill/>
              <a:miter lim="800000"/>
              <a:headEnd/>
              <a:tailEnd/>
            </a:ln>
            <a:effectLst/>
          </p:spPr>
          <p:txBody>
            <a:bodyPr wrap="square" lIns="91440" tIns="45720" rIns="91440" bIns="4572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900" b="0" i="0" u="none" strike="noStrike" spc="-100" baseline="0">
                  <a:solidFill>
                    <a:sysClr val="windowText" lastClr="000000"/>
                  </a:solidFill>
                  <a:latin typeface="Arial" pitchFamily="34" charset="0"/>
                  <a:ea typeface="ＭＳ Ｐゴシック"/>
                  <a:cs typeface="Arial" pitchFamily="34" charset="0"/>
                </a:rPr>
                <a:t>米国から</a:t>
              </a:r>
              <a:endParaRPr lang="en-US" altLang="ja-JP" sz="900" b="0" i="0" u="none" strike="noStrike" spc="-100" baseline="0">
                <a:solidFill>
                  <a:sysClr val="windowText" lastClr="000000"/>
                </a:solidFill>
                <a:latin typeface="Arial" pitchFamily="34" charset="0"/>
                <a:ea typeface="ＭＳ Ｐゴシック"/>
                <a:cs typeface="Arial" pitchFamily="34" charset="0"/>
              </a:endParaRPr>
            </a:p>
            <a:p>
              <a:pPr algn="l" rtl="0">
                <a:defRPr sz="1000"/>
              </a:pPr>
              <a:r>
                <a:rPr lang="en-US" altLang="ja-JP" sz="900" b="0" i="0" u="none" strike="noStrike" spc="-100" baseline="0">
                  <a:solidFill>
                    <a:srgbClr val="0000FF"/>
                  </a:solidFill>
                  <a:latin typeface="Arial" pitchFamily="34" charset="0"/>
                  <a:ea typeface="ＭＳ Ｐゴシック"/>
                  <a:cs typeface="Arial" pitchFamily="34" charset="0"/>
                </a:rPr>
                <a:t>6.0Mt</a:t>
              </a:r>
            </a:p>
          </p:txBody>
        </p:sp>
        <p:sp>
          <p:nvSpPr>
            <p:cNvPr id="369" name="AutoShape 198">
              <a:extLst>
                <a:ext uri="{FF2B5EF4-FFF2-40B4-BE49-F238E27FC236}">
                  <a16:creationId xmlns:a16="http://schemas.microsoft.com/office/drawing/2014/main" id="{EF98B509-E9E0-44AA-BDCE-426D08DA7454}"/>
                </a:ext>
              </a:extLst>
            </p:cNvPr>
            <p:cNvSpPr>
              <a:spLocks noChangeArrowheads="1"/>
            </p:cNvSpPr>
            <p:nvPr/>
          </p:nvSpPr>
          <p:spPr bwMode="auto">
            <a:xfrm rot="16140000">
              <a:off x="2236755" y="-10344"/>
              <a:ext cx="117818" cy="1150022"/>
            </a:xfrm>
            <a:prstGeom prst="upArrow">
              <a:avLst>
                <a:gd name="adj1" fmla="val 50000"/>
                <a:gd name="adj2" fmla="val 168711"/>
              </a:avLst>
            </a:prstGeom>
            <a:solidFill>
              <a:srgbClr val="CC99FF"/>
            </a:solidFill>
            <a:ln w="3175" algn="ctr">
              <a:solidFill>
                <a:srgbClr val="000000"/>
              </a:solidFill>
              <a:miter lim="800000"/>
              <a:headEnd/>
              <a:tailEnd/>
            </a:ln>
            <a:effectLst/>
          </p:spPr>
          <p:txBody>
            <a:bodyPr/>
            <a:lstStyle/>
            <a:p>
              <a:endParaRPr lang="ja-JP" altLang="en-US"/>
            </a:p>
          </p:txBody>
        </p:sp>
        <p:grpSp>
          <p:nvGrpSpPr>
            <p:cNvPr id="370" name="Group 213">
              <a:extLst>
                <a:ext uri="{FF2B5EF4-FFF2-40B4-BE49-F238E27FC236}">
                  <a16:creationId xmlns:a16="http://schemas.microsoft.com/office/drawing/2014/main" id="{A8CBD316-E3F6-4217-A6D7-C19716F05173}"/>
                </a:ext>
              </a:extLst>
            </p:cNvPr>
            <p:cNvGrpSpPr>
              <a:grpSpLocks/>
            </p:cNvGrpSpPr>
            <p:nvPr/>
          </p:nvGrpSpPr>
          <p:grpSpPr bwMode="auto">
            <a:xfrm>
              <a:off x="2288010" y="373647"/>
              <a:ext cx="797595" cy="448119"/>
              <a:chOff x="2288010" y="373647"/>
              <a:chExt cx="86" cy="47"/>
            </a:xfrm>
          </p:grpSpPr>
          <p:sp>
            <p:nvSpPr>
              <p:cNvPr id="415" name="Oval 214">
                <a:extLst>
                  <a:ext uri="{FF2B5EF4-FFF2-40B4-BE49-F238E27FC236}">
                    <a16:creationId xmlns:a16="http://schemas.microsoft.com/office/drawing/2014/main" id="{C8024A22-7095-4501-AE68-3B25DFBF53D9}"/>
                  </a:ext>
                </a:extLst>
              </p:cNvPr>
              <p:cNvSpPr>
                <a:spLocks noChangeArrowheads="1"/>
              </p:cNvSpPr>
              <p:nvPr/>
            </p:nvSpPr>
            <p:spPr bwMode="auto">
              <a:xfrm>
                <a:off x="2288010" y="373648"/>
                <a:ext cx="86" cy="45"/>
              </a:xfrm>
              <a:prstGeom prst="ellipse">
                <a:avLst/>
              </a:prstGeom>
              <a:solidFill>
                <a:srgbClr val="FFFFCC"/>
              </a:solidFill>
              <a:ln w="3175" algn="ctr">
                <a:solidFill>
                  <a:srgbClr val="FF6600"/>
                </a:solidFill>
                <a:round/>
                <a:headEnd/>
                <a:tailEnd/>
              </a:ln>
              <a:effectLst/>
            </p:spPr>
            <p:txBody>
              <a:bodyPr/>
              <a:lstStyle/>
              <a:p>
                <a:endParaRPr lang="ja-JP" altLang="en-US"/>
              </a:p>
            </p:txBody>
          </p:sp>
          <p:sp>
            <p:nvSpPr>
              <p:cNvPr id="416" name="Text Box 215">
                <a:extLst>
                  <a:ext uri="{FF2B5EF4-FFF2-40B4-BE49-F238E27FC236}">
                    <a16:creationId xmlns:a16="http://schemas.microsoft.com/office/drawing/2014/main" id="{7694A420-98E2-40B8-BBFA-2D51BB33F666}"/>
                  </a:ext>
                </a:extLst>
              </p:cNvPr>
              <p:cNvSpPr txBox="1">
                <a:spLocks noChangeArrowheads="1"/>
              </p:cNvSpPr>
              <p:nvPr/>
            </p:nvSpPr>
            <p:spPr bwMode="auto">
              <a:xfrm>
                <a:off x="2288011" y="373647"/>
                <a:ext cx="84" cy="47"/>
              </a:xfrm>
              <a:prstGeom prst="rect">
                <a:avLst/>
              </a:prstGeom>
              <a:noFill/>
              <a:ln w="3175" algn="ctr">
                <a:noFill/>
                <a:miter lim="800000"/>
                <a:headEnd/>
                <a:tailEnd/>
              </a:ln>
              <a:effectLst/>
            </p:spPr>
            <p:txBody>
              <a:bodyPr wrap="square" lIns="91440" tIns="45720" rIns="91440" bIns="4572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a:solidFill>
                      <a:srgbClr val="000000"/>
                    </a:solidFill>
                    <a:latin typeface="Arial" pitchFamily="34" charset="0"/>
                    <a:ea typeface="ＭＳ Ｐゴシック"/>
                    <a:cs typeface="Arial" pitchFamily="34" charset="0"/>
                  </a:rPr>
                  <a:t>ロシア</a:t>
                </a:r>
              </a:p>
              <a:p>
                <a:pPr algn="ctr" rtl="0">
                  <a:defRPr sz="1000"/>
                </a:pPr>
                <a:r>
                  <a:rPr lang="en-US" altLang="ja-JP" sz="1000" b="0" i="0" u="none" strike="noStrike" baseline="0">
                    <a:solidFill>
                      <a:srgbClr val="0000FF"/>
                    </a:solidFill>
                    <a:latin typeface="Arial" pitchFamily="34" charset="0"/>
                    <a:ea typeface="ＭＳ Ｐゴシック"/>
                    <a:cs typeface="Arial" pitchFamily="34" charset="0"/>
                  </a:rPr>
                  <a:t>189.7Mt</a:t>
                </a:r>
              </a:p>
            </p:txBody>
          </p:sp>
        </p:grpSp>
        <p:sp>
          <p:nvSpPr>
            <p:cNvPr id="371" name="Text Box 231">
              <a:extLst>
                <a:ext uri="{FF2B5EF4-FFF2-40B4-BE49-F238E27FC236}">
                  <a16:creationId xmlns:a16="http://schemas.microsoft.com/office/drawing/2014/main" id="{670ED84B-74CA-4908-AC33-04149EDF3AFB}"/>
                </a:ext>
              </a:extLst>
            </p:cNvPr>
            <p:cNvSpPr txBox="1">
              <a:spLocks noChangeArrowheads="1"/>
            </p:cNvSpPr>
            <p:nvPr/>
          </p:nvSpPr>
          <p:spPr bwMode="auto">
            <a:xfrm>
              <a:off x="5564434" y="2244762"/>
              <a:ext cx="686304" cy="266964"/>
            </a:xfrm>
            <a:prstGeom prst="rect">
              <a:avLst/>
            </a:prstGeom>
            <a:noFill/>
            <a:ln w="3175" algn="ctr">
              <a:noFill/>
              <a:miter lim="800000"/>
              <a:headEnd/>
              <a:tailEnd/>
            </a:ln>
            <a:effectLst/>
          </p:spPr>
          <p:txBody>
            <a:bodyPr wrap="square" lIns="91440" tIns="45720" rIns="91440" bIns="4572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altLang="ja-JP" sz="900" b="0" i="0" u="none" strike="noStrike" spc="-100" baseline="0">
                  <a:solidFill>
                    <a:srgbClr val="0000FF"/>
                  </a:solidFill>
                  <a:latin typeface="Arial" pitchFamily="34" charset="0"/>
                  <a:ea typeface="ＭＳ Ｐゴシック"/>
                  <a:cs typeface="Arial" pitchFamily="34" charset="0"/>
                </a:rPr>
                <a:t>9.2Mt</a:t>
              </a:r>
            </a:p>
          </p:txBody>
        </p:sp>
        <p:sp>
          <p:nvSpPr>
            <p:cNvPr id="372" name="Text Box 231">
              <a:extLst>
                <a:ext uri="{FF2B5EF4-FFF2-40B4-BE49-F238E27FC236}">
                  <a16:creationId xmlns:a16="http://schemas.microsoft.com/office/drawing/2014/main" id="{A02524BD-99F0-4E9C-85E8-1A58A15A727A}"/>
                </a:ext>
              </a:extLst>
            </p:cNvPr>
            <p:cNvSpPr txBox="1">
              <a:spLocks noChangeArrowheads="1"/>
            </p:cNvSpPr>
            <p:nvPr/>
          </p:nvSpPr>
          <p:spPr bwMode="auto">
            <a:xfrm>
              <a:off x="6149314" y="3048454"/>
              <a:ext cx="686304" cy="266964"/>
            </a:xfrm>
            <a:prstGeom prst="rect">
              <a:avLst/>
            </a:prstGeom>
            <a:noFill/>
            <a:ln w="3175" algn="ctr">
              <a:noFill/>
              <a:miter lim="800000"/>
              <a:headEnd/>
              <a:tailEnd/>
            </a:ln>
            <a:effectLst/>
          </p:spPr>
          <p:txBody>
            <a:bodyPr wrap="square" lIns="91440" tIns="45720" rIns="91440" bIns="4572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altLang="ja-JP" sz="900" b="0" i="0" u="none" strike="noStrike" spc="-100" baseline="0">
                  <a:solidFill>
                    <a:srgbClr val="0000FF"/>
                  </a:solidFill>
                  <a:latin typeface="Arial" pitchFamily="34" charset="0"/>
                  <a:ea typeface="ＭＳ Ｐゴシック"/>
                  <a:cs typeface="Arial" pitchFamily="34" charset="0"/>
                </a:rPr>
                <a:t>9.2Mt</a:t>
              </a:r>
            </a:p>
          </p:txBody>
        </p:sp>
        <p:sp>
          <p:nvSpPr>
            <p:cNvPr id="373" name="AutoShape 207">
              <a:extLst>
                <a:ext uri="{FF2B5EF4-FFF2-40B4-BE49-F238E27FC236}">
                  <a16:creationId xmlns:a16="http://schemas.microsoft.com/office/drawing/2014/main" id="{50161AC0-D800-4812-B0AE-618E4BDB9BE3}"/>
                </a:ext>
              </a:extLst>
            </p:cNvPr>
            <p:cNvSpPr>
              <a:spLocks noChangeArrowheads="1"/>
            </p:cNvSpPr>
            <p:nvPr/>
          </p:nvSpPr>
          <p:spPr bwMode="auto">
            <a:xfrm rot="17280000">
              <a:off x="6278203" y="2084182"/>
              <a:ext cx="71404" cy="1218788"/>
            </a:xfrm>
            <a:prstGeom prst="upArrow">
              <a:avLst>
                <a:gd name="adj1" fmla="val 52311"/>
                <a:gd name="adj2" fmla="val 187879"/>
              </a:avLst>
            </a:prstGeom>
            <a:solidFill>
              <a:srgbClr val="0000FF"/>
            </a:solidFill>
            <a:ln w="3175" algn="ctr">
              <a:solidFill>
                <a:srgbClr val="000000"/>
              </a:solidFill>
              <a:miter lim="800000"/>
              <a:headEnd/>
              <a:tailEnd/>
            </a:ln>
            <a:effectLst/>
          </p:spPr>
          <p:txBody>
            <a:bodyPr/>
            <a:lstStyle/>
            <a:p>
              <a:endParaRPr lang="ja-JP" altLang="en-US"/>
            </a:p>
          </p:txBody>
        </p:sp>
        <p:sp>
          <p:nvSpPr>
            <p:cNvPr id="374" name="AutoShape 355">
              <a:extLst>
                <a:ext uri="{FF2B5EF4-FFF2-40B4-BE49-F238E27FC236}">
                  <a16:creationId xmlns:a16="http://schemas.microsoft.com/office/drawing/2014/main" id="{0AD37EA3-8B4D-4AE6-8391-6C3B3A418DDF}"/>
                </a:ext>
              </a:extLst>
            </p:cNvPr>
            <p:cNvSpPr>
              <a:spLocks noChangeArrowheads="1"/>
            </p:cNvSpPr>
            <p:nvPr/>
          </p:nvSpPr>
          <p:spPr bwMode="auto">
            <a:xfrm rot="4680000">
              <a:off x="4963207" y="2849781"/>
              <a:ext cx="71404" cy="1706302"/>
            </a:xfrm>
            <a:prstGeom prst="upArrow">
              <a:avLst>
                <a:gd name="adj1" fmla="val 50000"/>
                <a:gd name="adj2" fmla="val 334913"/>
              </a:avLst>
            </a:prstGeom>
            <a:solidFill>
              <a:srgbClr val="008000"/>
            </a:solidFill>
            <a:ln w="3175" algn="ctr">
              <a:solidFill>
                <a:srgbClr val="000000"/>
              </a:solidFill>
              <a:miter lim="800000"/>
              <a:headEnd/>
              <a:tailEnd/>
            </a:ln>
            <a:effectLst/>
          </p:spPr>
          <p:txBody>
            <a:bodyPr/>
            <a:lstStyle/>
            <a:p>
              <a:endParaRPr lang="ja-JP" altLang="en-US"/>
            </a:p>
          </p:txBody>
        </p:sp>
        <p:sp>
          <p:nvSpPr>
            <p:cNvPr id="375" name="Text Box 231">
              <a:extLst>
                <a:ext uri="{FF2B5EF4-FFF2-40B4-BE49-F238E27FC236}">
                  <a16:creationId xmlns:a16="http://schemas.microsoft.com/office/drawing/2014/main" id="{9AD69EF9-4C1E-4FD1-AAD6-80BB2ECB4C02}"/>
                </a:ext>
              </a:extLst>
            </p:cNvPr>
            <p:cNvSpPr txBox="1">
              <a:spLocks noChangeArrowheads="1"/>
            </p:cNvSpPr>
            <p:nvPr/>
          </p:nvSpPr>
          <p:spPr bwMode="auto">
            <a:xfrm>
              <a:off x="5172080" y="3580726"/>
              <a:ext cx="686304" cy="266964"/>
            </a:xfrm>
            <a:prstGeom prst="rect">
              <a:avLst/>
            </a:prstGeom>
            <a:noFill/>
            <a:ln w="3175" algn="ctr">
              <a:noFill/>
              <a:miter lim="800000"/>
              <a:headEnd/>
              <a:tailEnd/>
            </a:ln>
            <a:effectLst/>
          </p:spPr>
          <p:txBody>
            <a:bodyPr wrap="square" lIns="91440" tIns="45720" rIns="91440" bIns="4572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altLang="ja-JP" sz="900" b="0" i="0" u="none" strike="noStrike" spc="-100" baseline="0">
                  <a:solidFill>
                    <a:srgbClr val="FF0000"/>
                  </a:solidFill>
                  <a:latin typeface="Arial" pitchFamily="34" charset="0"/>
                  <a:ea typeface="ＭＳ Ｐゴシック"/>
                  <a:cs typeface="Arial" pitchFamily="34" charset="0"/>
                </a:rPr>
                <a:t>9.9 Mt</a:t>
              </a:r>
            </a:p>
          </p:txBody>
        </p:sp>
        <p:grpSp>
          <p:nvGrpSpPr>
            <p:cNvPr id="376" name="Group 219">
              <a:extLst>
                <a:ext uri="{FF2B5EF4-FFF2-40B4-BE49-F238E27FC236}">
                  <a16:creationId xmlns:a16="http://schemas.microsoft.com/office/drawing/2014/main" id="{C793D141-3E71-49BF-A4AA-41F00687F834}"/>
                </a:ext>
              </a:extLst>
            </p:cNvPr>
            <p:cNvGrpSpPr>
              <a:grpSpLocks/>
            </p:cNvGrpSpPr>
            <p:nvPr/>
          </p:nvGrpSpPr>
          <p:grpSpPr bwMode="auto">
            <a:xfrm>
              <a:off x="294022" y="4015806"/>
              <a:ext cx="862516" cy="448119"/>
              <a:chOff x="294022" y="4015806"/>
              <a:chExt cx="93" cy="47"/>
            </a:xfrm>
          </p:grpSpPr>
          <p:sp>
            <p:nvSpPr>
              <p:cNvPr id="413" name="Oval 220">
                <a:extLst>
                  <a:ext uri="{FF2B5EF4-FFF2-40B4-BE49-F238E27FC236}">
                    <a16:creationId xmlns:a16="http://schemas.microsoft.com/office/drawing/2014/main" id="{0D703040-0D07-4C11-87D4-D7A9B1E6A382}"/>
                  </a:ext>
                </a:extLst>
              </p:cNvPr>
              <p:cNvSpPr>
                <a:spLocks noChangeArrowheads="1"/>
              </p:cNvSpPr>
              <p:nvPr/>
            </p:nvSpPr>
            <p:spPr bwMode="auto">
              <a:xfrm>
                <a:off x="294022" y="4015806"/>
                <a:ext cx="92" cy="45"/>
              </a:xfrm>
              <a:prstGeom prst="ellipse">
                <a:avLst/>
              </a:prstGeom>
              <a:solidFill>
                <a:srgbClr val="FFFFCC"/>
              </a:solidFill>
              <a:ln w="3175" algn="ctr">
                <a:solidFill>
                  <a:srgbClr val="FF6600"/>
                </a:solidFill>
                <a:round/>
                <a:headEnd/>
                <a:tailEnd/>
              </a:ln>
              <a:effectLst/>
            </p:spPr>
            <p:txBody>
              <a:bodyPr/>
              <a:lstStyle/>
              <a:p>
                <a:endParaRPr lang="ja-JP" altLang="en-US"/>
              </a:p>
            </p:txBody>
          </p:sp>
          <p:sp>
            <p:nvSpPr>
              <p:cNvPr id="414" name="Text Box 221">
                <a:extLst>
                  <a:ext uri="{FF2B5EF4-FFF2-40B4-BE49-F238E27FC236}">
                    <a16:creationId xmlns:a16="http://schemas.microsoft.com/office/drawing/2014/main" id="{F5903DFB-AFEE-4BC6-AA7C-28903E704398}"/>
                  </a:ext>
                </a:extLst>
              </p:cNvPr>
              <p:cNvSpPr txBox="1">
                <a:spLocks noChangeArrowheads="1"/>
              </p:cNvSpPr>
              <p:nvPr/>
            </p:nvSpPr>
            <p:spPr bwMode="auto">
              <a:xfrm>
                <a:off x="294022" y="4015806"/>
                <a:ext cx="93" cy="47"/>
              </a:xfrm>
              <a:prstGeom prst="rect">
                <a:avLst/>
              </a:prstGeom>
              <a:noFill/>
              <a:ln w="3175" algn="ctr">
                <a:noFill/>
                <a:miter lim="800000"/>
                <a:headEnd/>
                <a:tailEnd/>
              </a:ln>
              <a:effectLst/>
            </p:spPr>
            <p:txBody>
              <a:bodyPr wrap="square" lIns="91440" tIns="45720" rIns="91440" bIns="4572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a:solidFill>
                      <a:srgbClr val="000000"/>
                    </a:solidFill>
                    <a:latin typeface="Arial" pitchFamily="34" charset="0"/>
                    <a:ea typeface="ＭＳ Ｐゴシック"/>
                    <a:cs typeface="Arial" pitchFamily="34" charset="0"/>
                  </a:rPr>
                  <a:t>南アフリカ</a:t>
                </a:r>
              </a:p>
              <a:p>
                <a:pPr algn="ctr" rtl="0">
                  <a:defRPr sz="1000"/>
                </a:pPr>
                <a:r>
                  <a:rPr lang="en-US" altLang="ja-JP" sz="1000" b="0" i="0" u="none" strike="noStrike" baseline="0">
                    <a:solidFill>
                      <a:srgbClr val="0000FF"/>
                    </a:solidFill>
                    <a:latin typeface="Arial" pitchFamily="34" charset="0"/>
                    <a:ea typeface="ＭＳ Ｐゴシック"/>
                    <a:cs typeface="Arial" pitchFamily="34" charset="0"/>
                  </a:rPr>
                  <a:t>71.0Mt</a:t>
                </a:r>
              </a:p>
            </p:txBody>
          </p:sp>
        </p:grpSp>
        <p:grpSp>
          <p:nvGrpSpPr>
            <p:cNvPr id="377" name="Group 242">
              <a:extLst>
                <a:ext uri="{FF2B5EF4-FFF2-40B4-BE49-F238E27FC236}">
                  <a16:creationId xmlns:a16="http://schemas.microsoft.com/office/drawing/2014/main" id="{FE540A5B-0969-4775-ADEA-7F57CC1BA35E}"/>
                </a:ext>
              </a:extLst>
            </p:cNvPr>
            <p:cNvGrpSpPr>
              <a:grpSpLocks/>
            </p:cNvGrpSpPr>
            <p:nvPr/>
          </p:nvGrpSpPr>
          <p:grpSpPr bwMode="auto">
            <a:xfrm>
              <a:off x="6758257" y="2795396"/>
              <a:ext cx="890339" cy="572068"/>
              <a:chOff x="6758257" y="2795396"/>
              <a:chExt cx="96" cy="60"/>
            </a:xfrm>
          </p:grpSpPr>
          <p:sp>
            <p:nvSpPr>
              <p:cNvPr id="411" name="Oval 243">
                <a:extLst>
                  <a:ext uri="{FF2B5EF4-FFF2-40B4-BE49-F238E27FC236}">
                    <a16:creationId xmlns:a16="http://schemas.microsoft.com/office/drawing/2014/main" id="{3E1E8487-787C-48D5-B9E6-4BB3A95F4ADE}"/>
                  </a:ext>
                </a:extLst>
              </p:cNvPr>
              <p:cNvSpPr>
                <a:spLocks noChangeArrowheads="1"/>
              </p:cNvSpPr>
              <p:nvPr/>
            </p:nvSpPr>
            <p:spPr bwMode="auto">
              <a:xfrm>
                <a:off x="6758257" y="2795396"/>
                <a:ext cx="91" cy="59"/>
              </a:xfrm>
              <a:prstGeom prst="ellipse">
                <a:avLst/>
              </a:prstGeom>
              <a:solidFill>
                <a:srgbClr val="FFFFCC"/>
              </a:solidFill>
              <a:ln w="3175" algn="ctr">
                <a:solidFill>
                  <a:srgbClr val="FF6600"/>
                </a:solidFill>
                <a:round/>
                <a:headEnd/>
                <a:tailEnd/>
              </a:ln>
              <a:effectLst/>
            </p:spPr>
            <p:txBody>
              <a:bodyPr/>
              <a:lstStyle/>
              <a:p>
                <a:endParaRPr lang="ja-JP" altLang="en-US"/>
              </a:p>
            </p:txBody>
          </p:sp>
          <p:sp>
            <p:nvSpPr>
              <p:cNvPr id="412" name="Text Box 244">
                <a:extLst>
                  <a:ext uri="{FF2B5EF4-FFF2-40B4-BE49-F238E27FC236}">
                    <a16:creationId xmlns:a16="http://schemas.microsoft.com/office/drawing/2014/main" id="{8942125F-9771-4FC1-A8DB-38386C24247C}"/>
                  </a:ext>
                </a:extLst>
              </p:cNvPr>
              <p:cNvSpPr txBox="1">
                <a:spLocks noChangeArrowheads="1"/>
              </p:cNvSpPr>
              <p:nvPr/>
            </p:nvSpPr>
            <p:spPr bwMode="auto">
              <a:xfrm>
                <a:off x="6758260" y="2795399"/>
                <a:ext cx="93" cy="57"/>
              </a:xfrm>
              <a:prstGeom prst="rect">
                <a:avLst/>
              </a:prstGeom>
              <a:noFill/>
              <a:ln w="3175" algn="ctr">
                <a:noFill/>
                <a:miter lim="800000"/>
                <a:headEnd/>
                <a:tailEnd/>
              </a:ln>
              <a:effectLst/>
            </p:spPr>
            <p:txBody>
              <a:bodyPr wrap="square" lIns="91440" tIns="45720" rIns="91440" bIns="4572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a:solidFill>
                      <a:srgbClr val="000000"/>
                    </a:solidFill>
                    <a:latin typeface="Arial" pitchFamily="34" charset="0"/>
                    <a:ea typeface="ＭＳ Ｐゴシック"/>
                    <a:cs typeface="Arial" pitchFamily="34" charset="0"/>
                  </a:rPr>
                  <a:t>コロンビア</a:t>
                </a:r>
              </a:p>
              <a:p>
                <a:pPr algn="ctr" rtl="0">
                  <a:defRPr sz="1000"/>
                </a:pPr>
                <a:r>
                  <a:rPr lang="en-US" altLang="ja-JP" sz="1000" b="0" i="0" u="none" strike="noStrike" baseline="0">
                    <a:solidFill>
                      <a:srgbClr val="0000FF"/>
                    </a:solidFill>
                    <a:latin typeface="Arial" pitchFamily="34" charset="0"/>
                    <a:ea typeface="ＭＳ Ｐゴシック"/>
                    <a:cs typeface="Arial" pitchFamily="34" charset="0"/>
                  </a:rPr>
                  <a:t>86.1Mt</a:t>
                </a:r>
              </a:p>
            </p:txBody>
          </p:sp>
        </p:grpSp>
        <p:grpSp>
          <p:nvGrpSpPr>
            <p:cNvPr id="378" name="Group 250">
              <a:extLst>
                <a:ext uri="{FF2B5EF4-FFF2-40B4-BE49-F238E27FC236}">
                  <a16:creationId xmlns:a16="http://schemas.microsoft.com/office/drawing/2014/main" id="{2CFDCD17-131D-46D8-BB29-B71C3EB8BCF7}"/>
                </a:ext>
              </a:extLst>
            </p:cNvPr>
            <p:cNvGrpSpPr>
              <a:grpSpLocks/>
            </p:cNvGrpSpPr>
            <p:nvPr/>
          </p:nvGrpSpPr>
          <p:grpSpPr bwMode="auto">
            <a:xfrm>
              <a:off x="3436108" y="3672566"/>
              <a:ext cx="862516" cy="448119"/>
              <a:chOff x="3436108" y="3672566"/>
              <a:chExt cx="93" cy="47"/>
            </a:xfrm>
          </p:grpSpPr>
          <p:sp>
            <p:nvSpPr>
              <p:cNvPr id="409" name="Oval 251">
                <a:extLst>
                  <a:ext uri="{FF2B5EF4-FFF2-40B4-BE49-F238E27FC236}">
                    <a16:creationId xmlns:a16="http://schemas.microsoft.com/office/drawing/2014/main" id="{1E6D1DE5-8462-4575-9ADA-AEE7411043C6}"/>
                  </a:ext>
                </a:extLst>
              </p:cNvPr>
              <p:cNvSpPr>
                <a:spLocks noChangeArrowheads="1"/>
              </p:cNvSpPr>
              <p:nvPr/>
            </p:nvSpPr>
            <p:spPr bwMode="auto">
              <a:xfrm>
                <a:off x="3436108" y="3672567"/>
                <a:ext cx="86" cy="45"/>
              </a:xfrm>
              <a:prstGeom prst="ellipse">
                <a:avLst/>
              </a:prstGeom>
              <a:solidFill>
                <a:srgbClr val="FFFFCC"/>
              </a:solidFill>
              <a:ln w="3175" algn="ctr">
                <a:solidFill>
                  <a:srgbClr val="FF6600"/>
                </a:solidFill>
                <a:round/>
                <a:headEnd/>
                <a:tailEnd/>
              </a:ln>
              <a:effectLst/>
            </p:spPr>
            <p:txBody>
              <a:bodyPr/>
              <a:lstStyle/>
              <a:p>
                <a:endParaRPr lang="ja-JP" altLang="en-US"/>
              </a:p>
            </p:txBody>
          </p:sp>
          <p:sp>
            <p:nvSpPr>
              <p:cNvPr id="410" name="Text Box 252">
                <a:extLst>
                  <a:ext uri="{FF2B5EF4-FFF2-40B4-BE49-F238E27FC236}">
                    <a16:creationId xmlns:a16="http://schemas.microsoft.com/office/drawing/2014/main" id="{3056BC9C-19F7-49EA-B5DD-EEBDEDA69306}"/>
                  </a:ext>
                </a:extLst>
              </p:cNvPr>
              <p:cNvSpPr txBox="1">
                <a:spLocks noChangeArrowheads="1"/>
              </p:cNvSpPr>
              <p:nvPr/>
            </p:nvSpPr>
            <p:spPr bwMode="auto">
              <a:xfrm>
                <a:off x="3436109" y="3672566"/>
                <a:ext cx="92" cy="47"/>
              </a:xfrm>
              <a:prstGeom prst="rect">
                <a:avLst/>
              </a:prstGeom>
              <a:noFill/>
              <a:ln w="3175" algn="ctr">
                <a:noFill/>
                <a:miter lim="800000"/>
                <a:headEnd/>
                <a:tailEnd/>
              </a:ln>
              <a:effectLst/>
            </p:spPr>
            <p:txBody>
              <a:bodyPr wrap="square" lIns="91440" tIns="45720" rIns="91440" bIns="4572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a:solidFill>
                      <a:srgbClr val="000000"/>
                    </a:solidFill>
                    <a:latin typeface="Arial" pitchFamily="34" charset="0"/>
                    <a:ea typeface="ＭＳ Ｐゴシック"/>
                    <a:cs typeface="Arial" pitchFamily="34" charset="0"/>
                  </a:rPr>
                  <a:t>豪州</a:t>
                </a:r>
              </a:p>
              <a:p>
                <a:pPr algn="ctr" rtl="0">
                  <a:defRPr sz="1000"/>
                </a:pPr>
                <a:r>
                  <a:rPr lang="en-US" altLang="ja-JP" sz="1000" b="0" i="0" u="none" strike="noStrike" baseline="0">
                    <a:solidFill>
                      <a:srgbClr val="FF0000"/>
                    </a:solidFill>
                    <a:latin typeface="Arial" pitchFamily="34" charset="0"/>
                    <a:ea typeface="ＭＳ Ｐゴシック"/>
                    <a:cs typeface="Arial" pitchFamily="34" charset="0"/>
                  </a:rPr>
                  <a:t>378.9Mt</a:t>
                </a:r>
              </a:p>
            </p:txBody>
          </p:sp>
        </p:grpSp>
        <p:sp>
          <p:nvSpPr>
            <p:cNvPr id="379" name="Text Box 338">
              <a:extLst>
                <a:ext uri="{FF2B5EF4-FFF2-40B4-BE49-F238E27FC236}">
                  <a16:creationId xmlns:a16="http://schemas.microsoft.com/office/drawing/2014/main" id="{D3463AC4-A363-4214-8F70-086EA39156A3}"/>
                </a:ext>
              </a:extLst>
            </p:cNvPr>
            <p:cNvSpPr txBox="1">
              <a:spLocks noChangeArrowheads="1"/>
            </p:cNvSpPr>
            <p:nvPr/>
          </p:nvSpPr>
          <p:spPr bwMode="auto">
            <a:xfrm>
              <a:off x="1724624" y="2091028"/>
              <a:ext cx="686304" cy="266964"/>
            </a:xfrm>
            <a:prstGeom prst="rect">
              <a:avLst/>
            </a:prstGeom>
            <a:noFill/>
            <a:ln w="3175" algn="ctr">
              <a:noFill/>
              <a:miter lim="800000"/>
              <a:headEnd/>
              <a:tailEnd/>
            </a:ln>
            <a:effectLst/>
          </p:spPr>
          <p:txBody>
            <a:bodyPr wrap="square" lIns="91440" tIns="45720" rIns="91440" bIns="4572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altLang="ja-JP" sz="900" b="0" i="0" u="none" strike="noStrike" spc="-100" baseline="0">
                  <a:solidFill>
                    <a:srgbClr val="0000FF"/>
                  </a:solidFill>
                  <a:latin typeface="Arial" pitchFamily="34" charset="0"/>
                  <a:ea typeface="ＭＳ Ｐゴシック"/>
                  <a:cs typeface="Arial" pitchFamily="34" charset="0"/>
                </a:rPr>
                <a:t>109.0Mt</a:t>
              </a:r>
            </a:p>
          </p:txBody>
        </p:sp>
        <p:sp>
          <p:nvSpPr>
            <p:cNvPr id="380" name="AutoShape 341">
              <a:extLst>
                <a:ext uri="{FF2B5EF4-FFF2-40B4-BE49-F238E27FC236}">
                  <a16:creationId xmlns:a16="http://schemas.microsoft.com/office/drawing/2014/main" id="{B9B9FE6E-FDDC-44BD-8CBE-C7849E46F92C}"/>
                </a:ext>
              </a:extLst>
            </p:cNvPr>
            <p:cNvSpPr>
              <a:spLocks noChangeArrowheads="1"/>
            </p:cNvSpPr>
            <p:nvPr/>
          </p:nvSpPr>
          <p:spPr bwMode="auto">
            <a:xfrm rot="13200000">
              <a:off x="2861857" y="370300"/>
              <a:ext cx="121879" cy="1260549"/>
            </a:xfrm>
            <a:prstGeom prst="upArrow">
              <a:avLst>
                <a:gd name="adj1" fmla="val 53881"/>
                <a:gd name="adj2" fmla="val 149343"/>
              </a:avLst>
            </a:prstGeom>
            <a:solidFill>
              <a:srgbClr val="33CCCC"/>
            </a:solidFill>
            <a:ln w="3175" algn="ctr">
              <a:solidFill>
                <a:srgbClr val="000000"/>
              </a:solidFill>
              <a:miter lim="800000"/>
              <a:headEnd/>
              <a:tailEnd/>
            </a:ln>
            <a:effectLst/>
          </p:spPr>
          <p:txBody>
            <a:bodyPr/>
            <a:lstStyle/>
            <a:p>
              <a:endParaRPr lang="ja-JP" altLang="en-US"/>
            </a:p>
          </p:txBody>
        </p:sp>
        <p:grpSp>
          <p:nvGrpSpPr>
            <p:cNvPr id="381" name="Group 210">
              <a:extLst>
                <a:ext uri="{FF2B5EF4-FFF2-40B4-BE49-F238E27FC236}">
                  <a16:creationId xmlns:a16="http://schemas.microsoft.com/office/drawing/2014/main" id="{330A9FF9-DED1-41F3-9B22-1C0DAF4DF8BD}"/>
                </a:ext>
              </a:extLst>
            </p:cNvPr>
            <p:cNvGrpSpPr>
              <a:grpSpLocks/>
            </p:cNvGrpSpPr>
            <p:nvPr/>
          </p:nvGrpSpPr>
          <p:grpSpPr bwMode="auto">
            <a:xfrm>
              <a:off x="3151745" y="158467"/>
              <a:ext cx="797595" cy="448119"/>
              <a:chOff x="3151745" y="158467"/>
              <a:chExt cx="86" cy="47"/>
            </a:xfrm>
          </p:grpSpPr>
          <p:sp>
            <p:nvSpPr>
              <p:cNvPr id="407" name="Oval 211">
                <a:extLst>
                  <a:ext uri="{FF2B5EF4-FFF2-40B4-BE49-F238E27FC236}">
                    <a16:creationId xmlns:a16="http://schemas.microsoft.com/office/drawing/2014/main" id="{7FF636C4-0973-4DCA-8661-7AD95A00B3D4}"/>
                  </a:ext>
                </a:extLst>
              </p:cNvPr>
              <p:cNvSpPr>
                <a:spLocks noChangeArrowheads="1"/>
              </p:cNvSpPr>
              <p:nvPr/>
            </p:nvSpPr>
            <p:spPr bwMode="auto">
              <a:xfrm>
                <a:off x="3151745" y="158468"/>
                <a:ext cx="86" cy="45"/>
              </a:xfrm>
              <a:prstGeom prst="ellipse">
                <a:avLst/>
              </a:prstGeom>
              <a:solidFill>
                <a:srgbClr val="FFFFCC"/>
              </a:solidFill>
              <a:ln w="3175" algn="ctr">
                <a:solidFill>
                  <a:srgbClr val="FF6600"/>
                </a:solidFill>
                <a:round/>
                <a:headEnd/>
                <a:tailEnd/>
              </a:ln>
              <a:effectLst/>
            </p:spPr>
            <p:txBody>
              <a:bodyPr/>
              <a:lstStyle/>
              <a:p>
                <a:endParaRPr lang="ja-JP" altLang="en-US"/>
              </a:p>
            </p:txBody>
          </p:sp>
          <p:sp>
            <p:nvSpPr>
              <p:cNvPr id="408" name="Text Box 212">
                <a:extLst>
                  <a:ext uri="{FF2B5EF4-FFF2-40B4-BE49-F238E27FC236}">
                    <a16:creationId xmlns:a16="http://schemas.microsoft.com/office/drawing/2014/main" id="{0F8BD0BE-CBAD-4460-A6C3-8EDDE8FF89CE}"/>
                  </a:ext>
                </a:extLst>
              </p:cNvPr>
              <p:cNvSpPr txBox="1">
                <a:spLocks noChangeArrowheads="1"/>
              </p:cNvSpPr>
              <p:nvPr/>
            </p:nvSpPr>
            <p:spPr bwMode="auto">
              <a:xfrm>
                <a:off x="3151746" y="158467"/>
                <a:ext cx="84" cy="47"/>
              </a:xfrm>
              <a:prstGeom prst="rect">
                <a:avLst/>
              </a:prstGeom>
              <a:noFill/>
              <a:ln w="3175" algn="ctr">
                <a:noFill/>
                <a:miter lim="800000"/>
                <a:headEnd/>
                <a:tailEnd/>
              </a:ln>
              <a:effectLst/>
            </p:spPr>
            <p:txBody>
              <a:bodyPr wrap="square" lIns="91440" tIns="45720" rIns="91440" bIns="4572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a:solidFill>
                      <a:sysClr val="windowText" lastClr="000000"/>
                    </a:solidFill>
                    <a:latin typeface="Arial" pitchFamily="34" charset="0"/>
                    <a:ea typeface="ＭＳ Ｐゴシック"/>
                    <a:cs typeface="Arial" pitchFamily="34" charset="0"/>
                  </a:rPr>
                  <a:t>モンゴル</a:t>
                </a:r>
                <a:r>
                  <a:rPr lang="en-US" altLang="ja-JP" sz="1000" b="0" i="0" u="none" strike="noStrike" baseline="0">
                    <a:solidFill>
                      <a:srgbClr val="0000FF"/>
                    </a:solidFill>
                    <a:latin typeface="Arial" pitchFamily="34" charset="0"/>
                    <a:ea typeface="ＭＳ Ｐゴシック"/>
                    <a:cs typeface="Arial" pitchFamily="34" charset="0"/>
                  </a:rPr>
                  <a:t>33.0Mt</a:t>
                </a:r>
              </a:p>
            </p:txBody>
          </p:sp>
        </p:grpSp>
        <p:sp>
          <p:nvSpPr>
            <p:cNvPr id="382" name="Text Box 202">
              <a:extLst>
                <a:ext uri="{FF2B5EF4-FFF2-40B4-BE49-F238E27FC236}">
                  <a16:creationId xmlns:a16="http://schemas.microsoft.com/office/drawing/2014/main" id="{EC8B6BB2-E28C-4022-8725-516ECA93248A}"/>
                </a:ext>
              </a:extLst>
            </p:cNvPr>
            <p:cNvSpPr txBox="1">
              <a:spLocks noChangeArrowheads="1"/>
            </p:cNvSpPr>
            <p:nvPr/>
          </p:nvSpPr>
          <p:spPr bwMode="auto">
            <a:xfrm>
              <a:off x="2731489" y="1047848"/>
              <a:ext cx="607484" cy="266964"/>
            </a:xfrm>
            <a:prstGeom prst="rect">
              <a:avLst/>
            </a:prstGeom>
            <a:noFill/>
            <a:ln w="3175" algn="ctr">
              <a:noFill/>
              <a:miter lim="800000"/>
              <a:headEnd/>
              <a:tailEnd/>
            </a:ln>
            <a:effectLst/>
          </p:spPr>
          <p:txBody>
            <a:bodyPr wrap="square" lIns="91440" tIns="45720" rIns="91440" bIns="4572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rtl="0"/>
              <a:r>
                <a:rPr lang="en-US" altLang="ja-JP" sz="1100" b="0" i="0" spc="-50" baseline="0">
                  <a:solidFill>
                    <a:srgbClr val="0000FF"/>
                  </a:solidFill>
                  <a:effectLst/>
                  <a:latin typeface="+mn-lt"/>
                  <a:ea typeface="+mn-ea"/>
                  <a:cs typeface="+mn-cs"/>
                </a:rPr>
                <a:t>33.0Mt</a:t>
              </a:r>
              <a:endParaRPr lang="ja-JP" altLang="ja-JP" sz="900" spc="-50" baseline="0">
                <a:solidFill>
                  <a:srgbClr val="0000FF"/>
                </a:solidFill>
                <a:effectLst/>
              </a:endParaRPr>
            </a:p>
          </p:txBody>
        </p:sp>
        <p:sp>
          <p:nvSpPr>
            <p:cNvPr id="383" name="AutoShape 183">
              <a:extLst>
                <a:ext uri="{FF2B5EF4-FFF2-40B4-BE49-F238E27FC236}">
                  <a16:creationId xmlns:a16="http://schemas.microsoft.com/office/drawing/2014/main" id="{4516DBCC-CCDC-4D19-888B-CF296CA93CB4}"/>
                </a:ext>
              </a:extLst>
            </p:cNvPr>
            <p:cNvSpPr>
              <a:spLocks noChangeArrowheads="1"/>
            </p:cNvSpPr>
            <p:nvPr/>
          </p:nvSpPr>
          <p:spPr bwMode="auto">
            <a:xfrm rot="16200000">
              <a:off x="3620150" y="3893231"/>
              <a:ext cx="36000" cy="1331886"/>
            </a:xfrm>
            <a:prstGeom prst="upArrow">
              <a:avLst>
                <a:gd name="adj1" fmla="val 59366"/>
                <a:gd name="adj2" fmla="val 241811"/>
              </a:avLst>
            </a:prstGeom>
            <a:solidFill>
              <a:schemeClr val="accent6">
                <a:lumMod val="40000"/>
                <a:lumOff val="60000"/>
              </a:schemeClr>
            </a:solidFill>
            <a:ln w="3175" algn="ctr">
              <a:solidFill>
                <a:srgbClr val="000000"/>
              </a:solidFill>
              <a:miter lim="800000"/>
              <a:headEnd/>
              <a:tailEnd/>
            </a:ln>
            <a:effectLst/>
          </p:spPr>
          <p:txBody>
            <a:bodyPr/>
            <a:lstStyle/>
            <a:p>
              <a:endParaRPr lang="ja-JP" altLang="en-US"/>
            </a:p>
          </p:txBody>
        </p:sp>
        <p:sp>
          <p:nvSpPr>
            <p:cNvPr id="384" name="円/楕円 410">
              <a:extLst>
                <a:ext uri="{FF2B5EF4-FFF2-40B4-BE49-F238E27FC236}">
                  <a16:creationId xmlns:a16="http://schemas.microsoft.com/office/drawing/2014/main" id="{01D55130-F11A-42B8-870E-93218A1B6055}"/>
                </a:ext>
              </a:extLst>
            </p:cNvPr>
            <p:cNvSpPr>
              <a:spLocks noChangeAspect="1"/>
            </p:cNvSpPr>
            <p:nvPr/>
          </p:nvSpPr>
          <p:spPr>
            <a:xfrm>
              <a:off x="5108058" y="4019380"/>
              <a:ext cx="472990" cy="250293"/>
            </a:xfrm>
            <a:prstGeom prst="ellipse">
              <a:avLst/>
            </a:prstGeom>
            <a:solidFill>
              <a:srgbClr val="FFFF99"/>
            </a:solidFill>
            <a:ln w="127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defRPr/>
              </a:pPr>
              <a:endParaRPr lang="ja-JP" altLang="en-US"/>
            </a:p>
          </p:txBody>
        </p:sp>
        <p:sp>
          <p:nvSpPr>
            <p:cNvPr id="385" name="正方形/長方形 384">
              <a:extLst>
                <a:ext uri="{FF2B5EF4-FFF2-40B4-BE49-F238E27FC236}">
                  <a16:creationId xmlns:a16="http://schemas.microsoft.com/office/drawing/2014/main" id="{1AFBA573-4828-48B8-B23C-4BADA8D899E1}"/>
                </a:ext>
              </a:extLst>
            </p:cNvPr>
            <p:cNvSpPr>
              <a:spLocks noChangeAspect="1"/>
            </p:cNvSpPr>
            <p:nvPr/>
          </p:nvSpPr>
          <p:spPr>
            <a:xfrm>
              <a:off x="5131245" y="4383974"/>
              <a:ext cx="472990" cy="226482"/>
            </a:xfrm>
            <a:prstGeom prst="rect">
              <a:avLst/>
            </a:prstGeom>
            <a:solidFill>
              <a:srgbClr val="CCECFF"/>
            </a:solidFill>
            <a:ln w="12700"/>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defRPr/>
              </a:pPr>
              <a:endParaRPr lang="ja-JP" altLang="en-US"/>
            </a:p>
          </p:txBody>
        </p:sp>
        <p:sp>
          <p:nvSpPr>
            <p:cNvPr id="386" name="テキスト ボックス 9">
              <a:extLst>
                <a:ext uri="{FF2B5EF4-FFF2-40B4-BE49-F238E27FC236}">
                  <a16:creationId xmlns:a16="http://schemas.microsoft.com/office/drawing/2014/main" id="{7831EC32-C9F4-4BE8-B946-5E244F3125D1}"/>
                </a:ext>
              </a:extLst>
            </p:cNvPr>
            <p:cNvSpPr txBox="1">
              <a:spLocks noChangeArrowheads="1"/>
            </p:cNvSpPr>
            <p:nvPr/>
          </p:nvSpPr>
          <p:spPr bwMode="auto">
            <a:xfrm>
              <a:off x="5666065" y="4019380"/>
              <a:ext cx="697119" cy="266168"/>
            </a:xfrm>
            <a:prstGeom prst="rect">
              <a:avLst/>
            </a:prstGeom>
            <a:noFill/>
            <a:ln w="9525">
              <a:noFill/>
              <a:miter lim="800000"/>
              <a:headEnd/>
              <a:tailEnd/>
            </a:ln>
          </p:spPr>
          <p:txBody>
            <a:bodyPr wrap="square">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1100"/>
                <a:t>輸出国</a:t>
              </a:r>
            </a:p>
          </p:txBody>
        </p:sp>
        <p:sp>
          <p:nvSpPr>
            <p:cNvPr id="387" name="テキスト ボックス 10">
              <a:extLst>
                <a:ext uri="{FF2B5EF4-FFF2-40B4-BE49-F238E27FC236}">
                  <a16:creationId xmlns:a16="http://schemas.microsoft.com/office/drawing/2014/main" id="{D661131B-B99C-48BD-B43F-5B5280E9D7E9}"/>
                </a:ext>
              </a:extLst>
            </p:cNvPr>
            <p:cNvSpPr txBox="1">
              <a:spLocks noChangeArrowheads="1"/>
            </p:cNvSpPr>
            <p:nvPr/>
          </p:nvSpPr>
          <p:spPr bwMode="auto">
            <a:xfrm>
              <a:off x="5666065" y="4360161"/>
              <a:ext cx="1116011" cy="266169"/>
            </a:xfrm>
            <a:prstGeom prst="rect">
              <a:avLst/>
            </a:prstGeom>
            <a:noFill/>
            <a:ln w="9525">
              <a:noFill/>
              <a:miter lim="800000"/>
              <a:headEnd/>
              <a:tailEnd/>
            </a:ln>
          </p:spPr>
          <p:txBody>
            <a:bodyPr wrap="square">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1100"/>
                <a:t>輸入国・地域</a:t>
              </a:r>
            </a:p>
          </p:txBody>
        </p:sp>
        <p:sp>
          <p:nvSpPr>
            <p:cNvPr id="388" name="Text Box 231">
              <a:extLst>
                <a:ext uri="{FF2B5EF4-FFF2-40B4-BE49-F238E27FC236}">
                  <a16:creationId xmlns:a16="http://schemas.microsoft.com/office/drawing/2014/main" id="{21EF9C7D-3EF6-4684-BE31-8A9ECE1AEDF8}"/>
                </a:ext>
              </a:extLst>
            </p:cNvPr>
            <p:cNvSpPr txBox="1">
              <a:spLocks noChangeArrowheads="1"/>
            </p:cNvSpPr>
            <p:nvPr/>
          </p:nvSpPr>
          <p:spPr bwMode="auto">
            <a:xfrm>
              <a:off x="5561264" y="2549651"/>
              <a:ext cx="589533" cy="266964"/>
            </a:xfrm>
            <a:prstGeom prst="rect">
              <a:avLst/>
            </a:prstGeom>
            <a:noFill/>
            <a:ln w="3175" algn="ctr">
              <a:noFill/>
              <a:miter lim="800000"/>
              <a:headEnd/>
              <a:tailEnd/>
            </a:ln>
            <a:effectLst/>
          </p:spPr>
          <p:txBody>
            <a:bodyPr wrap="square" lIns="91440" tIns="45720" rIns="91440" bIns="4572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altLang="ja-JP" sz="900" b="0" i="0" u="none" strike="noStrike" spc="-100" baseline="0">
                  <a:solidFill>
                    <a:srgbClr val="0000FF"/>
                  </a:solidFill>
                  <a:latin typeface="Arial" pitchFamily="34" charset="0"/>
                  <a:ea typeface="ＭＳ Ｐゴシック"/>
                  <a:cs typeface="Arial" pitchFamily="34" charset="0"/>
                </a:rPr>
                <a:t>13.8Mt</a:t>
              </a:r>
            </a:p>
          </p:txBody>
        </p:sp>
        <p:sp>
          <p:nvSpPr>
            <p:cNvPr id="389" name="AutoShape 218">
              <a:extLst>
                <a:ext uri="{FF2B5EF4-FFF2-40B4-BE49-F238E27FC236}">
                  <a16:creationId xmlns:a16="http://schemas.microsoft.com/office/drawing/2014/main" id="{2810418C-BEB0-41FD-AB99-5C4231BD10C5}"/>
                </a:ext>
              </a:extLst>
            </p:cNvPr>
            <p:cNvSpPr>
              <a:spLocks noChangeArrowheads="1"/>
            </p:cNvSpPr>
            <p:nvPr/>
          </p:nvSpPr>
          <p:spPr bwMode="auto">
            <a:xfrm rot="5592425">
              <a:off x="7477659" y="1625732"/>
              <a:ext cx="36816" cy="772875"/>
            </a:xfrm>
            <a:prstGeom prst="upArrow">
              <a:avLst>
                <a:gd name="adj1" fmla="val 57106"/>
                <a:gd name="adj2" fmla="val 217267"/>
              </a:avLst>
            </a:prstGeom>
            <a:solidFill>
              <a:srgbClr val="FF0000"/>
            </a:solidFill>
            <a:ln w="3175" algn="ctr">
              <a:solidFill>
                <a:srgbClr val="000000"/>
              </a:solidFill>
              <a:miter lim="800000"/>
              <a:headEnd/>
              <a:tailEnd/>
            </a:ln>
            <a:effectLst/>
          </p:spPr>
          <p:txBody>
            <a:bodyPr/>
            <a:lstStyle/>
            <a:p>
              <a:endParaRPr lang="ja-JP" altLang="en-US"/>
            </a:p>
          </p:txBody>
        </p:sp>
        <p:sp>
          <p:nvSpPr>
            <p:cNvPr id="390" name="Text Box 222">
              <a:extLst>
                <a:ext uri="{FF2B5EF4-FFF2-40B4-BE49-F238E27FC236}">
                  <a16:creationId xmlns:a16="http://schemas.microsoft.com/office/drawing/2014/main" id="{FA0E2680-40BF-4099-A8D7-CFD863B8C83C}"/>
                </a:ext>
              </a:extLst>
            </p:cNvPr>
            <p:cNvSpPr txBox="1">
              <a:spLocks noChangeArrowheads="1"/>
            </p:cNvSpPr>
            <p:nvPr/>
          </p:nvSpPr>
          <p:spPr bwMode="auto">
            <a:xfrm>
              <a:off x="7276711" y="1990086"/>
              <a:ext cx="649196" cy="532978"/>
            </a:xfrm>
            <a:prstGeom prst="rect">
              <a:avLst/>
            </a:prstGeom>
            <a:noFill/>
            <a:ln w="3175" algn="ctr">
              <a:noFill/>
              <a:miter lim="800000"/>
              <a:headEnd/>
              <a:tailEnd/>
            </a:ln>
            <a:effectLst/>
          </p:spPr>
          <p:txBody>
            <a:bodyPr wrap="square" lIns="91440" tIns="45720" rIns="91440" bIns="4572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r" rtl="0">
                <a:defRPr sz="1000"/>
              </a:pPr>
              <a:r>
                <a:rPr lang="ja-JP" altLang="en-US" sz="800" b="0" i="0" u="none" strike="noStrike" spc="-100" baseline="0">
                  <a:solidFill>
                    <a:sysClr val="windowText" lastClr="000000"/>
                  </a:solidFill>
                  <a:latin typeface="Arial" pitchFamily="34" charset="0"/>
                  <a:ea typeface="ＭＳ Ｐゴシック"/>
                  <a:cs typeface="Arial" pitchFamily="34" charset="0"/>
                </a:rPr>
                <a:t>アフリカ･</a:t>
              </a:r>
              <a:endParaRPr lang="en-US" altLang="ja-JP" sz="800" b="0" i="0" u="none" strike="noStrike" spc="-100" baseline="0">
                <a:solidFill>
                  <a:sysClr val="windowText" lastClr="000000"/>
                </a:solidFill>
                <a:latin typeface="Arial" pitchFamily="34" charset="0"/>
                <a:ea typeface="ＭＳ Ｐゴシック"/>
                <a:cs typeface="Arial" pitchFamily="34" charset="0"/>
              </a:endParaRPr>
            </a:p>
            <a:p>
              <a:pPr algn="r" rtl="0">
                <a:defRPr sz="1000"/>
              </a:pPr>
              <a:r>
                <a:rPr lang="ja-JP" altLang="en-US" sz="800" b="0" i="0" u="none" strike="noStrike" spc="-100" baseline="0">
                  <a:solidFill>
                    <a:sysClr val="windowText" lastClr="000000"/>
                  </a:solidFill>
                  <a:latin typeface="Arial" pitchFamily="34" charset="0"/>
                  <a:ea typeface="ＭＳ Ｐゴシック"/>
                  <a:cs typeface="Arial" pitchFamily="34" charset="0"/>
                </a:rPr>
                <a:t>中東へ</a:t>
              </a:r>
              <a:r>
                <a:rPr lang="en-US" altLang="ja-JP" sz="900" b="0" i="0" u="none" strike="noStrike" spc="-100" baseline="0">
                  <a:solidFill>
                    <a:srgbClr val="0000FF"/>
                  </a:solidFill>
                  <a:latin typeface="Arial" pitchFamily="34" charset="0"/>
                  <a:ea typeface="ＭＳ Ｐゴシック"/>
                  <a:cs typeface="Arial" pitchFamily="34" charset="0"/>
                </a:rPr>
                <a:t>4.9Mt</a:t>
              </a:r>
            </a:p>
          </p:txBody>
        </p:sp>
        <p:sp>
          <p:nvSpPr>
            <p:cNvPr id="391" name="Text Box 350">
              <a:extLst>
                <a:ext uri="{FF2B5EF4-FFF2-40B4-BE49-F238E27FC236}">
                  <a16:creationId xmlns:a16="http://schemas.microsoft.com/office/drawing/2014/main" id="{63A7A703-FD01-4702-9155-B9DF9204A7E1}"/>
                </a:ext>
              </a:extLst>
            </p:cNvPr>
            <p:cNvSpPr txBox="1">
              <a:spLocks noChangeArrowheads="1"/>
            </p:cNvSpPr>
            <p:nvPr/>
          </p:nvSpPr>
          <p:spPr bwMode="auto">
            <a:xfrm>
              <a:off x="76140" y="2311540"/>
              <a:ext cx="588782" cy="397333"/>
            </a:xfrm>
            <a:prstGeom prst="rect">
              <a:avLst/>
            </a:prstGeom>
            <a:noFill/>
            <a:ln w="3175" algn="ctr">
              <a:noFill/>
              <a:miter lim="800000"/>
              <a:headEnd/>
              <a:tailEnd/>
            </a:ln>
            <a:effectLst/>
          </p:spPr>
          <p:txBody>
            <a:bodyPr wrap="square" lIns="36000" tIns="36000" rIns="36000" bIns="3600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en-US" altLang="ja-JP" sz="900" b="0" i="0" u="none" strike="noStrike" spc="-100" baseline="0">
                  <a:solidFill>
                    <a:srgbClr val="0000FF"/>
                  </a:solidFill>
                  <a:latin typeface="Arial" pitchFamily="34" charset="0"/>
                  <a:ea typeface="ＭＳ Ｐゴシック"/>
                  <a:cs typeface="Arial" pitchFamily="34" charset="0"/>
                </a:rPr>
                <a:t>4.9Mt</a:t>
              </a:r>
            </a:p>
            <a:p>
              <a:pPr algn="l" rtl="0">
                <a:defRPr sz="1000"/>
              </a:pPr>
              <a:r>
                <a:rPr lang="ja-JP" altLang="en-US" sz="900" b="0" i="0" u="none" strike="noStrike" spc="-100" baseline="0">
                  <a:solidFill>
                    <a:sysClr val="windowText" lastClr="000000"/>
                  </a:solidFill>
                  <a:latin typeface="Arial" pitchFamily="34" charset="0"/>
                  <a:ea typeface="ＭＳ Ｐゴシック"/>
                  <a:cs typeface="Arial" pitchFamily="34" charset="0"/>
                </a:rPr>
                <a:t>米国から</a:t>
              </a:r>
              <a:endParaRPr lang="en-US" altLang="ja-JP" sz="900" b="0" i="0" u="none" strike="noStrike" spc="-100" baseline="0">
                <a:solidFill>
                  <a:sysClr val="windowText" lastClr="000000"/>
                </a:solidFill>
                <a:latin typeface="Arial" pitchFamily="34" charset="0"/>
                <a:ea typeface="ＭＳ Ｐゴシック"/>
                <a:cs typeface="Arial" pitchFamily="34" charset="0"/>
              </a:endParaRPr>
            </a:p>
          </p:txBody>
        </p:sp>
        <p:sp>
          <p:nvSpPr>
            <p:cNvPr id="392" name="AutoShape 218">
              <a:extLst>
                <a:ext uri="{FF2B5EF4-FFF2-40B4-BE49-F238E27FC236}">
                  <a16:creationId xmlns:a16="http://schemas.microsoft.com/office/drawing/2014/main" id="{10D5AF40-D9A4-4B13-BFFB-B82CBE41DA2F}"/>
                </a:ext>
              </a:extLst>
            </p:cNvPr>
            <p:cNvSpPr>
              <a:spLocks noChangeArrowheads="1"/>
            </p:cNvSpPr>
            <p:nvPr/>
          </p:nvSpPr>
          <p:spPr bwMode="auto">
            <a:xfrm rot="5400000">
              <a:off x="402313" y="2716400"/>
              <a:ext cx="36448" cy="661628"/>
            </a:xfrm>
            <a:prstGeom prst="upArrow">
              <a:avLst>
                <a:gd name="adj1" fmla="val 57106"/>
                <a:gd name="adj2" fmla="val 213020"/>
              </a:avLst>
            </a:prstGeom>
            <a:solidFill>
              <a:srgbClr val="FF0000"/>
            </a:solidFill>
            <a:ln w="3175" algn="ctr">
              <a:solidFill>
                <a:srgbClr val="000000"/>
              </a:solidFill>
              <a:miter lim="800000"/>
              <a:headEnd/>
              <a:tailEnd/>
            </a:ln>
            <a:effectLst/>
          </p:spPr>
          <p:txBody>
            <a:bodyPr/>
            <a:lstStyle/>
            <a:p>
              <a:endParaRPr lang="ja-JP" altLang="en-US"/>
            </a:p>
          </p:txBody>
        </p:sp>
        <p:sp>
          <p:nvSpPr>
            <p:cNvPr id="393" name="AutoShape 41">
              <a:extLst>
                <a:ext uri="{FF2B5EF4-FFF2-40B4-BE49-F238E27FC236}">
                  <a16:creationId xmlns:a16="http://schemas.microsoft.com/office/drawing/2014/main" id="{A8EF4121-0D72-4C86-A29E-808A64F6E2C0}"/>
                </a:ext>
              </a:extLst>
            </p:cNvPr>
            <p:cNvSpPr>
              <a:spLocks noChangeArrowheads="1"/>
            </p:cNvSpPr>
            <p:nvPr/>
          </p:nvSpPr>
          <p:spPr bwMode="auto">
            <a:xfrm rot="6060000">
              <a:off x="411456" y="2407025"/>
              <a:ext cx="29159" cy="679515"/>
            </a:xfrm>
            <a:prstGeom prst="upArrow">
              <a:avLst>
                <a:gd name="adj1" fmla="val 63639"/>
                <a:gd name="adj2" fmla="val 470551"/>
              </a:avLst>
            </a:prstGeom>
            <a:solidFill>
              <a:srgbClr val="FF0000"/>
            </a:solidFill>
            <a:ln w="3175" algn="ctr">
              <a:solidFill>
                <a:srgbClr val="000000"/>
              </a:solidFill>
              <a:miter lim="800000"/>
              <a:headEnd/>
              <a:tailEnd/>
            </a:ln>
            <a:effectLst/>
          </p:spPr>
          <p:txBody>
            <a:bodyPr/>
            <a:lstStyle/>
            <a:p>
              <a:endParaRPr lang="ja-JP" altLang="en-US"/>
            </a:p>
          </p:txBody>
        </p:sp>
        <p:sp>
          <p:nvSpPr>
            <p:cNvPr id="394" name="AutoShape 198">
              <a:extLst>
                <a:ext uri="{FF2B5EF4-FFF2-40B4-BE49-F238E27FC236}">
                  <a16:creationId xmlns:a16="http://schemas.microsoft.com/office/drawing/2014/main" id="{A79305DC-8429-4524-B185-A00CE4B13E8D}"/>
                </a:ext>
              </a:extLst>
            </p:cNvPr>
            <p:cNvSpPr>
              <a:spLocks noChangeArrowheads="1"/>
            </p:cNvSpPr>
            <p:nvPr/>
          </p:nvSpPr>
          <p:spPr bwMode="auto">
            <a:xfrm rot="10800000">
              <a:off x="557672" y="1251160"/>
              <a:ext cx="45719" cy="247650"/>
            </a:xfrm>
            <a:prstGeom prst="upArrow">
              <a:avLst>
                <a:gd name="adj1" fmla="val 50000"/>
                <a:gd name="adj2" fmla="val 213893"/>
              </a:avLst>
            </a:prstGeom>
            <a:solidFill>
              <a:srgbClr val="CC99FF"/>
            </a:solidFill>
            <a:ln w="3175" algn="ctr">
              <a:solidFill>
                <a:srgbClr val="000000"/>
              </a:solidFill>
              <a:miter lim="800000"/>
              <a:headEnd/>
              <a:tailEnd/>
            </a:ln>
            <a:effectLst/>
          </p:spPr>
          <p:txBody>
            <a:bodyPr/>
            <a:lstStyle/>
            <a:p>
              <a:endParaRPr lang="ja-JP" altLang="en-US"/>
            </a:p>
          </p:txBody>
        </p:sp>
        <p:grpSp>
          <p:nvGrpSpPr>
            <p:cNvPr id="395" name="Group 58">
              <a:extLst>
                <a:ext uri="{FF2B5EF4-FFF2-40B4-BE49-F238E27FC236}">
                  <a16:creationId xmlns:a16="http://schemas.microsoft.com/office/drawing/2014/main" id="{A7BAF0BE-6C37-4BAA-ACFA-9ABEEB8BCE29}"/>
                </a:ext>
              </a:extLst>
            </p:cNvPr>
            <p:cNvGrpSpPr>
              <a:grpSpLocks/>
            </p:cNvGrpSpPr>
            <p:nvPr/>
          </p:nvGrpSpPr>
          <p:grpSpPr bwMode="auto">
            <a:xfrm>
              <a:off x="457200" y="847725"/>
              <a:ext cx="781049" cy="504825"/>
              <a:chOff x="457200" y="847725"/>
              <a:chExt cx="93" cy="53"/>
            </a:xfrm>
          </p:grpSpPr>
          <p:sp>
            <p:nvSpPr>
              <p:cNvPr id="405" name="Oval 59">
                <a:extLst>
                  <a:ext uri="{FF2B5EF4-FFF2-40B4-BE49-F238E27FC236}">
                    <a16:creationId xmlns:a16="http://schemas.microsoft.com/office/drawing/2014/main" id="{625B182F-B7D9-45C4-9D1A-FEDD5753B94B}"/>
                  </a:ext>
                </a:extLst>
              </p:cNvPr>
              <p:cNvSpPr>
                <a:spLocks noChangeArrowheads="1"/>
              </p:cNvSpPr>
              <p:nvPr/>
            </p:nvSpPr>
            <p:spPr bwMode="auto">
              <a:xfrm>
                <a:off x="457200" y="847725"/>
                <a:ext cx="92" cy="53"/>
              </a:xfrm>
              <a:prstGeom prst="ellipse">
                <a:avLst/>
              </a:prstGeom>
              <a:solidFill>
                <a:srgbClr val="FFFFCC"/>
              </a:solidFill>
              <a:ln w="3175" algn="ctr">
                <a:solidFill>
                  <a:srgbClr val="FF6600"/>
                </a:solidFill>
                <a:round/>
                <a:headEnd/>
                <a:tailEnd/>
              </a:ln>
              <a:effectLst/>
            </p:spPr>
            <p:txBody>
              <a:bodyPr/>
              <a:lstStyle/>
              <a:p>
                <a:endParaRPr lang="ja-JP" altLang="en-US"/>
              </a:p>
            </p:txBody>
          </p:sp>
          <p:sp>
            <p:nvSpPr>
              <p:cNvPr id="406" name="Text Box 60">
                <a:extLst>
                  <a:ext uri="{FF2B5EF4-FFF2-40B4-BE49-F238E27FC236}">
                    <a16:creationId xmlns:a16="http://schemas.microsoft.com/office/drawing/2014/main" id="{E681CE7E-3449-4DC2-8C7B-89CA87A6AB93}"/>
                  </a:ext>
                </a:extLst>
              </p:cNvPr>
              <p:cNvSpPr txBox="1">
                <a:spLocks noChangeArrowheads="1"/>
              </p:cNvSpPr>
              <p:nvPr/>
            </p:nvSpPr>
            <p:spPr bwMode="auto">
              <a:xfrm>
                <a:off x="457203" y="847730"/>
                <a:ext cx="90" cy="44"/>
              </a:xfrm>
              <a:prstGeom prst="rect">
                <a:avLst/>
              </a:prstGeom>
              <a:noFill/>
              <a:ln w="3175" algn="ctr">
                <a:noFill/>
                <a:miter lim="800000"/>
                <a:headEnd/>
                <a:tailEnd/>
              </a:ln>
              <a:effectLst/>
            </p:spPr>
            <p:txBody>
              <a:bodyPr wrap="square" lIns="91440" tIns="45720" rIns="91440" bIns="4572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a:solidFill>
                      <a:srgbClr val="000000"/>
                    </a:solidFill>
                    <a:latin typeface="ＭＳ Ｐゴシック"/>
                    <a:ea typeface="ＭＳ Ｐゴシック"/>
                  </a:rPr>
                  <a:t>ポーランド</a:t>
                </a:r>
              </a:p>
              <a:p>
                <a:pPr algn="ctr" rtl="0">
                  <a:defRPr sz="1000"/>
                </a:pPr>
                <a:r>
                  <a:rPr lang="en-US" altLang="ja-JP" sz="1000" b="0" i="0" u="none" strike="noStrike" baseline="0">
                    <a:solidFill>
                      <a:srgbClr val="FF0000"/>
                    </a:solidFill>
                    <a:latin typeface="Arial" pitchFamily="34" charset="0"/>
                    <a:ea typeface="ＭＳ Ｐゴシック"/>
                    <a:cs typeface="Arial" pitchFamily="34" charset="0"/>
                  </a:rPr>
                  <a:t>7.3Mt</a:t>
                </a:r>
              </a:p>
            </p:txBody>
          </p:sp>
        </p:grpSp>
        <p:sp>
          <p:nvSpPr>
            <p:cNvPr id="396" name="AutoShape 198">
              <a:extLst>
                <a:ext uri="{FF2B5EF4-FFF2-40B4-BE49-F238E27FC236}">
                  <a16:creationId xmlns:a16="http://schemas.microsoft.com/office/drawing/2014/main" id="{1EA3104E-817E-4BAE-8135-2A36E4DB9564}"/>
                </a:ext>
              </a:extLst>
            </p:cNvPr>
            <p:cNvSpPr>
              <a:spLocks noChangeArrowheads="1"/>
            </p:cNvSpPr>
            <p:nvPr/>
          </p:nvSpPr>
          <p:spPr bwMode="auto">
            <a:xfrm rot="21057467" flipH="1">
              <a:off x="1484536" y="804512"/>
              <a:ext cx="77017" cy="685560"/>
            </a:xfrm>
            <a:prstGeom prst="upArrow">
              <a:avLst>
                <a:gd name="adj1" fmla="val 50000"/>
                <a:gd name="adj2" fmla="val 213893"/>
              </a:avLst>
            </a:prstGeom>
            <a:solidFill>
              <a:srgbClr val="CC99FF"/>
            </a:solidFill>
            <a:ln w="3175" algn="ctr">
              <a:solidFill>
                <a:srgbClr val="000000"/>
              </a:solidFill>
              <a:miter lim="800000"/>
              <a:headEnd/>
              <a:tailEnd/>
            </a:ln>
            <a:effectLst/>
          </p:spPr>
          <p:txBody>
            <a:bodyPr/>
            <a:lstStyle/>
            <a:p>
              <a:endParaRPr lang="ja-JP" altLang="en-US"/>
            </a:p>
          </p:txBody>
        </p:sp>
        <p:grpSp>
          <p:nvGrpSpPr>
            <p:cNvPr id="397" name="Group 2">
              <a:extLst>
                <a:ext uri="{FF2B5EF4-FFF2-40B4-BE49-F238E27FC236}">
                  <a16:creationId xmlns:a16="http://schemas.microsoft.com/office/drawing/2014/main" id="{F18D010B-1F27-43EF-82BC-77E460998CF0}"/>
                </a:ext>
              </a:extLst>
            </p:cNvPr>
            <p:cNvGrpSpPr>
              <a:grpSpLocks/>
            </p:cNvGrpSpPr>
            <p:nvPr/>
          </p:nvGrpSpPr>
          <p:grpSpPr bwMode="auto">
            <a:xfrm>
              <a:off x="1047778" y="1421673"/>
              <a:ext cx="974244" cy="554318"/>
              <a:chOff x="1047778" y="1421673"/>
              <a:chExt cx="122" cy="53"/>
            </a:xfrm>
          </p:grpSpPr>
          <p:sp>
            <p:nvSpPr>
              <p:cNvPr id="403" name="Oval 3">
                <a:extLst>
                  <a:ext uri="{FF2B5EF4-FFF2-40B4-BE49-F238E27FC236}">
                    <a16:creationId xmlns:a16="http://schemas.microsoft.com/office/drawing/2014/main" id="{0BA98567-76A2-412C-AAE7-81D2C2784D74}"/>
                  </a:ext>
                </a:extLst>
              </p:cNvPr>
              <p:cNvSpPr>
                <a:spLocks noChangeArrowheads="1"/>
              </p:cNvSpPr>
              <p:nvPr/>
            </p:nvSpPr>
            <p:spPr bwMode="auto">
              <a:xfrm>
                <a:off x="1047787" y="1421674"/>
                <a:ext cx="99" cy="45"/>
              </a:xfrm>
              <a:prstGeom prst="ellipse">
                <a:avLst/>
              </a:prstGeom>
              <a:solidFill>
                <a:srgbClr val="FFFFCC"/>
              </a:solidFill>
              <a:ln w="3175" algn="ctr">
                <a:solidFill>
                  <a:srgbClr val="FF6600"/>
                </a:solidFill>
                <a:round/>
                <a:headEnd/>
                <a:tailEnd/>
              </a:ln>
              <a:effectLst/>
            </p:spPr>
            <p:txBody>
              <a:bodyPr/>
              <a:lstStyle/>
              <a:p>
                <a:endParaRPr lang="ja-JP" altLang="en-US"/>
              </a:p>
            </p:txBody>
          </p:sp>
          <p:sp>
            <p:nvSpPr>
              <p:cNvPr id="404" name="Text Box 4">
                <a:extLst>
                  <a:ext uri="{FF2B5EF4-FFF2-40B4-BE49-F238E27FC236}">
                    <a16:creationId xmlns:a16="http://schemas.microsoft.com/office/drawing/2014/main" id="{73C47D30-948C-43ED-A2BB-04DCE347AF39}"/>
                  </a:ext>
                </a:extLst>
              </p:cNvPr>
              <p:cNvSpPr txBox="1">
                <a:spLocks noChangeArrowheads="1"/>
              </p:cNvSpPr>
              <p:nvPr/>
            </p:nvSpPr>
            <p:spPr bwMode="auto">
              <a:xfrm>
                <a:off x="1047778" y="1421673"/>
                <a:ext cx="122" cy="53"/>
              </a:xfrm>
              <a:prstGeom prst="rect">
                <a:avLst/>
              </a:prstGeom>
              <a:noFill/>
              <a:ln w="3175" algn="ctr">
                <a:noFill/>
                <a:miter lim="800000"/>
                <a:headEnd/>
                <a:tailEnd/>
              </a:ln>
              <a:effectLst/>
            </p:spPr>
            <p:txBody>
              <a:bodyPr wrap="square" lIns="91440" tIns="45720" rIns="91440" bIns="4572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spc="-40" baseline="0">
                    <a:solidFill>
                      <a:srgbClr val="000000"/>
                    </a:solidFill>
                    <a:latin typeface="ＭＳ Ｐゴシック"/>
                    <a:ea typeface="ＭＳ Ｐゴシック"/>
                  </a:rPr>
                  <a:t>カザフスタン</a:t>
                </a:r>
              </a:p>
              <a:p>
                <a:pPr algn="ctr" rtl="0">
                  <a:defRPr sz="1000"/>
                </a:pPr>
                <a:r>
                  <a:rPr lang="en-US" altLang="ja-JP" sz="1000" b="0" i="0" u="none" strike="noStrike" spc="-50" baseline="0">
                    <a:solidFill>
                      <a:srgbClr val="0000FF"/>
                    </a:solidFill>
                    <a:latin typeface="Arial" panose="020B0604020202020204" pitchFamily="34" charset="0"/>
                    <a:ea typeface="ＭＳ Ｐゴシック"/>
                    <a:cs typeface="Arial" panose="020B0604020202020204" pitchFamily="34" charset="0"/>
                  </a:rPr>
                  <a:t>27.1Mt</a:t>
                </a:r>
              </a:p>
            </p:txBody>
          </p:sp>
        </p:grpSp>
        <p:sp>
          <p:nvSpPr>
            <p:cNvPr id="398" name="Text Box 203">
              <a:extLst>
                <a:ext uri="{FF2B5EF4-FFF2-40B4-BE49-F238E27FC236}">
                  <a16:creationId xmlns:a16="http://schemas.microsoft.com/office/drawing/2014/main" id="{04F359FC-37DB-4DF7-A586-7322A32AC65A}"/>
                </a:ext>
              </a:extLst>
            </p:cNvPr>
            <p:cNvSpPr txBox="1">
              <a:spLocks noChangeArrowheads="1"/>
            </p:cNvSpPr>
            <p:nvPr/>
          </p:nvSpPr>
          <p:spPr bwMode="auto">
            <a:xfrm>
              <a:off x="90948" y="1184485"/>
              <a:ext cx="419100" cy="285750"/>
            </a:xfrm>
            <a:prstGeom prst="rect">
              <a:avLst/>
            </a:prstGeom>
            <a:noFill/>
            <a:ln w="3175" algn="ctr">
              <a:noFill/>
              <a:miter lim="800000"/>
              <a:headEnd/>
              <a:tailEnd/>
            </a:ln>
            <a:effectLst/>
          </p:spPr>
          <p:txBody>
            <a:bodyPr wrap="square" lIns="91440" tIns="45720" rIns="91440" bIns="4572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altLang="ja-JP" sz="900" b="0" i="0" u="none" strike="noStrike" spc="-100" baseline="0">
                  <a:solidFill>
                    <a:srgbClr val="FF0000"/>
                  </a:solidFill>
                  <a:latin typeface="Arial" pitchFamily="34" charset="0"/>
                  <a:ea typeface="ＭＳ Ｐゴシック"/>
                  <a:cs typeface="Arial" pitchFamily="34" charset="0"/>
                </a:rPr>
                <a:t>7.1Mt</a:t>
              </a:r>
            </a:p>
          </p:txBody>
        </p:sp>
        <p:sp>
          <p:nvSpPr>
            <p:cNvPr id="399" name="Text Box 203">
              <a:extLst>
                <a:ext uri="{FF2B5EF4-FFF2-40B4-BE49-F238E27FC236}">
                  <a16:creationId xmlns:a16="http://schemas.microsoft.com/office/drawing/2014/main" id="{972D41FC-08E3-4D86-9576-BC055D635EAC}"/>
                </a:ext>
              </a:extLst>
            </p:cNvPr>
            <p:cNvSpPr txBox="1">
              <a:spLocks noChangeArrowheads="1"/>
            </p:cNvSpPr>
            <p:nvPr/>
          </p:nvSpPr>
          <p:spPr bwMode="auto">
            <a:xfrm>
              <a:off x="1500648" y="1213060"/>
              <a:ext cx="584286" cy="295568"/>
            </a:xfrm>
            <a:prstGeom prst="rect">
              <a:avLst/>
            </a:prstGeom>
            <a:noFill/>
            <a:ln w="3175" algn="ctr">
              <a:noFill/>
              <a:miter lim="800000"/>
              <a:headEnd/>
              <a:tailEnd/>
            </a:ln>
            <a:effectLst/>
          </p:spPr>
          <p:txBody>
            <a:bodyPr wrap="square" lIns="91440" tIns="45720" rIns="91440" bIns="4572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altLang="ja-JP" sz="900" b="0" i="0" u="none" strike="noStrike" spc="-100" baseline="0">
                  <a:solidFill>
                    <a:srgbClr val="0000FF"/>
                  </a:solidFill>
                  <a:latin typeface="Arial" pitchFamily="34" charset="0"/>
                  <a:ea typeface="ＭＳ Ｐゴシック"/>
                  <a:cs typeface="Arial" pitchFamily="34" charset="0"/>
                </a:rPr>
                <a:t>27.6Mt</a:t>
              </a:r>
            </a:p>
          </p:txBody>
        </p:sp>
        <p:sp>
          <p:nvSpPr>
            <p:cNvPr id="400" name="Text Box 175">
              <a:extLst>
                <a:ext uri="{FF2B5EF4-FFF2-40B4-BE49-F238E27FC236}">
                  <a16:creationId xmlns:a16="http://schemas.microsoft.com/office/drawing/2014/main" id="{7D8DEB69-F38F-4887-AED8-1B6DD92F4F0E}"/>
                </a:ext>
              </a:extLst>
            </p:cNvPr>
            <p:cNvSpPr txBox="1">
              <a:spLocks noChangeArrowheads="1"/>
            </p:cNvSpPr>
            <p:nvPr/>
          </p:nvSpPr>
          <p:spPr bwMode="auto">
            <a:xfrm>
              <a:off x="789256" y="387988"/>
              <a:ext cx="927437" cy="429050"/>
            </a:xfrm>
            <a:prstGeom prst="rect">
              <a:avLst/>
            </a:prstGeom>
            <a:solidFill>
              <a:srgbClr val="E7F6FF"/>
            </a:solidFill>
            <a:ln w="3175" algn="ctr">
              <a:solidFill>
                <a:srgbClr val="3366FF"/>
              </a:solidFill>
              <a:miter lim="800000"/>
              <a:headEnd/>
              <a:tailEnd/>
            </a:ln>
            <a:effectLst/>
          </p:spPr>
          <p:txBody>
            <a:bodyPr wrap="square" lIns="91440" tIns="36000" rIns="91440" bIns="3600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a:solidFill>
                    <a:srgbClr val="000000"/>
                  </a:solidFill>
                  <a:latin typeface="Arial" pitchFamily="34" charset="0"/>
                  <a:ea typeface="ＭＳ Ｐゴシック"/>
                  <a:cs typeface="Arial" pitchFamily="34" charset="0"/>
                </a:rPr>
                <a:t>その他欧州</a:t>
              </a:r>
            </a:p>
            <a:p>
              <a:pPr algn="ctr" rtl="0">
                <a:defRPr sz="1000"/>
              </a:pPr>
              <a:r>
                <a:rPr lang="en-US" altLang="ja-JP" sz="1000" b="0" i="0" u="none" strike="noStrike" baseline="0">
                  <a:solidFill>
                    <a:srgbClr val="0000FF"/>
                  </a:solidFill>
                  <a:latin typeface="Arial" pitchFamily="34" charset="0"/>
                  <a:ea typeface="ＭＳ Ｐゴシック"/>
                  <a:cs typeface="Arial" pitchFamily="34" charset="0"/>
                </a:rPr>
                <a:t>54.4Mt</a:t>
              </a:r>
            </a:p>
          </p:txBody>
        </p:sp>
        <p:sp>
          <p:nvSpPr>
            <p:cNvPr id="401" name="Text Box 174">
              <a:extLst>
                <a:ext uri="{FF2B5EF4-FFF2-40B4-BE49-F238E27FC236}">
                  <a16:creationId xmlns:a16="http://schemas.microsoft.com/office/drawing/2014/main" id="{F1C1C1D3-6454-4A47-A925-B65FDDE8A713}"/>
                </a:ext>
              </a:extLst>
            </p:cNvPr>
            <p:cNvSpPr txBox="1">
              <a:spLocks noChangeArrowheads="1"/>
            </p:cNvSpPr>
            <p:nvPr/>
          </p:nvSpPr>
          <p:spPr bwMode="auto">
            <a:xfrm>
              <a:off x="161924" y="1479642"/>
              <a:ext cx="927437" cy="429050"/>
            </a:xfrm>
            <a:prstGeom prst="rect">
              <a:avLst/>
            </a:prstGeom>
            <a:solidFill>
              <a:srgbClr val="E7F6FF"/>
            </a:solidFill>
            <a:ln w="3175" algn="ctr">
              <a:solidFill>
                <a:srgbClr val="3366FF"/>
              </a:solidFill>
              <a:miter lim="800000"/>
              <a:headEnd/>
              <a:tailEnd/>
            </a:ln>
            <a:effectLst/>
          </p:spPr>
          <p:txBody>
            <a:bodyPr wrap="square" lIns="91440" tIns="36000" rIns="91440" bIns="3600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altLang="ja-JP" sz="1000" b="0" i="0" u="none" strike="noStrike" baseline="0">
                  <a:solidFill>
                    <a:srgbClr val="000000"/>
                  </a:solidFill>
                  <a:latin typeface="Arial" pitchFamily="34" charset="0"/>
                  <a:ea typeface="ＭＳ Ｐゴシック"/>
                  <a:cs typeface="Arial" pitchFamily="34" charset="0"/>
                </a:rPr>
                <a:t>OECD</a:t>
              </a:r>
              <a:r>
                <a:rPr lang="ja-JP" altLang="en-US" sz="1000" b="0" i="0" u="none" strike="noStrike" baseline="0">
                  <a:solidFill>
                    <a:srgbClr val="000000"/>
                  </a:solidFill>
                  <a:latin typeface="Arial" pitchFamily="34" charset="0"/>
                  <a:ea typeface="ＭＳ Ｐゴシック"/>
                  <a:cs typeface="Arial" pitchFamily="34" charset="0"/>
                </a:rPr>
                <a:t>欧州</a:t>
              </a:r>
            </a:p>
            <a:p>
              <a:pPr algn="ctr" rtl="0">
                <a:defRPr sz="1000"/>
              </a:pPr>
              <a:r>
                <a:rPr lang="en-US" altLang="ja-JP" sz="1000" b="0" i="0" u="none" strike="noStrike" baseline="0">
                  <a:solidFill>
                    <a:srgbClr val="FF0000"/>
                  </a:solidFill>
                  <a:latin typeface="Arial" pitchFamily="34" charset="0"/>
                  <a:ea typeface="ＭＳ Ｐゴシック"/>
                  <a:cs typeface="Arial" pitchFamily="34" charset="0"/>
                </a:rPr>
                <a:t>234.0Mt</a:t>
              </a:r>
            </a:p>
          </p:txBody>
        </p:sp>
        <p:sp>
          <p:nvSpPr>
            <p:cNvPr id="402" name="Text Box 336">
              <a:extLst>
                <a:ext uri="{FF2B5EF4-FFF2-40B4-BE49-F238E27FC236}">
                  <a16:creationId xmlns:a16="http://schemas.microsoft.com/office/drawing/2014/main" id="{C89D4F60-0D03-4FED-A8E3-A9A35F1CFA63}"/>
                </a:ext>
              </a:extLst>
            </p:cNvPr>
            <p:cNvSpPr txBox="1">
              <a:spLocks noChangeArrowheads="1"/>
            </p:cNvSpPr>
            <p:nvPr/>
          </p:nvSpPr>
          <p:spPr bwMode="auto">
            <a:xfrm>
              <a:off x="1909764" y="1479642"/>
              <a:ext cx="704852" cy="429050"/>
            </a:xfrm>
            <a:prstGeom prst="rect">
              <a:avLst/>
            </a:prstGeom>
            <a:solidFill>
              <a:srgbClr val="E7F6FF"/>
            </a:solidFill>
            <a:ln w="3175" algn="ctr">
              <a:solidFill>
                <a:srgbClr val="3366FF"/>
              </a:solidFill>
              <a:miter lim="800000"/>
              <a:headEnd/>
              <a:tailEnd/>
            </a:ln>
            <a:effectLst/>
          </p:spPr>
          <p:txBody>
            <a:bodyPr wrap="square" lIns="91440" tIns="36000" rIns="91440" bIns="3600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a:solidFill>
                    <a:srgbClr val="000000"/>
                  </a:solidFill>
                  <a:latin typeface="Arial" pitchFamily="34" charset="0"/>
                  <a:ea typeface="ＭＳ Ｐゴシック"/>
                  <a:cs typeface="Arial" pitchFamily="34" charset="0"/>
                </a:rPr>
                <a:t>中国</a:t>
              </a:r>
            </a:p>
            <a:p>
              <a:pPr algn="ctr" rtl="0">
                <a:defRPr sz="1000"/>
              </a:pPr>
              <a:r>
                <a:rPr lang="en-US" altLang="ja-JP" sz="1000" b="0" i="0" u="none" strike="noStrike" baseline="0">
                  <a:solidFill>
                    <a:srgbClr val="0000FF"/>
                  </a:solidFill>
                  <a:latin typeface="Arial" pitchFamily="34" charset="0"/>
                  <a:ea typeface="ＭＳ Ｐゴシック"/>
                  <a:cs typeface="Arial" pitchFamily="34" charset="0"/>
                </a:rPr>
                <a:t>271.1Mt</a:t>
              </a:r>
            </a:p>
          </p:txBody>
        </p:sp>
      </p:grpSp>
    </p:spTree>
  </p:cSld>
  <p:clrMapOvr>
    <a:masterClrMapping/>
  </p:clrMapOvr>
  <p:transition/>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2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2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12930</TotalTime>
  <Words>147</Words>
  <Application>Microsoft Office PowerPoint</Application>
  <PresentationFormat>画面に合わせる (4:3)</PresentationFormat>
  <Paragraphs>97</Paragraphs>
  <Slides>1</Slides>
  <Notes>1</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1</vt:i4>
      </vt:variant>
    </vt:vector>
  </HeadingPairs>
  <TitlesOfParts>
    <vt:vector size="4" baseType="lpstr">
      <vt:lpstr>ＭＳ Ｐゴシック</vt:lpstr>
      <vt:lpstr>Arial</vt:lpstr>
      <vt:lpstr>標準デザイン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0</dc:title>
  <dc:creator>NOGAI Miho</dc:creator>
  <cp:lastModifiedBy>伊藤　葉子</cp:lastModifiedBy>
  <cp:revision>29</cp:revision>
  <cp:lastPrinted>2018-11-13T05:21:53Z</cp:lastPrinted>
  <dcterms:created xsi:type="dcterms:W3CDTF">2005-07-11T05:33:56Z</dcterms:created>
  <dcterms:modified xsi:type="dcterms:W3CDTF">2019-04-11T06:29:23Z</dcterms:modified>
</cp:coreProperties>
</file>