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620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02" autoAdjust="0"/>
    <p:restoredTop sz="94103" autoAdjust="0"/>
  </p:normalViewPr>
  <p:slideViewPr>
    <p:cSldViewPr>
      <p:cViewPr varScale="1">
        <p:scale>
          <a:sx n="87" d="100"/>
          <a:sy n="87" d="100"/>
        </p:scale>
        <p:origin x="21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C7A53-546A-40EB-B044-74EE84F31EF8}" type="datetimeFigureOut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484CF-C8D3-4C26-8412-28C4BCE1FD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5342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60438" y="757238"/>
            <a:ext cx="4873625" cy="36560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6469">
              <a:lnSpc>
                <a:spcPct val="110000"/>
              </a:lnSpc>
              <a:defRPr/>
            </a:pP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4428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7C0A7291-F07E-4F6A-89C0-C9EAB56E47F4}" type="slidenum">
              <a:rPr kumimoji="0" lang="en-US" altLang="ja-JP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明朝" panose="02020600040205080304" pitchFamily="18" charset="-128"/>
                <a:cs typeface="+mn-cs"/>
              </a:rPr>
              <a:pPr marL="0" marR="0" lvl="0" indent="0" algn="r" defTabSz="944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</a:t>
            </a:fld>
            <a:endParaRPr kumimoji="0" lang="en-US" altLang="ja-JP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明朝" panose="02020600040205080304" pitchFamily="1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217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9BBD-37D2-4A12-A0F7-5D711BAA21A0}" type="datetime1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64989-2333-4D91-BBD4-B1243B4798CF}" type="datetime1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EB1DB-FBAB-4C1C-9F54-48264056C6A1}" type="datetime1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7EE11-3B14-4C58-9105-0ACFFACDD3BD}" type="datetime1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図プレースホルダー 10"/>
          <p:cNvSpPr>
            <a:spLocks noGrp="1" noChangeAspect="1"/>
          </p:cNvSpPr>
          <p:nvPr>
            <p:ph type="pic" sz="quarter" idx="13"/>
          </p:nvPr>
        </p:nvSpPr>
        <p:spPr>
          <a:xfrm>
            <a:off x="107504" y="836713"/>
            <a:ext cx="2872483" cy="2952328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2" name="図プレースホルダー 10"/>
          <p:cNvSpPr>
            <a:spLocks noGrp="1" noChangeAspect="1"/>
          </p:cNvSpPr>
          <p:nvPr>
            <p:ph type="pic" sz="quarter" idx="14"/>
          </p:nvPr>
        </p:nvSpPr>
        <p:spPr>
          <a:xfrm>
            <a:off x="3131840" y="836712"/>
            <a:ext cx="2873891" cy="295377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5"/>
          </p:nvPr>
        </p:nvSpPr>
        <p:spPr>
          <a:xfrm>
            <a:off x="179512" y="6381328"/>
            <a:ext cx="8784976" cy="40410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/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16"/>
          </p:nvPr>
        </p:nvSpPr>
        <p:spPr>
          <a:xfrm>
            <a:off x="107504" y="836712"/>
            <a:ext cx="3302507" cy="400110"/>
          </a:xfrm>
          <a:solidFill>
            <a:srgbClr val="002060"/>
          </a:solidFill>
        </p:spPr>
        <p:txBody>
          <a:bodyPr wrap="none" anchor="t" anchorCtr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3" name="図プレースホルダー 10"/>
          <p:cNvSpPr>
            <a:spLocks noGrp="1" noChangeAspect="1"/>
          </p:cNvSpPr>
          <p:nvPr>
            <p:ph type="pic" sz="quarter" idx="18"/>
          </p:nvPr>
        </p:nvSpPr>
        <p:spPr>
          <a:xfrm>
            <a:off x="6162605" y="836712"/>
            <a:ext cx="2873891" cy="295377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5" name="テキスト プレースホルダー 15"/>
          <p:cNvSpPr>
            <a:spLocks noGrp="1"/>
          </p:cNvSpPr>
          <p:nvPr>
            <p:ph type="body" sz="quarter" idx="19"/>
          </p:nvPr>
        </p:nvSpPr>
        <p:spPr>
          <a:xfrm>
            <a:off x="3125953" y="836712"/>
            <a:ext cx="3302507" cy="400110"/>
          </a:xfrm>
          <a:solidFill>
            <a:srgbClr val="002060"/>
          </a:solidFill>
        </p:spPr>
        <p:txBody>
          <a:bodyPr wrap="none" anchor="t" anchorCtr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8" name="テキスト プレースホルダー 15"/>
          <p:cNvSpPr>
            <a:spLocks noGrp="1"/>
          </p:cNvSpPr>
          <p:nvPr>
            <p:ph type="body" sz="quarter" idx="20"/>
          </p:nvPr>
        </p:nvSpPr>
        <p:spPr>
          <a:xfrm>
            <a:off x="6156176" y="836712"/>
            <a:ext cx="3302507" cy="400110"/>
          </a:xfrm>
          <a:solidFill>
            <a:srgbClr val="002060"/>
          </a:solidFill>
        </p:spPr>
        <p:txBody>
          <a:bodyPr wrap="none" anchor="t" anchorCtr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21" name="図プレースホルダー 10"/>
          <p:cNvSpPr>
            <a:spLocks noGrp="1" noChangeAspect="1"/>
          </p:cNvSpPr>
          <p:nvPr>
            <p:ph type="pic" sz="quarter" idx="21"/>
          </p:nvPr>
        </p:nvSpPr>
        <p:spPr>
          <a:xfrm>
            <a:off x="107504" y="3859602"/>
            <a:ext cx="2872483" cy="2952328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22" name="図プレースホルダー 10"/>
          <p:cNvSpPr>
            <a:spLocks noGrp="1" noChangeAspect="1"/>
          </p:cNvSpPr>
          <p:nvPr>
            <p:ph type="pic" sz="quarter" idx="22"/>
          </p:nvPr>
        </p:nvSpPr>
        <p:spPr>
          <a:xfrm>
            <a:off x="3131840" y="3859601"/>
            <a:ext cx="2873891" cy="295377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23" name="図プレースホルダー 10"/>
          <p:cNvSpPr>
            <a:spLocks noGrp="1" noChangeAspect="1"/>
          </p:cNvSpPr>
          <p:nvPr>
            <p:ph type="pic" sz="quarter" idx="23"/>
          </p:nvPr>
        </p:nvSpPr>
        <p:spPr>
          <a:xfrm>
            <a:off x="6162605" y="3859601"/>
            <a:ext cx="2873891" cy="295377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24" name="テキスト プレースホルダー 15"/>
          <p:cNvSpPr>
            <a:spLocks noGrp="1"/>
          </p:cNvSpPr>
          <p:nvPr>
            <p:ph type="body" sz="quarter" idx="24"/>
          </p:nvPr>
        </p:nvSpPr>
        <p:spPr>
          <a:xfrm>
            <a:off x="101617" y="3861048"/>
            <a:ext cx="3302507" cy="400110"/>
          </a:xfrm>
          <a:solidFill>
            <a:srgbClr val="002060"/>
          </a:solidFill>
        </p:spPr>
        <p:txBody>
          <a:bodyPr wrap="none" anchor="t" anchorCtr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25" name="テキスト プレースホルダー 15"/>
          <p:cNvSpPr>
            <a:spLocks noGrp="1"/>
          </p:cNvSpPr>
          <p:nvPr>
            <p:ph type="body" sz="quarter" idx="25"/>
          </p:nvPr>
        </p:nvSpPr>
        <p:spPr>
          <a:xfrm>
            <a:off x="3120066" y="3861048"/>
            <a:ext cx="3302507" cy="400110"/>
          </a:xfrm>
          <a:solidFill>
            <a:srgbClr val="002060"/>
          </a:solidFill>
        </p:spPr>
        <p:txBody>
          <a:bodyPr wrap="none" anchor="t" anchorCtr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26" name="テキスト プレースホルダー 15"/>
          <p:cNvSpPr>
            <a:spLocks noGrp="1"/>
          </p:cNvSpPr>
          <p:nvPr>
            <p:ph type="body" sz="quarter" idx="26"/>
          </p:nvPr>
        </p:nvSpPr>
        <p:spPr>
          <a:xfrm>
            <a:off x="6150289" y="3861048"/>
            <a:ext cx="3302507" cy="400110"/>
          </a:xfrm>
          <a:solidFill>
            <a:srgbClr val="002060"/>
          </a:solidFill>
        </p:spPr>
        <p:txBody>
          <a:bodyPr wrap="none" anchor="t" anchorCtr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27" name="テキスト プレースホルダー 3"/>
          <p:cNvSpPr>
            <a:spLocks noGrp="1"/>
          </p:cNvSpPr>
          <p:nvPr>
            <p:ph type="body" sz="quarter" idx="27"/>
          </p:nvPr>
        </p:nvSpPr>
        <p:spPr>
          <a:xfrm>
            <a:off x="179512" y="620688"/>
            <a:ext cx="8928992" cy="360040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6915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50CDD-977B-421E-B706-88C1E0EBCF24}" type="datetime1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5B465-F574-4BE7-934D-A837D079E19F}" type="datetime1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C11A-CEDA-4C3F-991A-B586092C5510}" type="datetime1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0353-2CFC-42AD-8EE0-6897A96F9B53}" type="datetime1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45F9-9DB0-47C9-86A2-DCFE54CBD06A}" type="datetime1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57A6-3C86-4AA3-B8B0-4FCE4B05D015}" type="datetime1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3BAD-F4C4-4131-BD7D-DCDE79C540A5}" type="datetime1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2473-53F1-40B5-8D77-70B5A6A2E3BE}" type="datetime1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764704"/>
            <a:ext cx="8229600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289B7-683B-42CA-80E4-5E1981A88EC1}" type="datetime1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948264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75383" y="2897249"/>
            <a:ext cx="8991069" cy="3538920"/>
            <a:chOff x="75383" y="2897249"/>
            <a:chExt cx="8991069" cy="3538920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589" y="2944140"/>
              <a:ext cx="4167781" cy="227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422" t="21262" r="40425" b="15002"/>
            <a:stretch/>
          </p:blipFill>
          <p:spPr bwMode="auto">
            <a:xfrm>
              <a:off x="4406771" y="2897249"/>
              <a:ext cx="4554568" cy="1301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095" t="7077" r="14253" b="12308"/>
            <a:stretch/>
          </p:blipFill>
          <p:spPr bwMode="auto">
            <a:xfrm>
              <a:off x="4988649" y="3335238"/>
              <a:ext cx="3217776" cy="18278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3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 r="17023"/>
            <a:stretch/>
          </p:blipFill>
          <p:spPr bwMode="auto">
            <a:xfrm>
              <a:off x="5479295" y="3800522"/>
              <a:ext cx="3124997" cy="17611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4" name="図 2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47736"/>
            <a:stretch/>
          </p:blipFill>
          <p:spPr>
            <a:xfrm>
              <a:off x="6094439" y="4204723"/>
              <a:ext cx="2866900" cy="1888350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25" name="テキスト ボックス 24"/>
            <p:cNvSpPr txBox="1"/>
            <p:nvPr/>
          </p:nvSpPr>
          <p:spPr>
            <a:xfrm>
              <a:off x="4550590" y="2944142"/>
              <a:ext cx="649353" cy="348109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ja-JP" altLang="en-US" sz="1662" b="1" dirty="0">
                  <a:solidFill>
                    <a:srgbClr val="17406D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新聞</a:t>
              </a:r>
              <a:endParaRPr kumimoji="0" lang="en-US" altLang="ja-JP" sz="1662" b="1" dirty="0">
                <a:solidFill>
                  <a:srgbClr val="17406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4962242" y="3339189"/>
              <a:ext cx="890504" cy="348109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ja-JP" altLang="en-US" sz="1662" b="1" dirty="0">
                  <a:solidFill>
                    <a:srgbClr val="17406D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テレビ</a:t>
              </a:r>
              <a:endParaRPr kumimoji="0" lang="en-US" altLang="ja-JP" sz="1662" b="1" dirty="0">
                <a:solidFill>
                  <a:srgbClr val="17406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7534987" y="3814599"/>
              <a:ext cx="1056605" cy="348109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ja-JP" altLang="en-US" sz="1662" b="1" dirty="0">
                  <a:solidFill>
                    <a:srgbClr val="17406D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行政</a:t>
              </a:r>
              <a:r>
                <a:rPr kumimoji="0" lang="en-US" altLang="ja-JP" sz="1662" b="1" dirty="0">
                  <a:solidFill>
                    <a:srgbClr val="17406D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HP</a:t>
              </a: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8176017" y="4234798"/>
              <a:ext cx="758983" cy="348109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sz="1662" b="1" dirty="0">
                  <a:solidFill>
                    <a:srgbClr val="17406D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SNS</a:t>
              </a:r>
            </a:p>
          </p:txBody>
        </p:sp>
        <p:pic>
          <p:nvPicPr>
            <p:cNvPr id="29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29" t="15218" r="36116" b="37137"/>
            <a:stretch/>
          </p:blipFill>
          <p:spPr bwMode="auto">
            <a:xfrm>
              <a:off x="6742459" y="4631382"/>
              <a:ext cx="2323993" cy="18047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0" name="テキスト ボックス 29"/>
            <p:cNvSpPr txBox="1"/>
            <p:nvPr/>
          </p:nvSpPr>
          <p:spPr>
            <a:xfrm>
              <a:off x="6921574" y="4631382"/>
              <a:ext cx="2144877" cy="348109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 defTabSz="8440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ja-JP" altLang="en-US" sz="1662" b="1" dirty="0">
                  <a:solidFill>
                    <a:srgbClr val="17406D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プレスリリース</a:t>
              </a:r>
              <a:endParaRPr kumimoji="0" lang="en-US" altLang="ja-JP" sz="1662" b="1" dirty="0">
                <a:solidFill>
                  <a:srgbClr val="17406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1835696" y="2998267"/>
              <a:ext cx="2453225" cy="348109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ja-JP" altLang="en-US" sz="1662" b="1" dirty="0">
                  <a:solidFill>
                    <a:srgbClr val="17406D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復旧見える化システム</a:t>
              </a:r>
              <a:endParaRPr kumimoji="0" lang="en-US" altLang="ja-JP" sz="1662" b="1" dirty="0">
                <a:solidFill>
                  <a:srgbClr val="17406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75383" y="5290130"/>
              <a:ext cx="5427182" cy="111530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defTabSz="8440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108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＜復旧完了見込みの早期公表＞</a:t>
              </a:r>
              <a:endParaRPr lang="en-US" altLang="ja-JP" sz="1108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defTabSz="8440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108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ガス事業者は、状況等により変更が生じ得るとの前提を是とし、発災後一定期間内に復旧完了見込みを公表することが必要である。また、そのためにもガス業界として、</a:t>
              </a:r>
              <a:r>
                <a:rPr lang="ja-JP" altLang="en-US" sz="1108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これまでの地震で蓄積されたデータを詳細に分析するなど、的確な復旧完了見込みの算出に向けた技術的な検討を進めること</a:t>
              </a:r>
              <a:r>
                <a:rPr lang="ja-JP" altLang="en-US" sz="1108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が望ましい。</a:t>
              </a:r>
              <a:endParaRPr lang="en-US" altLang="ja-JP" sz="1108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defTabSz="8440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108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※</a:t>
              </a:r>
              <a:r>
                <a:rPr lang="ja-JP" altLang="en-US" sz="1108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「平成</a:t>
              </a:r>
              <a:r>
                <a:rPr lang="en-US" altLang="ja-JP" sz="1108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28</a:t>
              </a:r>
              <a:r>
                <a:rPr lang="ja-JP" altLang="en-US" sz="1108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年熊本地震を踏まえた都市ガス供給の地震対策報告書」（平成</a:t>
              </a:r>
              <a:r>
                <a:rPr lang="en-US" altLang="ja-JP" sz="1108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29</a:t>
              </a:r>
              <a:r>
                <a:rPr lang="ja-JP" altLang="en-US" sz="1108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年</a:t>
              </a:r>
              <a:r>
                <a:rPr lang="en-US" altLang="ja-JP" sz="1108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3</a:t>
              </a:r>
              <a:r>
                <a:rPr lang="ja-JP" altLang="en-US" sz="1108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月）より</a:t>
              </a:r>
              <a:endParaRPr lang="ja-JP" altLang="en-US" sz="129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611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4636</TotalTime>
  <Words>123</Words>
  <Application>Microsoft Office PowerPoint</Application>
  <PresentationFormat>画面に合わせる (4:3)</PresentationFormat>
  <Paragraphs>10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Meiryo UI</vt:lpstr>
      <vt:lpstr>ＭＳ Ｐゴシック</vt:lpstr>
      <vt:lpstr>ＭＳ Ｐ明朝</vt:lpstr>
      <vt:lpstr>Arial</vt:lpstr>
      <vt:lpstr>Calibri</vt:lpstr>
      <vt:lpstr>Times New Roman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新保 明彦</dc:creator>
  <cp:lastModifiedBy>Windows ユーザー</cp:lastModifiedBy>
  <cp:revision>1175</cp:revision>
  <dcterms:created xsi:type="dcterms:W3CDTF">2018-06-15T08:55:11Z</dcterms:created>
  <dcterms:modified xsi:type="dcterms:W3CDTF">2019-04-12T09:34:40Z</dcterms:modified>
</cp:coreProperties>
</file>