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620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2" autoAdjust="0"/>
    <p:restoredTop sz="94103" autoAdjust="0"/>
  </p:normalViewPr>
  <p:slideViewPr>
    <p:cSldViewPr>
      <p:cViewPr varScale="1">
        <p:scale>
          <a:sx n="87" d="100"/>
          <a:sy n="87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7A53-546A-40EB-B044-74EE84F31EF8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84CF-C8D3-4C26-8412-28C4BCE1F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0438" y="757238"/>
            <a:ext cx="4873625" cy="36560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926" indent="-339926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4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3E0F7C-638D-4A34-9B6F-BD71009AB568}" type="slidenum">
              <a:rPr kumimoji="0" lang="en-US" altLang="ja-JP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+mn-cs"/>
              </a:rPr>
              <a:pPr marL="0" marR="0" lvl="0" indent="0" algn="r" defTabSz="944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44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9BBD-37D2-4A12-A0F7-5D711BAA21A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989-2333-4D91-BBD4-B1243B4798C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B1DB-FBAB-4C1C-9F54-48264056C6A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EE11-3B14-4C58-9105-0ACFFACDD3BD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図プレースホルダー 10"/>
          <p:cNvSpPr>
            <a:spLocks noGrp="1" noChangeAspect="1"/>
          </p:cNvSpPr>
          <p:nvPr>
            <p:ph type="pic" sz="quarter" idx="13"/>
          </p:nvPr>
        </p:nvSpPr>
        <p:spPr>
          <a:xfrm>
            <a:off x="107504" y="836713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10"/>
          <p:cNvSpPr>
            <a:spLocks noGrp="1" noChangeAspect="1"/>
          </p:cNvSpPr>
          <p:nvPr>
            <p:ph type="pic" sz="quarter" idx="14"/>
          </p:nvPr>
        </p:nvSpPr>
        <p:spPr>
          <a:xfrm>
            <a:off x="3131840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179512" y="6381328"/>
            <a:ext cx="8784976" cy="40410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>
          <a:xfrm>
            <a:off x="107504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3" name="図プレースホルダー 10"/>
          <p:cNvSpPr>
            <a:spLocks noGrp="1" noChangeAspect="1"/>
          </p:cNvSpPr>
          <p:nvPr>
            <p:ph type="pic" sz="quarter" idx="18"/>
          </p:nvPr>
        </p:nvSpPr>
        <p:spPr>
          <a:xfrm>
            <a:off x="6162605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5"/>
          <p:cNvSpPr>
            <a:spLocks noGrp="1"/>
          </p:cNvSpPr>
          <p:nvPr>
            <p:ph type="body" sz="quarter" idx="19"/>
          </p:nvPr>
        </p:nvSpPr>
        <p:spPr>
          <a:xfrm>
            <a:off x="3125953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8" name="テキスト プレースホルダー 15"/>
          <p:cNvSpPr>
            <a:spLocks noGrp="1"/>
          </p:cNvSpPr>
          <p:nvPr>
            <p:ph type="body" sz="quarter" idx="20"/>
          </p:nvPr>
        </p:nvSpPr>
        <p:spPr>
          <a:xfrm>
            <a:off x="6156176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1" name="図プレースホルダー 10"/>
          <p:cNvSpPr>
            <a:spLocks noGrp="1" noChangeAspect="1"/>
          </p:cNvSpPr>
          <p:nvPr>
            <p:ph type="pic" sz="quarter" idx="21"/>
          </p:nvPr>
        </p:nvSpPr>
        <p:spPr>
          <a:xfrm>
            <a:off x="107504" y="3859602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図プレースホルダー 10"/>
          <p:cNvSpPr>
            <a:spLocks noGrp="1" noChangeAspect="1"/>
          </p:cNvSpPr>
          <p:nvPr>
            <p:ph type="pic" sz="quarter" idx="22"/>
          </p:nvPr>
        </p:nvSpPr>
        <p:spPr>
          <a:xfrm>
            <a:off x="3131840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3" name="図プレースホルダー 10"/>
          <p:cNvSpPr>
            <a:spLocks noGrp="1" noChangeAspect="1"/>
          </p:cNvSpPr>
          <p:nvPr>
            <p:ph type="pic" sz="quarter" idx="23"/>
          </p:nvPr>
        </p:nvSpPr>
        <p:spPr>
          <a:xfrm>
            <a:off x="6162605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4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101617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15"/>
          <p:cNvSpPr>
            <a:spLocks noGrp="1"/>
          </p:cNvSpPr>
          <p:nvPr>
            <p:ph type="body" sz="quarter" idx="25"/>
          </p:nvPr>
        </p:nvSpPr>
        <p:spPr>
          <a:xfrm>
            <a:off x="3120066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6" name="テキスト プレースホルダー 15"/>
          <p:cNvSpPr>
            <a:spLocks noGrp="1"/>
          </p:cNvSpPr>
          <p:nvPr>
            <p:ph type="body" sz="quarter" idx="26"/>
          </p:nvPr>
        </p:nvSpPr>
        <p:spPr>
          <a:xfrm>
            <a:off x="6150289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7" name="テキスト プレースホルダー 3"/>
          <p:cNvSpPr>
            <a:spLocks noGrp="1"/>
          </p:cNvSpPr>
          <p:nvPr>
            <p:ph type="body" sz="quarter" idx="27"/>
          </p:nvPr>
        </p:nvSpPr>
        <p:spPr>
          <a:xfrm>
            <a:off x="179512" y="620688"/>
            <a:ext cx="8928992" cy="36004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CDD-977B-421E-B706-88C1E0EBCF24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B465-F574-4BE7-934D-A837D079E19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11A-CEDA-4C3F-991A-B586092C551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0353-2CFC-42AD-8EE0-6897A96F9B5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5F9-9DB0-47C9-86A2-DCFE54CBD06A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57A6-3C86-4AA3-B8B0-4FCE4B05D01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3BAD-F4C4-4131-BD7D-DCDE79C540A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473-53F1-40B5-8D77-70B5A6A2E3BE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89B7-683B-42CA-80E4-5E1981A88EC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81522" y="2987164"/>
            <a:ext cx="9372815" cy="3531221"/>
            <a:chOff x="-81522" y="2987164"/>
            <a:chExt cx="9372815" cy="353122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81522" y="3136018"/>
              <a:ext cx="5733642" cy="3376219"/>
              <a:chOff x="-17681" y="3077537"/>
              <a:chExt cx="5307783" cy="3385909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50" t="7556" r="17750" b="10534"/>
              <a:stretch/>
            </p:blipFill>
            <p:spPr bwMode="auto">
              <a:xfrm>
                <a:off x="122453" y="3234826"/>
                <a:ext cx="4484722" cy="3228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テキスト ボックス 40"/>
              <p:cNvSpPr txBox="1"/>
              <p:nvPr/>
            </p:nvSpPr>
            <p:spPr>
              <a:xfrm>
                <a:off x="3846449" y="4997457"/>
                <a:ext cx="1244328" cy="292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292" b="1" dirty="0">
                    <a:solidFill>
                      <a:srgbClr val="0099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中圧導管</a:t>
                </a:r>
              </a:p>
            </p:txBody>
          </p:sp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50" t="11789" r="76080" b="85168"/>
              <a:stretch/>
            </p:blipFill>
            <p:spPr bwMode="auto">
              <a:xfrm>
                <a:off x="-17681" y="3622694"/>
                <a:ext cx="429542" cy="288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50" t="11789" r="76080" b="85168"/>
              <a:stretch/>
            </p:blipFill>
            <p:spPr bwMode="auto">
              <a:xfrm>
                <a:off x="2060542" y="3267593"/>
                <a:ext cx="771968" cy="133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875250" y="3727047"/>
                <a:ext cx="681772" cy="107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2201326" y="3584073"/>
                <a:ext cx="681772" cy="107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1629323" y="4094179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1636581" y="4125217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2938662" y="4125217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2938662" y="4175635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3450033" y="3727048"/>
                <a:ext cx="357952" cy="96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3488498" y="3808930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818838" y="4975379"/>
                <a:ext cx="357952" cy="96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857304" y="5057262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1599259" y="4975379"/>
                <a:ext cx="357952" cy="96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1637724" y="5057262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2434981" y="4941189"/>
                <a:ext cx="357952" cy="96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69452" b="77318"/>
              <a:stretch/>
            </p:blipFill>
            <p:spPr bwMode="auto">
              <a:xfrm>
                <a:off x="2473447" y="5029385"/>
                <a:ext cx="357952" cy="56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テキスト ボックス 109"/>
              <p:cNvSpPr txBox="1"/>
              <p:nvPr/>
            </p:nvSpPr>
            <p:spPr>
              <a:xfrm>
                <a:off x="2145254" y="3536137"/>
                <a:ext cx="1244328" cy="2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015" b="1" dirty="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中圧ガバナ</a:t>
                </a:r>
              </a:p>
            </p:txBody>
          </p:sp>
          <p:pic>
            <p:nvPicPr>
              <p:cNvPr id="13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726182" y="4420080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944801" y="4433675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1070280" y="4621893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1142884" y="4521349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1142884" y="4142252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1557899" y="3898827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1905784" y="4513506"/>
                <a:ext cx="162896" cy="17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2239709" y="4081755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2506504" y="4106334"/>
                <a:ext cx="131122" cy="143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2447218" y="4023677"/>
                <a:ext cx="88922" cy="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2269353" y="4047046"/>
                <a:ext cx="88922" cy="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2453500" y="4507764"/>
                <a:ext cx="148203" cy="161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1804862" y="5560520"/>
                <a:ext cx="148203" cy="161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422" b="77732"/>
              <a:stretch/>
            </p:blipFill>
            <p:spPr bwMode="auto">
              <a:xfrm>
                <a:off x="1320748" y="4195266"/>
                <a:ext cx="95022" cy="224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422" b="77732"/>
              <a:stretch/>
            </p:blipFill>
            <p:spPr bwMode="auto">
              <a:xfrm>
                <a:off x="1320931" y="4467030"/>
                <a:ext cx="95022" cy="224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5400000">
                <a:off x="1382621" y="4518765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5400000">
                <a:off x="1359197" y="4862142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5400000">
                <a:off x="1352872" y="4704471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575750">
                <a:off x="1320185" y="5203106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575750">
                <a:off x="979525" y="5473053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575750">
                <a:off x="1751544" y="5467465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575750">
                <a:off x="1096945" y="5540846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575750">
                <a:off x="571191" y="5258160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5400000">
                <a:off x="766004" y="5371048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5400000">
                <a:off x="2494263" y="4712531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5400000">
                <a:off x="2450854" y="4866768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800000">
                <a:off x="2269353" y="5199595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800000">
                <a:off x="1547731" y="5688836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0800000">
                <a:off x="1548601" y="6052182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1618438" y="6120905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2736177" y="5721065"/>
                <a:ext cx="113511" cy="177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2641129" y="5416815"/>
                <a:ext cx="56755" cy="326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2792950" y="4405280"/>
                <a:ext cx="145696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006116" y="3691947"/>
                <a:ext cx="116051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415649" y="4334391"/>
                <a:ext cx="145696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218559" y="4543177"/>
                <a:ext cx="145696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674582" y="4234809"/>
                <a:ext cx="116051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855544" y="4067091"/>
                <a:ext cx="116051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609448" y="4166760"/>
                <a:ext cx="116051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295200" y="5200029"/>
                <a:ext cx="116051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3077196" y="5820900"/>
                <a:ext cx="116051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2865615" y="5352267"/>
                <a:ext cx="116051" cy="14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2607342" y="5436433"/>
                <a:ext cx="151259" cy="122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 rot="16200000">
                <a:off x="821163" y="5771241"/>
                <a:ext cx="151259" cy="43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733" r="73435" b="77732"/>
              <a:stretch/>
            </p:blipFill>
            <p:spPr bwMode="auto">
              <a:xfrm>
                <a:off x="876089" y="5850616"/>
                <a:ext cx="151259" cy="43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テキスト ボックス 200"/>
              <p:cNvSpPr txBox="1"/>
              <p:nvPr/>
            </p:nvSpPr>
            <p:spPr>
              <a:xfrm>
                <a:off x="2880209" y="3077537"/>
                <a:ext cx="670979" cy="40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バルブ</a:t>
                </a:r>
                <a:endParaRPr kumimoji="0" lang="en-US" altLang="ja-JP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（常閉）</a:t>
                </a:r>
                <a:endParaRPr lang="ja-JP" altLang="en-US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2" name="テキスト ボックス 201"/>
              <p:cNvSpPr txBox="1"/>
              <p:nvPr/>
            </p:nvSpPr>
            <p:spPr>
              <a:xfrm>
                <a:off x="157305" y="3514679"/>
                <a:ext cx="762898" cy="40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バルブ</a:t>
                </a:r>
                <a:endParaRPr kumimoji="0" lang="en-US" altLang="ja-JP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（常閉）</a:t>
                </a:r>
                <a:endParaRPr lang="ja-JP" altLang="en-US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3" name="テキスト ボックス 202"/>
              <p:cNvSpPr txBox="1"/>
              <p:nvPr/>
            </p:nvSpPr>
            <p:spPr>
              <a:xfrm>
                <a:off x="2061846" y="5875827"/>
                <a:ext cx="794528" cy="40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バルブ</a:t>
                </a:r>
                <a:endParaRPr kumimoji="0" lang="en-US" altLang="ja-JP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（常閉）</a:t>
                </a:r>
                <a:endParaRPr lang="ja-JP" altLang="en-US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4" name="テキスト ボックス 203"/>
              <p:cNvSpPr txBox="1"/>
              <p:nvPr/>
            </p:nvSpPr>
            <p:spPr>
              <a:xfrm>
                <a:off x="113191" y="4506948"/>
                <a:ext cx="762898" cy="40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バルブ</a:t>
                </a:r>
                <a:endParaRPr kumimoji="0" lang="en-US" altLang="ja-JP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（常閉）</a:t>
                </a:r>
                <a:endParaRPr lang="ja-JP" altLang="en-US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5" name="テキスト ボックス 204"/>
              <p:cNvSpPr txBox="1"/>
              <p:nvPr/>
            </p:nvSpPr>
            <p:spPr>
              <a:xfrm>
                <a:off x="2476860" y="4838290"/>
                <a:ext cx="697542" cy="40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バルブ</a:t>
                </a:r>
                <a:endParaRPr kumimoji="0" lang="en-US" altLang="ja-JP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ja-JP" altLang="en-US" sz="1015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（常閉）</a:t>
                </a:r>
                <a:endParaRPr lang="ja-JP" altLang="en-US" sz="101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3" name="テキスト ボックス 212"/>
              <p:cNvSpPr txBox="1"/>
              <p:nvPr/>
            </p:nvSpPr>
            <p:spPr>
              <a:xfrm>
                <a:off x="3053838" y="4893482"/>
                <a:ext cx="1244328" cy="29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292" b="1" dirty="0">
                    <a:solidFill>
                      <a:srgbClr val="FFFF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低圧導管</a:t>
                </a:r>
              </a:p>
            </p:txBody>
          </p:sp>
          <p:pic>
            <p:nvPicPr>
              <p:cNvPr id="214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44" t="20816" r="59531" b="71261"/>
              <a:stretch/>
            </p:blipFill>
            <p:spPr bwMode="auto">
              <a:xfrm>
                <a:off x="533704" y="3808930"/>
                <a:ext cx="224997" cy="138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09" t="74012" r="52903" b="23804"/>
              <a:stretch/>
            </p:blipFill>
            <p:spPr bwMode="auto">
              <a:xfrm>
                <a:off x="944801" y="5615195"/>
                <a:ext cx="744220" cy="86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09" t="74152" r="52903" b="24365"/>
              <a:stretch/>
            </p:blipFill>
            <p:spPr bwMode="auto">
              <a:xfrm>
                <a:off x="754391" y="3823250"/>
                <a:ext cx="773969" cy="39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47" t="20329" r="73192" b="77881"/>
              <a:stretch/>
            </p:blipFill>
            <p:spPr bwMode="auto">
              <a:xfrm>
                <a:off x="612549" y="3860893"/>
                <a:ext cx="131122" cy="71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09" t="74012" r="54085" b="24307"/>
              <a:stretch/>
            </p:blipFill>
            <p:spPr bwMode="auto">
              <a:xfrm>
                <a:off x="3251671" y="3704042"/>
                <a:ext cx="589550" cy="66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25" t="74455" r="54085" b="24307"/>
              <a:stretch/>
            </p:blipFill>
            <p:spPr bwMode="auto">
              <a:xfrm rot="5400000">
                <a:off x="3609663" y="3955276"/>
                <a:ext cx="474250" cy="46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テキスト ボックス 222"/>
              <p:cNvSpPr txBox="1"/>
              <p:nvPr/>
            </p:nvSpPr>
            <p:spPr>
              <a:xfrm>
                <a:off x="3280619" y="3670759"/>
                <a:ext cx="765155" cy="2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015" b="1" dirty="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中圧ガバナ</a:t>
                </a:r>
              </a:p>
            </p:txBody>
          </p:sp>
          <p:sp>
            <p:nvSpPr>
              <p:cNvPr id="224" name="フリーフォーム 223"/>
              <p:cNvSpPr/>
              <p:nvPr/>
            </p:nvSpPr>
            <p:spPr>
              <a:xfrm>
                <a:off x="2120778" y="3397661"/>
                <a:ext cx="2472268" cy="1465047"/>
              </a:xfrm>
              <a:custGeom>
                <a:avLst/>
                <a:gdLst>
                  <a:gd name="connsiteX0" fmla="*/ 74141 w 3002692"/>
                  <a:gd name="connsiteY0" fmla="*/ 1779373 h 1779373"/>
                  <a:gd name="connsiteX1" fmla="*/ 0 w 3002692"/>
                  <a:gd name="connsiteY1" fmla="*/ 210065 h 1779373"/>
                  <a:gd name="connsiteX2" fmla="*/ 1037968 w 3002692"/>
                  <a:gd name="connsiteY2" fmla="*/ 0 h 1779373"/>
                  <a:gd name="connsiteX3" fmla="*/ 3002692 w 3002692"/>
                  <a:gd name="connsiteY3" fmla="*/ 556054 h 1779373"/>
                  <a:gd name="connsiteX4" fmla="*/ 2113006 w 3002692"/>
                  <a:gd name="connsiteY4" fmla="*/ 1272746 h 1779373"/>
                  <a:gd name="connsiteX5" fmla="*/ 2051222 w 3002692"/>
                  <a:gd name="connsiteY5" fmla="*/ 1581665 h 1779373"/>
                  <a:gd name="connsiteX6" fmla="*/ 2063579 w 3002692"/>
                  <a:gd name="connsiteY6" fmla="*/ 1767016 h 1779373"/>
                  <a:gd name="connsiteX7" fmla="*/ 74141 w 3002692"/>
                  <a:gd name="connsiteY7" fmla="*/ 1779373 h 177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2692" h="1779373">
                    <a:moveTo>
                      <a:pt x="74141" y="1779373"/>
                    </a:moveTo>
                    <a:lnTo>
                      <a:pt x="0" y="210065"/>
                    </a:lnTo>
                    <a:lnTo>
                      <a:pt x="1037968" y="0"/>
                    </a:lnTo>
                    <a:lnTo>
                      <a:pt x="3002692" y="556054"/>
                    </a:lnTo>
                    <a:lnTo>
                      <a:pt x="2113006" y="1272746"/>
                    </a:lnTo>
                    <a:lnTo>
                      <a:pt x="2051222" y="1581665"/>
                    </a:lnTo>
                    <a:lnTo>
                      <a:pt x="2063579" y="1767016"/>
                    </a:lnTo>
                    <a:lnTo>
                      <a:pt x="74141" y="1779373"/>
                    </a:lnTo>
                    <a:close/>
                  </a:path>
                </a:pathLst>
              </a:custGeom>
              <a:solidFill>
                <a:srgbClr val="000000">
                  <a:alpha val="3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846" b="1">
                  <a:solidFill>
                    <a:prstClr val="white"/>
                  </a:solidFill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4045774" y="4242600"/>
                <a:ext cx="1244328" cy="29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292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供給停止</a:t>
                </a: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200595" y="6072147"/>
                <a:ext cx="1244328" cy="29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292" b="1" dirty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供給継続</a:t>
                </a:r>
              </a:p>
            </p:txBody>
          </p:sp>
        </p:grpSp>
        <p:sp>
          <p:nvSpPr>
            <p:cNvPr id="97" name="テキスト ボックス 96"/>
            <p:cNvSpPr txBox="1"/>
            <p:nvPr/>
          </p:nvSpPr>
          <p:spPr>
            <a:xfrm>
              <a:off x="90812" y="3023683"/>
              <a:ext cx="4668536" cy="6038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662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ブロックを形成</a:t>
              </a:r>
              <a:r>
                <a:rPr kumimoji="0" lang="ja-JP" altLang="en-US" sz="1662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し、</a:t>
              </a:r>
              <a:endParaRPr kumimoji="0" lang="en-US" altLang="ja-JP" sz="1662" b="1" dirty="0">
                <a:solidFill>
                  <a:srgbClr val="073E87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sz="1662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被害大地域のみ供給停止する仕組み</a:t>
              </a:r>
              <a:endParaRPr lang="en-US" altLang="ja-JP" sz="1662" b="1" dirty="0">
                <a:solidFill>
                  <a:srgbClr val="073E87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170221" y="2987164"/>
              <a:ext cx="3839032" cy="5469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77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「ガス地震対策検討会報告書」</a:t>
              </a:r>
              <a:endParaRPr lang="en-US" altLang="ja-JP" sz="1477" b="1" dirty="0">
                <a:solidFill>
                  <a:srgbClr val="073E87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77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（平成</a:t>
              </a:r>
              <a:r>
                <a:rPr lang="en-US" altLang="ja-JP" sz="1477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lang="ja-JP" altLang="en-US" sz="1477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477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477" b="1" dirty="0">
                  <a:solidFill>
                    <a:srgbClr val="073E8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月、資源エネルギー庁）での分析</a:t>
              </a:r>
              <a:endParaRPr lang="en-US" altLang="ja-JP" sz="1477" b="1" dirty="0">
                <a:solidFill>
                  <a:srgbClr val="073E87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5357711" y="3796711"/>
              <a:ext cx="3626928" cy="2656626"/>
              <a:chOff x="5646710" y="4041068"/>
              <a:chExt cx="2988332" cy="237127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875" t="29667" r="19937" b="23516"/>
              <a:stretch/>
            </p:blipFill>
            <p:spPr bwMode="auto">
              <a:xfrm>
                <a:off x="5646710" y="4041068"/>
                <a:ext cx="2988332" cy="2371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テキスト ボックス 103"/>
              <p:cNvSpPr txBox="1"/>
              <p:nvPr/>
            </p:nvSpPr>
            <p:spPr>
              <a:xfrm>
                <a:off x="6284218" y="4633320"/>
                <a:ext cx="824107" cy="196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83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14km</a:t>
                </a:r>
                <a:endParaRPr lang="ja-JP" altLang="en-US" sz="83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11" name="直線矢印コネクタ 110"/>
              <p:cNvCxnSpPr/>
              <p:nvPr/>
            </p:nvCxnSpPr>
            <p:spPr>
              <a:xfrm flipV="1">
                <a:off x="7389134" y="4846287"/>
                <a:ext cx="603633" cy="3827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テキスト ボックス 112"/>
              <p:cNvSpPr txBox="1"/>
              <p:nvPr/>
            </p:nvSpPr>
            <p:spPr>
              <a:xfrm>
                <a:off x="7602486" y="5027857"/>
                <a:ext cx="824107" cy="221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1015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16km</a:t>
                </a:r>
                <a:endParaRPr lang="ja-JP" altLang="en-US" sz="1015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4" name="直線コネクタ 3"/>
              <p:cNvCxnSpPr/>
              <p:nvPr/>
            </p:nvCxnSpPr>
            <p:spPr>
              <a:xfrm rot="21480000">
                <a:off x="6697632" y="4912590"/>
                <a:ext cx="0" cy="69116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>
              <a:xfrm rot="5280000">
                <a:off x="6689665" y="4902752"/>
                <a:ext cx="0" cy="69116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テキスト ボックス 100"/>
              <p:cNvSpPr txBox="1"/>
              <p:nvPr/>
            </p:nvSpPr>
            <p:spPr>
              <a:xfrm>
                <a:off x="6480212" y="5553236"/>
                <a:ext cx="824107" cy="183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738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7km</a:t>
                </a:r>
                <a:endParaRPr lang="ja-JP" altLang="en-US" sz="73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6822465" y="5280876"/>
                <a:ext cx="824107" cy="183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738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7km</a:t>
                </a:r>
                <a:endParaRPr lang="ja-JP" altLang="en-US" sz="73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0" name="グループ化 9"/>
              <p:cNvGrpSpPr/>
              <p:nvPr/>
            </p:nvGrpSpPr>
            <p:grpSpPr>
              <a:xfrm>
                <a:off x="6344295" y="4784629"/>
                <a:ext cx="698506" cy="217417"/>
                <a:chOff x="6344295" y="4784629"/>
                <a:chExt cx="698506" cy="217417"/>
              </a:xfrm>
            </p:grpSpPr>
            <p:sp>
              <p:nvSpPr>
                <p:cNvPr id="9" name="円弧 8"/>
                <p:cNvSpPr/>
                <p:nvPr/>
              </p:nvSpPr>
              <p:spPr>
                <a:xfrm>
                  <a:off x="6732240" y="4784629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  <p:sp>
              <p:nvSpPr>
                <p:cNvPr id="106" name="円弧 105"/>
                <p:cNvSpPr/>
                <p:nvPr/>
              </p:nvSpPr>
              <p:spPr>
                <a:xfrm flipH="1">
                  <a:off x="6344295" y="4815246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</p:grpSp>
          <p:grpSp>
            <p:nvGrpSpPr>
              <p:cNvPr id="107" name="グループ化 106"/>
              <p:cNvGrpSpPr/>
              <p:nvPr/>
            </p:nvGrpSpPr>
            <p:grpSpPr>
              <a:xfrm rot="16200000">
                <a:off x="5995042" y="5147094"/>
                <a:ext cx="698506" cy="217417"/>
                <a:chOff x="6344295" y="4784629"/>
                <a:chExt cx="698506" cy="217417"/>
              </a:xfrm>
            </p:grpSpPr>
            <p:sp>
              <p:nvSpPr>
                <p:cNvPr id="108" name="円弧 107"/>
                <p:cNvSpPr/>
                <p:nvPr/>
              </p:nvSpPr>
              <p:spPr>
                <a:xfrm>
                  <a:off x="6732240" y="4784629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  <p:sp>
              <p:nvSpPr>
                <p:cNvPr id="109" name="円弧 108"/>
                <p:cNvSpPr/>
                <p:nvPr/>
              </p:nvSpPr>
              <p:spPr>
                <a:xfrm flipH="1">
                  <a:off x="6344295" y="4815246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</p:grpSp>
          <p:sp>
            <p:nvSpPr>
              <p:cNvPr id="112" name="テキスト ボックス 111"/>
              <p:cNvSpPr txBox="1"/>
              <p:nvPr/>
            </p:nvSpPr>
            <p:spPr>
              <a:xfrm>
                <a:off x="5823532" y="5104636"/>
                <a:ext cx="824107" cy="196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831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14km</a:t>
                </a:r>
                <a:endParaRPr lang="ja-JP" altLang="en-US" sz="83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15" name="グループ化 114"/>
              <p:cNvGrpSpPr/>
              <p:nvPr/>
            </p:nvGrpSpPr>
            <p:grpSpPr>
              <a:xfrm rot="5117387" flipH="1">
                <a:off x="6884177" y="5344229"/>
                <a:ext cx="351231" cy="143114"/>
                <a:chOff x="6344295" y="4784629"/>
                <a:chExt cx="698506" cy="217417"/>
              </a:xfrm>
            </p:grpSpPr>
            <p:sp>
              <p:nvSpPr>
                <p:cNvPr id="116" name="円弧 115"/>
                <p:cNvSpPr/>
                <p:nvPr/>
              </p:nvSpPr>
              <p:spPr>
                <a:xfrm>
                  <a:off x="6732240" y="4784629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  <p:sp>
              <p:nvSpPr>
                <p:cNvPr id="117" name="円弧 116"/>
                <p:cNvSpPr/>
                <p:nvPr/>
              </p:nvSpPr>
              <p:spPr>
                <a:xfrm flipH="1">
                  <a:off x="6344295" y="4815246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</p:grpSp>
          <p:grpSp>
            <p:nvGrpSpPr>
              <p:cNvPr id="118" name="グループ化 117"/>
              <p:cNvGrpSpPr/>
              <p:nvPr/>
            </p:nvGrpSpPr>
            <p:grpSpPr>
              <a:xfrm rot="10585739" flipH="1">
                <a:off x="6709660" y="5533499"/>
                <a:ext cx="351231" cy="143114"/>
                <a:chOff x="6344295" y="4784629"/>
                <a:chExt cx="698506" cy="217417"/>
              </a:xfrm>
            </p:grpSpPr>
            <p:sp>
              <p:nvSpPr>
                <p:cNvPr id="119" name="円弧 118"/>
                <p:cNvSpPr/>
                <p:nvPr/>
              </p:nvSpPr>
              <p:spPr>
                <a:xfrm>
                  <a:off x="6732240" y="4784629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  <p:sp>
              <p:nvSpPr>
                <p:cNvPr id="120" name="円弧 119"/>
                <p:cNvSpPr/>
                <p:nvPr/>
              </p:nvSpPr>
              <p:spPr>
                <a:xfrm flipH="1">
                  <a:off x="6344295" y="4815246"/>
                  <a:ext cx="310561" cy="186800"/>
                </a:xfrm>
                <a:prstGeom prst="arc">
                  <a:avLst/>
                </a:prstGeom>
                <a:ln w="31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477" b="1">
                    <a:solidFill>
                      <a:prstClr val="black"/>
                    </a:solidFill>
                    <a:latin typeface="Times New Roman"/>
                    <a:ea typeface="ＭＳ Ｐゴシック"/>
                  </a:endParaRPr>
                </a:p>
              </p:txBody>
            </p:sp>
          </p:grpSp>
          <p:sp>
            <p:nvSpPr>
              <p:cNvPr id="121" name="テキスト ボックス 120"/>
              <p:cNvSpPr txBox="1"/>
              <p:nvPr/>
            </p:nvSpPr>
            <p:spPr>
              <a:xfrm>
                <a:off x="6479912" y="5320596"/>
                <a:ext cx="824107" cy="183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738" dirty="0">
                    <a:solidFill>
                      <a:prstClr val="black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50km2</a:t>
                </a:r>
                <a:endParaRPr lang="ja-JP" altLang="en-US" sz="738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22" name="テキスト ボックス 121"/>
            <p:cNvSpPr txBox="1"/>
            <p:nvPr/>
          </p:nvSpPr>
          <p:spPr>
            <a:xfrm>
              <a:off x="5269471" y="3552149"/>
              <a:ext cx="3874529" cy="80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35582" indent="-335582" defTabSz="844083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0" lang="ja-JP" altLang="en-US" sz="1292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マグニチュード</a:t>
              </a:r>
              <a:r>
                <a:rPr kumimoji="0" lang="en-US" altLang="ja-JP" sz="1292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7.2</a:t>
              </a:r>
              <a:r>
                <a:rPr kumimoji="0" lang="ja-JP" altLang="en-US" sz="1292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の直下型地震を想定すると、約</a:t>
              </a:r>
              <a:r>
                <a:rPr kumimoji="0" lang="en-US" altLang="ja-JP" sz="1292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50km2</a:t>
              </a:r>
              <a:r>
                <a:rPr kumimoji="0" lang="ja-JP" altLang="en-US" sz="1292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程度でブロック化すると概ね適切な供給停止ができる</a:t>
              </a:r>
              <a:endParaRPr kumimoji="0" lang="en-US" altLang="ja-JP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429651" y="6187461"/>
              <a:ext cx="3861642" cy="330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844083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92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※</a:t>
              </a:r>
              <a:r>
                <a:rPr kumimoji="0" lang="ja-JP" altLang="en-US" sz="1292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「ガス地震対策検討会報告書」の図を元に作成</a:t>
              </a:r>
              <a:endParaRPr kumimoji="0" lang="en-US" altLang="ja-JP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5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109</Words>
  <Application>Microsoft Office PowerPoint</Application>
  <PresentationFormat>画面に合わせる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ＭＳ Ｐゴシック</vt:lpstr>
      <vt:lpstr>ＭＳ Ｐ明朝</vt:lpstr>
      <vt:lpstr>Arial</vt:lpstr>
      <vt:lpstr>Calibri</vt:lpstr>
      <vt:lpstr>Times New Roman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新保 明彦</dc:creator>
  <cp:lastModifiedBy>Windows ユーザー</cp:lastModifiedBy>
  <cp:revision>1173</cp:revision>
  <dcterms:created xsi:type="dcterms:W3CDTF">2018-06-15T08:55:11Z</dcterms:created>
  <dcterms:modified xsi:type="dcterms:W3CDTF">2019-04-12T09:34:13Z</dcterms:modified>
</cp:coreProperties>
</file>