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623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02" autoAdjust="0"/>
    <p:restoredTop sz="94103" autoAdjust="0"/>
  </p:normalViewPr>
  <p:slideViewPr>
    <p:cSldViewPr>
      <p:cViewPr varScale="1">
        <p:scale>
          <a:sx n="87" d="100"/>
          <a:sy n="87" d="100"/>
        </p:scale>
        <p:origin x="21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C7A53-546A-40EB-B044-74EE84F31EF8}" type="datetimeFigureOut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484CF-C8D3-4C26-8412-28C4BCE1F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342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9BBD-37D2-4A12-A0F7-5D711BAA21A0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4989-2333-4D91-BBD4-B1243B4798CF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EB1DB-FBAB-4C1C-9F54-48264056C6A1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7EE11-3B14-4C58-9105-0ACFFACDD3BD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図プレースホルダー 10"/>
          <p:cNvSpPr>
            <a:spLocks noGrp="1" noChangeAspect="1"/>
          </p:cNvSpPr>
          <p:nvPr>
            <p:ph type="pic" sz="quarter" idx="13"/>
          </p:nvPr>
        </p:nvSpPr>
        <p:spPr>
          <a:xfrm>
            <a:off x="107504" y="836713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2" name="図プレースホルダー 10"/>
          <p:cNvSpPr>
            <a:spLocks noGrp="1" noChangeAspect="1"/>
          </p:cNvSpPr>
          <p:nvPr>
            <p:ph type="pic" sz="quarter" idx="14"/>
          </p:nvPr>
        </p:nvSpPr>
        <p:spPr>
          <a:xfrm>
            <a:off x="3131840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15"/>
          </p:nvPr>
        </p:nvSpPr>
        <p:spPr>
          <a:xfrm>
            <a:off x="179512" y="6381328"/>
            <a:ext cx="8784976" cy="404105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  <p:sp>
        <p:nvSpPr>
          <p:cNvPr id="16" name="テキスト プレースホルダー 15"/>
          <p:cNvSpPr>
            <a:spLocks noGrp="1"/>
          </p:cNvSpPr>
          <p:nvPr>
            <p:ph type="body" sz="quarter" idx="16"/>
          </p:nvPr>
        </p:nvSpPr>
        <p:spPr>
          <a:xfrm>
            <a:off x="107504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3" name="図プレースホルダー 10"/>
          <p:cNvSpPr>
            <a:spLocks noGrp="1" noChangeAspect="1"/>
          </p:cNvSpPr>
          <p:nvPr>
            <p:ph type="pic" sz="quarter" idx="18"/>
          </p:nvPr>
        </p:nvSpPr>
        <p:spPr>
          <a:xfrm>
            <a:off x="6162605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5" name="テキスト プレースホルダー 15"/>
          <p:cNvSpPr>
            <a:spLocks noGrp="1"/>
          </p:cNvSpPr>
          <p:nvPr>
            <p:ph type="body" sz="quarter" idx="19"/>
          </p:nvPr>
        </p:nvSpPr>
        <p:spPr>
          <a:xfrm>
            <a:off x="3125953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8" name="テキスト プレースホルダー 15"/>
          <p:cNvSpPr>
            <a:spLocks noGrp="1"/>
          </p:cNvSpPr>
          <p:nvPr>
            <p:ph type="body" sz="quarter" idx="20"/>
          </p:nvPr>
        </p:nvSpPr>
        <p:spPr>
          <a:xfrm>
            <a:off x="6156176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1" name="図プレースホルダー 10"/>
          <p:cNvSpPr>
            <a:spLocks noGrp="1" noChangeAspect="1"/>
          </p:cNvSpPr>
          <p:nvPr>
            <p:ph type="pic" sz="quarter" idx="21"/>
          </p:nvPr>
        </p:nvSpPr>
        <p:spPr>
          <a:xfrm>
            <a:off x="107504" y="3859602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2" name="図プレースホルダー 10"/>
          <p:cNvSpPr>
            <a:spLocks noGrp="1" noChangeAspect="1"/>
          </p:cNvSpPr>
          <p:nvPr>
            <p:ph type="pic" sz="quarter" idx="22"/>
          </p:nvPr>
        </p:nvSpPr>
        <p:spPr>
          <a:xfrm>
            <a:off x="3131840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3" name="図プレースホルダー 10"/>
          <p:cNvSpPr>
            <a:spLocks noGrp="1" noChangeAspect="1"/>
          </p:cNvSpPr>
          <p:nvPr>
            <p:ph type="pic" sz="quarter" idx="23"/>
          </p:nvPr>
        </p:nvSpPr>
        <p:spPr>
          <a:xfrm>
            <a:off x="6162605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4" name="テキスト プレースホルダー 15"/>
          <p:cNvSpPr>
            <a:spLocks noGrp="1"/>
          </p:cNvSpPr>
          <p:nvPr>
            <p:ph type="body" sz="quarter" idx="24"/>
          </p:nvPr>
        </p:nvSpPr>
        <p:spPr>
          <a:xfrm>
            <a:off x="101617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15"/>
          <p:cNvSpPr>
            <a:spLocks noGrp="1"/>
          </p:cNvSpPr>
          <p:nvPr>
            <p:ph type="body" sz="quarter" idx="25"/>
          </p:nvPr>
        </p:nvSpPr>
        <p:spPr>
          <a:xfrm>
            <a:off x="3120066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6" name="テキスト プレースホルダー 15"/>
          <p:cNvSpPr>
            <a:spLocks noGrp="1"/>
          </p:cNvSpPr>
          <p:nvPr>
            <p:ph type="body" sz="quarter" idx="26"/>
          </p:nvPr>
        </p:nvSpPr>
        <p:spPr>
          <a:xfrm>
            <a:off x="6150289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7" name="テキスト プレースホルダー 3"/>
          <p:cNvSpPr>
            <a:spLocks noGrp="1"/>
          </p:cNvSpPr>
          <p:nvPr>
            <p:ph type="body" sz="quarter" idx="27"/>
          </p:nvPr>
        </p:nvSpPr>
        <p:spPr>
          <a:xfrm>
            <a:off x="179512" y="620688"/>
            <a:ext cx="8928992" cy="360040"/>
          </a:xfrm>
        </p:spPr>
        <p:txBody>
          <a:bodyPr>
            <a:no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915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185051" y="202874"/>
            <a:ext cx="8774310" cy="433196"/>
          </a:xfrm>
        </p:spPr>
        <p:txBody>
          <a:bodyPr wrap="square">
            <a:spAutoFit/>
          </a:bodyPr>
          <a:lstStyle>
            <a:lvl1pPr algn="l">
              <a:defRPr lang="ja-JP" altLang="en-US" sz="2215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185348" y="6309321"/>
            <a:ext cx="8673897" cy="14914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6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185349" y="3104965"/>
            <a:ext cx="1715213" cy="284052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46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185051" y="3769295"/>
            <a:ext cx="1194238" cy="19883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92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185051" y="4365105"/>
            <a:ext cx="1021113" cy="14914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6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184639" y="764705"/>
            <a:ext cx="8774723" cy="502161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184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37398" lvl="0" indent="-237398">
              <a:spcBef>
                <a:spcPts val="554"/>
              </a:spcBef>
              <a:spcAft>
                <a:spcPts val="554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297913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50CDD-977B-421E-B706-88C1E0EBCF24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5B465-F574-4BE7-934D-A837D079E19F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C11A-CEDA-4C3F-991A-B586092C5510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0353-2CFC-42AD-8EE0-6897A96F9B53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45F9-9DB0-47C9-86A2-DCFE54CBD06A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57A6-3C86-4AA3-B8B0-4FCE4B05D015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3BAD-F4C4-4131-BD7D-DCDE79C540A5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12473-53F1-40B5-8D77-70B5A6A2E3BE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764704"/>
            <a:ext cx="8229600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289B7-683B-42CA-80E4-5E1981A88EC1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948264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71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/>
          <p:cNvGrpSpPr/>
          <p:nvPr/>
        </p:nvGrpSpPr>
        <p:grpSpPr>
          <a:xfrm>
            <a:off x="52115" y="1579981"/>
            <a:ext cx="9039773" cy="2115256"/>
            <a:chOff x="52115" y="1579981"/>
            <a:chExt cx="9039773" cy="2115256"/>
          </a:xfrm>
        </p:grpSpPr>
        <p:sp>
          <p:nvSpPr>
            <p:cNvPr id="15" name="テキスト ボックス 14"/>
            <p:cNvSpPr txBox="1"/>
            <p:nvPr/>
          </p:nvSpPr>
          <p:spPr>
            <a:xfrm>
              <a:off x="52115" y="1874462"/>
              <a:ext cx="3331839" cy="1820774"/>
            </a:xfrm>
            <a:prstGeom prst="rect">
              <a:avLst/>
            </a:prstGeom>
            <a:noFill/>
            <a:ln w="28575">
              <a:solidFill>
                <a:srgbClr val="0000CC"/>
              </a:solidFill>
            </a:ln>
          </p:spPr>
          <p:txBody>
            <a:bodyPr wrap="square" tIns="66462" bIns="66462" rtlCol="0">
              <a:spAutoFit/>
            </a:bodyPr>
            <a:lstStyle/>
            <a:p>
              <a:pPr defTabSz="844083">
                <a:defRPr/>
              </a:pPr>
              <a:endParaRPr lang="en-US" altLang="ja-JP" sz="554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defTabSz="844083">
                <a:defRPr/>
              </a:pPr>
              <a:r>
                <a:rPr lang="en-US" altLang="ja-JP" sz="1292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ja-JP" altLang="en-US" sz="1292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緊急対策</a:t>
              </a:r>
              <a:r>
                <a:rPr lang="en-US" altLang="ja-JP" sz="1292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</a:p>
            <a:p>
              <a:pPr defTabSz="844083">
                <a:lnSpc>
                  <a:spcPts val="1662"/>
                </a:lnSpc>
              </a:pPr>
              <a:r>
                <a:rPr lang="ja-JP" altLang="en-US" sz="1292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○</a:t>
              </a:r>
              <a:r>
                <a:rPr lang="en-US" altLang="ja-JP" sz="1292" dirty="0">
                  <a:solidFill>
                    <a:srgbClr val="0000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LNG</a:t>
              </a:r>
              <a:r>
                <a:rPr lang="ja-JP" altLang="en-US" sz="1292" dirty="0">
                  <a:solidFill>
                    <a:srgbClr val="0000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気化に必要な非常用発電設備の増強。</a:t>
              </a:r>
              <a:endParaRPr lang="en-US" altLang="ja-JP" sz="129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>
                <a:lnSpc>
                  <a:spcPts val="1662"/>
                </a:lnSpc>
              </a:pPr>
              <a:r>
                <a:rPr lang="ja-JP" altLang="en-US" sz="1292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〇</a:t>
              </a:r>
              <a:r>
                <a:rPr lang="ja-JP" altLang="en-US" sz="1292" dirty="0">
                  <a:solidFill>
                    <a:srgbClr val="0000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予防的に供給停止するブロックの細分化。</a:t>
              </a:r>
              <a:endParaRPr lang="en-US" altLang="ja-JP" sz="129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/>
              <a:endParaRPr lang="en-US" altLang="ja-JP" sz="738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defTabSz="844083"/>
              <a:r>
                <a:rPr lang="en-US" altLang="ja-JP" sz="1292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ja-JP" altLang="en-US" sz="1292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中期対策</a:t>
              </a:r>
              <a:r>
                <a:rPr lang="en-US" altLang="ja-JP" sz="1292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</a:p>
            <a:p>
              <a:pPr defTabSz="844083">
                <a:lnSpc>
                  <a:spcPts val="1662"/>
                </a:lnSpc>
              </a:pPr>
              <a:r>
                <a:rPr lang="ja-JP" altLang="en-US" sz="1292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〇設備・導管の耐震性の維持・向上。</a:t>
              </a:r>
              <a:endParaRPr lang="en-US" altLang="ja-JP" sz="129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162662" indent="-162662" defTabSz="844083">
                <a:lnSpc>
                  <a:spcPts val="1662"/>
                </a:lnSpc>
              </a:pPr>
              <a:r>
                <a:rPr lang="ja-JP" altLang="en-US" sz="1292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〇ガス開栓を遠隔操作で行うことができる設備の導入。</a:t>
              </a:r>
              <a:endParaRPr lang="en-US" altLang="ja-JP" sz="129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3450422" y="1874463"/>
              <a:ext cx="2733621" cy="1820774"/>
            </a:xfrm>
            <a:prstGeom prst="rect">
              <a:avLst/>
            </a:prstGeom>
            <a:noFill/>
            <a:ln w="28575">
              <a:solidFill>
                <a:srgbClr val="008000"/>
              </a:solidFill>
            </a:ln>
          </p:spPr>
          <p:txBody>
            <a:bodyPr wrap="square" tIns="66462" bIns="66462" rtlCol="0">
              <a:noAutofit/>
            </a:bodyPr>
            <a:lstStyle/>
            <a:p>
              <a:pPr defTabSz="844083">
                <a:defRPr/>
              </a:pPr>
              <a:endParaRPr lang="en-US" altLang="ja-JP" sz="738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defTabSz="844083">
                <a:defRPr/>
              </a:pPr>
              <a:r>
                <a:rPr lang="en-US" altLang="ja-JP" sz="1292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ja-JP" altLang="en-US" sz="1292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緊急対策・中期対策</a:t>
              </a:r>
              <a:r>
                <a:rPr lang="en-US" altLang="ja-JP" sz="1292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</a:p>
            <a:p>
              <a:pPr defTabSz="844083">
                <a:lnSpc>
                  <a:spcPts val="1754"/>
                </a:lnSpc>
                <a:defRPr/>
              </a:pPr>
              <a:r>
                <a:rPr lang="ja-JP" altLang="en-US" sz="1292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〇</a:t>
              </a:r>
              <a:r>
                <a:rPr lang="ja-JP" altLang="en-US" sz="1292" dirty="0">
                  <a:solidFill>
                    <a:srgbClr val="00B05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派遣・救援開始の更なる迅速化</a:t>
              </a:r>
              <a:r>
                <a:rPr lang="ja-JP" altLang="en-US" sz="1292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に</a:t>
              </a:r>
              <a:endParaRPr lang="en-US" altLang="ja-JP" sz="129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>
                <a:lnSpc>
                  <a:spcPts val="1754"/>
                </a:lnSpc>
                <a:defRPr/>
              </a:pPr>
              <a:r>
                <a:rPr lang="ja-JP" altLang="en-US" sz="1292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 向けた早期検討と、実効性のある</a:t>
              </a:r>
              <a:endParaRPr lang="en-US" altLang="ja-JP" sz="129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>
                <a:lnSpc>
                  <a:spcPts val="1754"/>
                </a:lnSpc>
                <a:defRPr/>
              </a:pPr>
              <a:r>
                <a:rPr lang="en-US" altLang="ja-JP" sz="1292" dirty="0">
                  <a:solidFill>
                    <a:srgbClr val="00B05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  </a:t>
              </a:r>
              <a:r>
                <a:rPr lang="ja-JP" altLang="en-US" sz="1292" dirty="0">
                  <a:solidFill>
                    <a:srgbClr val="00B05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訓練等の実施</a:t>
              </a:r>
              <a:r>
                <a:rPr lang="ja-JP" altLang="en-US" sz="1292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。</a:t>
              </a:r>
              <a:endParaRPr lang="en-US" altLang="ja-JP" sz="129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>
                <a:defRPr/>
              </a:pPr>
              <a:endParaRPr lang="en-US" altLang="ja-JP" sz="129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>
                <a:defRPr/>
              </a:pPr>
              <a:endParaRPr lang="en-US" altLang="ja-JP" sz="129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>
                <a:defRPr/>
              </a:pPr>
              <a:endParaRPr lang="en-US" altLang="ja-JP" sz="129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>
                <a:defRPr/>
              </a:pPr>
              <a:endParaRPr lang="en-US" altLang="ja-JP" sz="129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6233724" y="1874462"/>
              <a:ext cx="2858164" cy="1820774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txBody>
            <a:bodyPr wrap="square" lIns="33231" rIns="33231" rtlCol="0">
              <a:noAutofit/>
            </a:bodyPr>
            <a:lstStyle/>
            <a:p>
              <a:pPr defTabSz="844083">
                <a:defRPr/>
              </a:pPr>
              <a:endParaRPr lang="en-US" altLang="ja-JP" sz="738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defTabSz="844083">
                <a:defRPr/>
              </a:pPr>
              <a:r>
                <a:rPr lang="en-US" altLang="ja-JP" sz="1292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ja-JP" altLang="en-US" sz="1292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緊急対策・中期対策</a:t>
              </a:r>
              <a:r>
                <a:rPr lang="en-US" altLang="ja-JP" sz="1292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endParaRPr lang="ja-JP" altLang="en-US" sz="64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>
                <a:lnSpc>
                  <a:spcPts val="1754"/>
                </a:lnSpc>
              </a:pPr>
              <a:r>
                <a:rPr lang="ja-JP" altLang="en-US" sz="1292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〇</a:t>
              </a:r>
              <a:r>
                <a:rPr lang="en-US" altLang="ja-JP" sz="1292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SNS</a:t>
              </a:r>
              <a:r>
                <a:rPr lang="ja-JP" altLang="en-US" sz="1292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（</a:t>
              </a:r>
              <a:r>
                <a:rPr lang="en-US" altLang="ja-JP" sz="1292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Twitter)</a:t>
              </a:r>
              <a:r>
                <a:rPr lang="ja-JP" altLang="en-US" sz="1292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等、様々な手段を活</a:t>
              </a:r>
              <a:endParaRPr lang="en-US" altLang="ja-JP" sz="1292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>
                <a:lnSpc>
                  <a:spcPts val="1754"/>
                </a:lnSpc>
              </a:pPr>
              <a:r>
                <a:rPr lang="en-US" altLang="ja-JP" sz="1292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  </a:t>
              </a:r>
              <a:r>
                <a:rPr lang="ja-JP" altLang="en-US" sz="1292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用した災害時の情報発信。</a:t>
              </a:r>
              <a:endParaRPr lang="en-US" altLang="ja-JP" sz="969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162662" indent="-162662" defTabSz="844083">
                <a:lnSpc>
                  <a:spcPts val="1754"/>
                </a:lnSpc>
              </a:pPr>
              <a:r>
                <a:rPr lang="ja-JP" altLang="en-US" sz="1292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〇</a:t>
              </a:r>
              <a:r>
                <a:rPr lang="ja-JP" altLang="en-US" sz="1292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復旧状況をリアルタイムで見える</a:t>
              </a:r>
              <a:r>
                <a:rPr lang="ja-JP" altLang="en-US" sz="1292" dirty="0" err="1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化する</a:t>
              </a:r>
              <a:r>
                <a:rPr lang="ja-JP" altLang="en-US" sz="1292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システムの導入。</a:t>
              </a:r>
              <a:endParaRPr lang="en-US" altLang="ja-JP" sz="1292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/>
              <a:endParaRPr lang="en-US" altLang="ja-JP" sz="129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/>
              <a:endParaRPr lang="en-US" altLang="ja-JP" sz="129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44083"/>
              <a:endParaRPr lang="en-US" altLang="ja-JP" sz="129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18582" y="1601097"/>
              <a:ext cx="3203272" cy="31963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CC"/>
              </a:solidFill>
            </a:ln>
          </p:spPr>
          <p:txBody>
            <a:bodyPr wrap="square" lIns="33231" rIns="33231" rtlCol="0">
              <a:spAutoFit/>
            </a:bodyPr>
            <a:lstStyle/>
            <a:p>
              <a:pPr algn="ctr" defTabSz="844083">
                <a:defRPr/>
              </a:pPr>
              <a:r>
                <a:rPr lang="ja-JP" altLang="en-US" sz="1477" dirty="0">
                  <a:solidFill>
                    <a:srgbClr val="0000CC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製造設備･導管など供給インフラ強靭化</a:t>
              </a: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3707904" y="1579981"/>
              <a:ext cx="2193474" cy="31963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8000"/>
              </a:solidFill>
            </a:ln>
          </p:spPr>
          <p:txBody>
            <a:bodyPr wrap="square" rtlCol="0">
              <a:spAutoFit/>
            </a:bodyPr>
            <a:lstStyle/>
            <a:p>
              <a:pPr algn="ctr" defTabSz="844083">
                <a:defRPr/>
              </a:pPr>
              <a:r>
                <a:rPr lang="ja-JP" altLang="en-US" sz="1477" dirty="0">
                  <a:solidFill>
                    <a:srgbClr val="008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事業者との連携</a:t>
              </a: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6476769" y="1583569"/>
              <a:ext cx="2415712" cy="31963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 defTabSz="844083">
                <a:defRPr/>
              </a:pPr>
              <a:r>
                <a:rPr lang="ja-JP" altLang="en-US" sz="1477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情報発信の強化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54323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4629</TotalTime>
  <Words>132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新保 明彦</dc:creator>
  <cp:lastModifiedBy>Windows ユーザー</cp:lastModifiedBy>
  <cp:revision>1174</cp:revision>
  <dcterms:created xsi:type="dcterms:W3CDTF">2018-06-15T08:55:11Z</dcterms:created>
  <dcterms:modified xsi:type="dcterms:W3CDTF">2019-04-12T09:34:00Z</dcterms:modified>
</cp:coreProperties>
</file>