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4114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1534987"/>
            <a:ext cx="8964672" cy="5206381"/>
            <a:chOff x="0" y="1534987"/>
            <a:chExt cx="8964672" cy="5206381"/>
          </a:xfrm>
        </p:grpSpPr>
        <p:sp>
          <p:nvSpPr>
            <p:cNvPr id="25" name="正方形/長方形 24"/>
            <p:cNvSpPr/>
            <p:nvPr/>
          </p:nvSpPr>
          <p:spPr bwMode="auto">
            <a:xfrm>
              <a:off x="51288" y="1885558"/>
              <a:ext cx="8913384" cy="1078160"/>
            </a:xfrm>
            <a:prstGeom prst="rect">
              <a:avLst/>
            </a:prstGeom>
            <a:noFill/>
            <a:ln w="3175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defTabSz="844083">
                <a:lnSpc>
                  <a:spcPts val="2031"/>
                </a:lnSpc>
              </a:pP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〇緊急時に需要を遮断する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負荷遮断装置を追加設置（＋約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35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kW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kumimoji="0" lang="en-US" altLang="ja-JP" sz="1477" dirty="0">
                <a:solidFill>
                  <a:srgbClr val="C0504D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2031"/>
                </a:lnSpc>
              </a:pP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〇建設中の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石狩湾新港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LNG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火力発電所１号機の活用の前倒し</a:t>
              </a: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（今年</a:t>
              </a:r>
              <a:r>
                <a:rPr kumimoji="0"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0"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日から）</a:t>
              </a:r>
              <a:endParaRPr kumimoji="0"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2031"/>
                </a:lnSpc>
              </a:pP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北本連系線の増強（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60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→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90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kumimoji="0"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）の着実な完成・運転開始</a:t>
              </a: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（来年</a:t>
              </a:r>
              <a:r>
                <a:rPr kumimoji="0"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月）</a:t>
              </a:r>
              <a:endParaRPr kumimoji="0"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lnSpc>
                  <a:spcPts val="2031"/>
                </a:lnSpc>
                <a:defRPr/>
              </a:pPr>
              <a:r>
                <a:rPr kumimoji="0"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北本連系線について、</a:t>
              </a:r>
              <a:r>
                <a:rPr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90</a:t>
              </a:r>
              <a:r>
                <a:rPr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477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後の更なる増強等について増強の規模含め早急に検討し、来春までに取りまとめ</a:t>
              </a:r>
              <a:endParaRPr kumimoji="0" lang="en-US" altLang="ja-JP" sz="1477" dirty="0">
                <a:solidFill>
                  <a:srgbClr val="C050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0" y="6478539"/>
              <a:ext cx="8841192" cy="262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/>
              <a:r>
                <a:rPr lang="en-US" altLang="ja-JP" sz="110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10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停電の影響緩和策等</a:t>
              </a:r>
              <a:r>
                <a:rPr lang="ja-JP" altLang="en-US" sz="110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として、災害時にも活躍する自家発・蓄電池・省電力設備等の導入支援、再エネ等の地域における利活用促進・安全対策の実施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58904" y="1534987"/>
              <a:ext cx="7337728" cy="34810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/>
              <a:r>
                <a:rPr lang="ja-JP" altLang="en-US" sz="1662" dirty="0">
                  <a:solidFill>
                    <a:srgbClr val="C0504D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北海道における対策：大規模停電（ブラックアウト）を踏まえた再発防止策</a:t>
              </a:r>
              <a:endParaRPr lang="ja-JP" altLang="en-US" sz="1292" dirty="0">
                <a:solidFill>
                  <a:srgbClr val="C050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93651" y="3270081"/>
              <a:ext cx="2832887" cy="3183255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tIns="66462" bIns="66462" rtlCol="0">
              <a:noAutofit/>
            </a:bodyPr>
            <a:lstStyle/>
            <a:p>
              <a:pPr defTabSz="844083">
                <a:defRPr/>
              </a:pPr>
              <a:endParaRPr lang="en-US" altLang="ja-JP" sz="73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中期対策</a:t>
              </a: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○他のエリアにおける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地域間連系等　</a:t>
              </a:r>
              <a:endParaRPr lang="en-US" altLang="ja-JP" sz="1477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の強化についても早急に検討</a:t>
              </a:r>
              <a:endParaRPr lang="en-US" altLang="ja-JP" sz="1477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〇電源への投資回収スキーム等の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供給力を確保する仕組みの検討</a:t>
              </a:r>
              <a:b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endParaRPr lang="en-US" altLang="ja-JP" sz="462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〇ブラックアウトの発生リスクについて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定期的な確認プロセスの構築　   </a:t>
              </a:r>
            </a:p>
            <a:p>
              <a:pPr defTabSz="844083">
                <a:defRPr/>
              </a:pPr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〇他の電源離脱時にも発電を維持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できる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災害に強い再エネの促進</a:t>
              </a:r>
            </a:p>
            <a:p>
              <a:pPr defTabSz="844083">
                <a:defRPr/>
              </a:pPr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火力発電設備の耐震性の確保</a:t>
              </a:r>
              <a:endParaRPr lang="en-US" altLang="ja-JP" sz="1477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について、国の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技術基準への明確</a:t>
              </a:r>
              <a:endParaRPr lang="en-US" altLang="ja-JP" sz="1477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477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な規定化の検討</a:t>
              </a:r>
              <a:endParaRPr lang="en-US" altLang="ja-JP" sz="1477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044445" y="3257763"/>
              <a:ext cx="3214672" cy="3195573"/>
            </a:xfrm>
            <a:prstGeom prst="rect">
              <a:avLst/>
            </a:prstGeom>
            <a:noFill/>
            <a:ln w="28575">
              <a:solidFill>
                <a:srgbClr val="008000"/>
              </a:solidFill>
            </a:ln>
          </p:spPr>
          <p:txBody>
            <a:bodyPr wrap="square" tIns="66462" bIns="66462" rtlCol="0">
              <a:spAutoFit/>
            </a:bodyPr>
            <a:lstStyle/>
            <a:p>
              <a:pPr defTabSz="844083">
                <a:defRPr/>
              </a:pPr>
              <a:endParaRPr lang="en-US" altLang="ja-JP" sz="7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緊急対策</a:t>
              </a: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defTabSz="844083">
                <a:lnSpc>
                  <a:spcPts val="1754"/>
                </a:lnSpc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自発的な他の電力会社の応援派遣</a:t>
              </a:r>
              <a:endParaRPr lang="en-US" altLang="ja-JP" sz="1477" dirty="0">
                <a:solidFill>
                  <a:srgbClr val="008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  <a:defRPr/>
              </a:pP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による初動迅速化</a:t>
              </a:r>
              <a:endParaRPr lang="en-US" altLang="ja-JP" sz="73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〇資機材輸送や情報連絡等、</a:t>
              </a: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関係</a:t>
              </a:r>
              <a:r>
                <a:rPr lang="en-US" altLang="ja-JP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機関、自治体と連携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した復旧作業</a:t>
              </a:r>
              <a: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の円滑化</a:t>
              </a:r>
            </a:p>
            <a:p>
              <a:pPr defTabSz="844083">
                <a:defRPr/>
              </a:pPr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  <a:defRPr/>
              </a:pP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中期対策</a:t>
              </a: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送配電設備等の仕様共通化</a:t>
              </a:r>
            </a:p>
            <a:p>
              <a:pPr defTabSz="844083">
                <a:defRPr/>
              </a:pPr>
              <a:endParaRPr lang="en-US" altLang="ja-JP" sz="923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倒木等の撤去を迅速に行える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ような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仕組み等の構築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923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災害対応の費用回収スキーム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の検討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327018" y="3256228"/>
              <a:ext cx="2637654" cy="319710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33231" rIns="33231" rtlCol="0">
              <a:noAutofit/>
            </a:bodyPr>
            <a:lstStyle/>
            <a:p>
              <a:pPr defTabSz="844083">
                <a:defRPr/>
              </a:pPr>
              <a:endParaRPr lang="en-US" altLang="ja-JP" sz="147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緊急対策</a:t>
              </a: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en-US" altLang="ja-JP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Twitter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やラジオ等、多様なチャ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en-US" altLang="ja-JP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ネルを活用した国民目線の情 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en-US" altLang="ja-JP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報発信</a:t>
              </a:r>
            </a:p>
            <a:p>
              <a:pPr defTabSz="844083"/>
              <a:endParaRPr lang="en-US" altLang="ja-JP" sz="46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現場情報をリアルタイムに収集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en-US" altLang="ja-JP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するシステムの開発等による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被害情報・復旧見通しの収集・　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提供の迅速化</a:t>
              </a:r>
            </a:p>
            <a:p>
              <a:pPr marL="162662" indent="-162662" defTabSz="844083"/>
              <a:endParaRPr lang="en-US" altLang="ja-JP" sz="462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62662" indent="-162662" defTabSz="844083">
                <a:lnSpc>
                  <a:spcPts val="1754"/>
                </a:lnSpc>
              </a:pP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中期対策</a:t>
              </a:r>
              <a:r>
                <a:rPr lang="en-US" altLang="ja-JP" sz="1477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〇ドローン、被害状況予測システ</a:t>
              </a:r>
              <a:endPara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ja-JP" altLang="en-US" sz="147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ム等の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最新技術を活用した情報</a:t>
              </a:r>
              <a:endParaRPr lang="en-US" altLang="ja-JP" sz="1477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r>
                <a:rPr lang="en-US" altLang="ja-JP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</a:t>
              </a: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収集</a:t>
              </a:r>
            </a:p>
            <a:p>
              <a:pPr defTabSz="844083"/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58905" y="3090509"/>
              <a:ext cx="2699654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CC"/>
              </a:solidFill>
            </a:ln>
          </p:spPr>
          <p:txBody>
            <a:bodyPr wrap="square" lIns="33231" rIns="33231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0000CC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インフラ強靭化など防災対策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375560" y="3078500"/>
              <a:ext cx="2524052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事業者との連携（早期復旧）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711135" y="3078500"/>
              <a:ext cx="2016898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情報発信の強化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441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4630</TotalTime>
  <Words>252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1174</cp:revision>
  <dcterms:created xsi:type="dcterms:W3CDTF">2018-06-15T08:55:11Z</dcterms:created>
  <dcterms:modified xsi:type="dcterms:W3CDTF">2019-04-12T09:32:55Z</dcterms:modified>
</cp:coreProperties>
</file>