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20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2" autoAdjust="0"/>
    <p:restoredTop sz="94103" autoAdjust="0"/>
  </p:normalViewPr>
  <p:slideViewPr>
    <p:cSldViewPr>
      <p:cViewPr varScale="1">
        <p:scale>
          <a:sx n="116" d="100"/>
          <a:sy n="116" d="100"/>
        </p:scale>
        <p:origin x="175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C7A53-546A-40EB-B044-74EE84F31EF8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484CF-C8D3-4C26-8412-28C4BCE1F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4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BD-37D2-4A12-A0F7-5D711BAA21A0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989-2333-4D91-BBD4-B1243B4798CF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B1DB-FBAB-4C1C-9F54-48264056C6A1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7EE11-3B14-4C58-9105-0ACFFACDD3BD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図プレースホルダー 10"/>
          <p:cNvSpPr>
            <a:spLocks noGrp="1" noChangeAspect="1"/>
          </p:cNvSpPr>
          <p:nvPr>
            <p:ph type="pic" sz="quarter" idx="13"/>
          </p:nvPr>
        </p:nvSpPr>
        <p:spPr>
          <a:xfrm>
            <a:off x="107504" y="836713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" name="図プレースホルダー 10"/>
          <p:cNvSpPr>
            <a:spLocks noGrp="1" noChangeAspect="1"/>
          </p:cNvSpPr>
          <p:nvPr>
            <p:ph type="pic" sz="quarter" idx="14"/>
          </p:nvPr>
        </p:nvSpPr>
        <p:spPr>
          <a:xfrm>
            <a:off x="3131840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5"/>
          </p:nvPr>
        </p:nvSpPr>
        <p:spPr>
          <a:xfrm>
            <a:off x="179512" y="6381328"/>
            <a:ext cx="8784976" cy="404105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6"/>
          </p:nvPr>
        </p:nvSpPr>
        <p:spPr>
          <a:xfrm>
            <a:off x="107504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3" name="図プレースホルダー 10"/>
          <p:cNvSpPr>
            <a:spLocks noGrp="1" noChangeAspect="1"/>
          </p:cNvSpPr>
          <p:nvPr>
            <p:ph type="pic" sz="quarter" idx="18"/>
          </p:nvPr>
        </p:nvSpPr>
        <p:spPr>
          <a:xfrm>
            <a:off x="6162605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5" name="テキスト プレースホルダー 15"/>
          <p:cNvSpPr>
            <a:spLocks noGrp="1"/>
          </p:cNvSpPr>
          <p:nvPr>
            <p:ph type="body" sz="quarter" idx="19"/>
          </p:nvPr>
        </p:nvSpPr>
        <p:spPr>
          <a:xfrm>
            <a:off x="3125953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8" name="テキスト プレースホルダー 15"/>
          <p:cNvSpPr>
            <a:spLocks noGrp="1"/>
          </p:cNvSpPr>
          <p:nvPr>
            <p:ph type="body" sz="quarter" idx="20"/>
          </p:nvPr>
        </p:nvSpPr>
        <p:spPr>
          <a:xfrm>
            <a:off x="6156176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1" name="図プレースホルダー 10"/>
          <p:cNvSpPr>
            <a:spLocks noGrp="1" noChangeAspect="1"/>
          </p:cNvSpPr>
          <p:nvPr>
            <p:ph type="pic" sz="quarter" idx="21"/>
          </p:nvPr>
        </p:nvSpPr>
        <p:spPr>
          <a:xfrm>
            <a:off x="107504" y="3859602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2" name="図プレースホルダー 10"/>
          <p:cNvSpPr>
            <a:spLocks noGrp="1" noChangeAspect="1"/>
          </p:cNvSpPr>
          <p:nvPr>
            <p:ph type="pic" sz="quarter" idx="22"/>
          </p:nvPr>
        </p:nvSpPr>
        <p:spPr>
          <a:xfrm>
            <a:off x="3131840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3" name="図プレースホルダー 10"/>
          <p:cNvSpPr>
            <a:spLocks noGrp="1" noChangeAspect="1"/>
          </p:cNvSpPr>
          <p:nvPr>
            <p:ph type="pic" sz="quarter" idx="23"/>
          </p:nvPr>
        </p:nvSpPr>
        <p:spPr>
          <a:xfrm>
            <a:off x="6162605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プレースホルダー 15"/>
          <p:cNvSpPr>
            <a:spLocks noGrp="1"/>
          </p:cNvSpPr>
          <p:nvPr>
            <p:ph type="body" sz="quarter" idx="24"/>
          </p:nvPr>
        </p:nvSpPr>
        <p:spPr>
          <a:xfrm>
            <a:off x="101617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15"/>
          <p:cNvSpPr>
            <a:spLocks noGrp="1"/>
          </p:cNvSpPr>
          <p:nvPr>
            <p:ph type="body" sz="quarter" idx="25"/>
          </p:nvPr>
        </p:nvSpPr>
        <p:spPr>
          <a:xfrm>
            <a:off x="3120066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6" name="テキスト プレースホルダー 15"/>
          <p:cNvSpPr>
            <a:spLocks noGrp="1"/>
          </p:cNvSpPr>
          <p:nvPr>
            <p:ph type="body" sz="quarter" idx="26"/>
          </p:nvPr>
        </p:nvSpPr>
        <p:spPr>
          <a:xfrm>
            <a:off x="6150289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7" name="テキスト プレースホルダー 3"/>
          <p:cNvSpPr>
            <a:spLocks noGrp="1"/>
          </p:cNvSpPr>
          <p:nvPr>
            <p:ph type="body" sz="quarter" idx="27"/>
          </p:nvPr>
        </p:nvSpPr>
        <p:spPr>
          <a:xfrm>
            <a:off x="179512" y="620688"/>
            <a:ext cx="8928992" cy="36004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915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0CDD-977B-421E-B706-88C1E0EBCF24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B465-F574-4BE7-934D-A837D079E19F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11A-CEDA-4C3F-991A-B586092C5510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0353-2CFC-42AD-8EE0-6897A96F9B53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5F9-9DB0-47C9-86A2-DCFE54CBD06A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57A6-3C86-4AA3-B8B0-4FCE4B05D015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3BAD-F4C4-4131-BD7D-DCDE79C540A5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2473-53F1-40B5-8D77-70B5A6A2E3BE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8229600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289B7-683B-42CA-80E4-5E1981A88EC1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4826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0413"/>
            <a:ext cx="9144000" cy="1456944"/>
          </a:xfrm>
          <a:prstGeom prst="rect">
            <a:avLst/>
          </a:prstGeom>
        </p:spPr>
      </p:pic>
      <p:sp>
        <p:nvSpPr>
          <p:cNvPr id="35" name="テキスト ボックス 34"/>
          <p:cNvSpPr txBox="1"/>
          <p:nvPr/>
        </p:nvSpPr>
        <p:spPr>
          <a:xfrm>
            <a:off x="609553" y="6236036"/>
            <a:ext cx="8452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844083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緊急点検により、各都道府県石油組合において、</a:t>
            </a:r>
            <a:r>
              <a:rPr lang="ja-JP" altLang="en-US" sz="12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電源車や重要施設等への緊急配送用（小型）ローリーとして確認済のものは全国計</a:t>
            </a:r>
            <a:r>
              <a:rPr lang="en-US" altLang="ja-JP" sz="12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5,678</a:t>
            </a:r>
            <a:r>
              <a:rPr lang="ja-JP" altLang="en-US" sz="12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台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。より機動的な燃料供給体制を確保できるよう、</a:t>
            </a:r>
            <a:r>
              <a:rPr lang="ja-JP" altLang="en-US" sz="12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緊急配送用ローリーの追加配備（</a:t>
            </a:r>
            <a:r>
              <a:rPr lang="en-US" altLang="ja-JP" sz="12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1,500</a:t>
            </a:r>
            <a:r>
              <a:rPr lang="ja-JP" altLang="en-US" sz="12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台）を目指す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744283"/>
              </p:ext>
            </p:extLst>
          </p:nvPr>
        </p:nvGraphicFramePr>
        <p:xfrm>
          <a:off x="126128" y="2061624"/>
          <a:ext cx="8935828" cy="32308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558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307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30769">
                  <a:extLst>
                    <a:ext uri="{9D8B030D-6E8A-4147-A177-3AD203B41FA5}">
                      <a16:colId xmlns:a16="http://schemas.microsoft.com/office/drawing/2014/main" xmlns="" val="1224435551"/>
                    </a:ext>
                  </a:extLst>
                </a:gridCol>
                <a:gridCol w="598154">
                  <a:extLst>
                    <a:ext uri="{9D8B030D-6E8A-4147-A177-3AD203B41FA5}">
                      <a16:colId xmlns:a16="http://schemas.microsoft.com/office/drawing/2014/main" xmlns="" val="1198312632"/>
                    </a:ext>
                  </a:extLst>
                </a:gridCol>
                <a:gridCol w="68837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3076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30769">
                  <a:extLst>
                    <a:ext uri="{9D8B030D-6E8A-4147-A177-3AD203B41FA5}">
                      <a16:colId xmlns:a16="http://schemas.microsoft.com/office/drawing/2014/main" xmlns="" val="3516853100"/>
                    </a:ext>
                  </a:extLst>
                </a:gridCol>
                <a:gridCol w="598154">
                  <a:extLst>
                    <a:ext uri="{9D8B030D-6E8A-4147-A177-3AD203B41FA5}">
                      <a16:colId xmlns:a16="http://schemas.microsoft.com/office/drawing/2014/main" xmlns="" val="83128370"/>
                    </a:ext>
                  </a:extLst>
                </a:gridCol>
                <a:gridCol w="7125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3076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30769">
                  <a:extLst>
                    <a:ext uri="{9D8B030D-6E8A-4147-A177-3AD203B41FA5}">
                      <a16:colId xmlns:a16="http://schemas.microsoft.com/office/drawing/2014/main" xmlns="" val="1400595506"/>
                    </a:ext>
                  </a:extLst>
                </a:gridCol>
                <a:gridCol w="598154">
                  <a:extLst>
                    <a:ext uri="{9D8B030D-6E8A-4147-A177-3AD203B41FA5}">
                      <a16:colId xmlns:a16="http://schemas.microsoft.com/office/drawing/2014/main" xmlns="" val="720861167"/>
                    </a:ext>
                  </a:extLst>
                </a:gridCol>
              </a:tblGrid>
              <a:tr h="2813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都道</a:t>
                      </a:r>
                      <a:endParaRPr kumimoji="1" lang="en-US" altLang="ja-JP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府県名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H30</a:t>
                      </a:r>
                      <a:r>
                        <a:rPr kumimoji="1" lang="ja-JP" altLang="en-US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月末時点整備済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H30</a:t>
                      </a:r>
                      <a:r>
                        <a:rPr kumimoji="1" lang="ja-JP" altLang="en-US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年度中</a:t>
                      </a:r>
                      <a:endParaRPr kumimoji="1" lang="en-US" altLang="ja-JP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整備予定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小計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都道</a:t>
                      </a:r>
                      <a:endParaRPr kumimoji="1" lang="en-US" altLang="ja-JP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府県名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H30</a:t>
                      </a:r>
                      <a:r>
                        <a:rPr kumimoji="1" lang="ja-JP" altLang="en-US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月末時点整備済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H30</a:t>
                      </a:r>
                      <a:r>
                        <a:rPr kumimoji="1" lang="ja-JP" altLang="en-US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年度中</a:t>
                      </a:r>
                      <a:endParaRPr kumimoji="1" lang="en-US" altLang="ja-JP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整備予定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小計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都道</a:t>
                      </a:r>
                      <a:endParaRPr kumimoji="1" lang="en-US" altLang="ja-JP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府県名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H30</a:t>
                      </a:r>
                      <a:r>
                        <a:rPr kumimoji="1" lang="ja-JP" altLang="en-US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月末時点整備済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H30</a:t>
                      </a:r>
                      <a:r>
                        <a:rPr kumimoji="1" lang="ja-JP" altLang="en-US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年度中</a:t>
                      </a:r>
                      <a:endParaRPr kumimoji="1" lang="en-US" altLang="ja-JP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整備予定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小計</a:t>
                      </a: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北海道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303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141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444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石川県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岡山県</a:t>
                      </a:r>
                      <a:endParaRPr kumimoji="1" lang="ja-JP" altLang="en-US" sz="6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23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40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青森県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63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82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福井県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広島県</a:t>
                      </a:r>
                      <a:endParaRPr kumimoji="1" lang="ja-JP" altLang="en-US" sz="6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34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26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60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岩手県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33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45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山梨県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37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58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山口県</a:t>
                      </a:r>
                      <a:endParaRPr kumimoji="1" lang="ja-JP" altLang="en-US" sz="6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23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47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宮城県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47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75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長野県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70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46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116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徳島県</a:t>
                      </a:r>
                      <a:endParaRPr kumimoji="1" lang="ja-JP" altLang="en-US" sz="6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52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70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秋田県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49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42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91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岐阜県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香川県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52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80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山形県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38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44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82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静岡県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51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65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愛媛県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58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福島県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38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68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愛知県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56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64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120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高知県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茨城県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38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78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116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三重県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45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福岡県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90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54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144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栃木県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34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滋賀県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53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佐賀県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26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40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群馬県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26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41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京都府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45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64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長崎県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39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54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埼玉県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70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48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118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58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89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熊本県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xmlns="" val="258104515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千葉県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58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108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兵庫県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67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37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104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大分県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38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xmlns="" val="399526827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東京都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43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奈良県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40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宮崎県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43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xmlns="" val="17770012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神奈川県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46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63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109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和歌山県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34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鹿児島県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58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66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124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xmlns="" val="300031735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新潟県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51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65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116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鳥取県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沖縄県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46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73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xmlns="" val="15527037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富山県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島根県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48</a:t>
                      </a:r>
                      <a:endParaRPr kumimoji="1" lang="ja-JP" altLang="en-US" sz="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u="sng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合計</a:t>
                      </a:r>
                    </a:p>
                  </a:txBody>
                  <a:tcPr marL="84406" marR="84406" marT="42203" marB="42203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u="sng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1948</a:t>
                      </a:r>
                      <a:endParaRPr kumimoji="1" lang="ja-JP" altLang="en-US" sz="800" b="1" u="sng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u="sng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1605</a:t>
                      </a:r>
                      <a:endParaRPr kumimoji="1" lang="ja-JP" altLang="en-US" sz="800" b="1" u="sng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u="sng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3553</a:t>
                      </a:r>
                      <a:endParaRPr kumimoji="1" lang="ja-JP" altLang="en-US" sz="800" b="1" u="sng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21038328"/>
                  </a:ext>
                </a:extLst>
              </a:tr>
            </a:tbl>
          </a:graphicData>
        </a:graphic>
      </p:graphicFrame>
      <p:sp>
        <p:nvSpPr>
          <p:cNvPr id="18" name="正方形/長方形 17"/>
          <p:cNvSpPr/>
          <p:nvPr/>
        </p:nvSpPr>
        <p:spPr>
          <a:xfrm>
            <a:off x="71455" y="260648"/>
            <a:ext cx="8100945" cy="3740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8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SS</a:t>
            </a:r>
            <a:r>
              <a:rPr lang="ja-JP" altLang="en-US" sz="18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における自家発電機の設置状況（「中核</a:t>
            </a:r>
            <a:r>
              <a:rPr lang="en-US" altLang="ja-JP" sz="18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SS</a:t>
            </a:r>
            <a:r>
              <a:rPr lang="ja-JP" altLang="en-US" sz="18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」・「住民拠点</a:t>
            </a:r>
            <a:r>
              <a:rPr lang="en-US" altLang="ja-JP" sz="18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SS</a:t>
            </a:r>
            <a:r>
              <a:rPr lang="ja-JP" altLang="en-US" sz="18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」の整備状況）</a:t>
            </a:r>
          </a:p>
        </p:txBody>
      </p:sp>
      <p:sp>
        <p:nvSpPr>
          <p:cNvPr id="21" name="下矢印 20"/>
          <p:cNvSpPr/>
          <p:nvPr/>
        </p:nvSpPr>
        <p:spPr>
          <a:xfrm rot="16200000">
            <a:off x="221370" y="5279126"/>
            <a:ext cx="267256" cy="457736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lang="ja-JP" altLang="en-US" sz="23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503190" y="1448299"/>
            <a:ext cx="6335120" cy="221676"/>
            <a:chOff x="503190" y="1448299"/>
            <a:chExt cx="6335120" cy="221676"/>
          </a:xfrm>
        </p:grpSpPr>
        <p:sp>
          <p:nvSpPr>
            <p:cNvPr id="23" name="Rectangle 10"/>
            <p:cNvSpPr>
              <a:spLocks noChangeArrowheads="1"/>
            </p:cNvSpPr>
            <p:nvPr/>
          </p:nvSpPr>
          <p:spPr bwMode="auto">
            <a:xfrm>
              <a:off x="503190" y="1448299"/>
              <a:ext cx="795692" cy="2193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76547" tIns="38274" rIns="76547" bIns="38274">
              <a:spAutoFit/>
            </a:bodyPr>
            <a:lstStyle>
              <a:lvl1pPr defTabSz="1008063">
                <a:spcBef>
                  <a:spcPct val="20000"/>
                </a:spcBef>
                <a:buChar char="•"/>
                <a:defRPr kumimoji="1" sz="3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819150" indent="-315913" defTabSz="1008063">
                <a:spcBef>
                  <a:spcPct val="20000"/>
                </a:spcBef>
                <a:buChar char="–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260475" indent="-252413" defTabSz="1008063">
                <a:spcBef>
                  <a:spcPct val="20000"/>
                </a:spcBef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763713" indent="-252413" defTabSz="1008063">
                <a:spcBef>
                  <a:spcPct val="20000"/>
                </a:spcBef>
                <a:buChar char="–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268538" indent="-252413" defTabSz="1008063">
                <a:spcBef>
                  <a:spcPct val="20000"/>
                </a:spcBef>
                <a:buChar char="»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725738" indent="-252413" defTabSz="10080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3182938" indent="-252413" defTabSz="10080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640138" indent="-252413" defTabSz="10080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4097338" indent="-252413" defTabSz="10080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defTabSz="93054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ja-JP" sz="923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1346</a:t>
              </a:r>
              <a:r>
                <a:rPr lang="ja-JP" altLang="en-US" sz="923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カ所</a:t>
              </a:r>
              <a:endParaRPr lang="en-US" altLang="ja-JP" sz="923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4" name="Rectangle 10"/>
            <p:cNvSpPr>
              <a:spLocks noChangeArrowheads="1"/>
            </p:cNvSpPr>
            <p:nvPr/>
          </p:nvSpPr>
          <p:spPr bwMode="auto">
            <a:xfrm>
              <a:off x="1573550" y="1450653"/>
              <a:ext cx="795692" cy="2193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76547" tIns="38274" rIns="76547" bIns="38274">
              <a:spAutoFit/>
            </a:bodyPr>
            <a:lstStyle>
              <a:lvl1pPr defTabSz="1008063">
                <a:spcBef>
                  <a:spcPct val="20000"/>
                </a:spcBef>
                <a:buChar char="•"/>
                <a:defRPr kumimoji="1" sz="3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819150" indent="-315913" defTabSz="1008063">
                <a:spcBef>
                  <a:spcPct val="20000"/>
                </a:spcBef>
                <a:buChar char="–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260475" indent="-252413" defTabSz="1008063">
                <a:spcBef>
                  <a:spcPct val="20000"/>
                </a:spcBef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763713" indent="-252413" defTabSz="1008063">
                <a:spcBef>
                  <a:spcPct val="20000"/>
                </a:spcBef>
                <a:buChar char="–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268538" indent="-252413" defTabSz="1008063">
                <a:spcBef>
                  <a:spcPct val="20000"/>
                </a:spcBef>
                <a:buChar char="»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725738" indent="-252413" defTabSz="10080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3182938" indent="-252413" defTabSz="10080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640138" indent="-252413" defTabSz="10080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4097338" indent="-252413" defTabSz="10080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defTabSz="93054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ja-JP" sz="923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602</a:t>
              </a:r>
              <a:r>
                <a:rPr lang="ja-JP" altLang="en-US" sz="923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カ所</a:t>
              </a:r>
            </a:p>
          </p:txBody>
        </p:sp>
        <p:sp>
          <p:nvSpPr>
            <p:cNvPr id="25" name="Rectangle 10"/>
            <p:cNvSpPr>
              <a:spLocks noChangeArrowheads="1"/>
            </p:cNvSpPr>
            <p:nvPr/>
          </p:nvSpPr>
          <p:spPr bwMode="auto">
            <a:xfrm>
              <a:off x="2818875" y="1450653"/>
              <a:ext cx="795692" cy="2193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76547" tIns="38274" rIns="76547" bIns="38274">
              <a:spAutoFit/>
            </a:bodyPr>
            <a:lstStyle>
              <a:lvl1pPr defTabSz="1008063">
                <a:spcBef>
                  <a:spcPct val="20000"/>
                </a:spcBef>
                <a:buChar char="•"/>
                <a:defRPr kumimoji="1" sz="3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819150" indent="-315913" defTabSz="1008063">
                <a:spcBef>
                  <a:spcPct val="20000"/>
                </a:spcBef>
                <a:buChar char="–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260475" indent="-252413" defTabSz="1008063">
                <a:spcBef>
                  <a:spcPct val="20000"/>
                </a:spcBef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763713" indent="-252413" defTabSz="1008063">
                <a:spcBef>
                  <a:spcPct val="20000"/>
                </a:spcBef>
                <a:buChar char="–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268538" indent="-252413" defTabSz="1008063">
                <a:spcBef>
                  <a:spcPct val="20000"/>
                </a:spcBef>
                <a:buChar char="»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725738" indent="-252413" defTabSz="10080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3182938" indent="-252413" defTabSz="10080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640138" indent="-252413" defTabSz="10080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4097338" indent="-252413" defTabSz="10080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defTabSz="93054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ja-JP" sz="923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1605</a:t>
              </a:r>
              <a:r>
                <a:rPr lang="ja-JP" altLang="en-US" sz="923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カ所</a:t>
              </a:r>
            </a:p>
          </p:txBody>
        </p:sp>
        <p:sp>
          <p:nvSpPr>
            <p:cNvPr id="26" name="Rectangle 10"/>
            <p:cNvSpPr>
              <a:spLocks noChangeArrowheads="1"/>
            </p:cNvSpPr>
            <p:nvPr/>
          </p:nvSpPr>
          <p:spPr bwMode="auto">
            <a:xfrm>
              <a:off x="6042618" y="1450653"/>
              <a:ext cx="795692" cy="2193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76547" tIns="38274" rIns="76547" bIns="38274">
              <a:spAutoFit/>
            </a:bodyPr>
            <a:lstStyle>
              <a:lvl1pPr defTabSz="1008063">
                <a:spcBef>
                  <a:spcPct val="20000"/>
                </a:spcBef>
                <a:buChar char="•"/>
                <a:defRPr kumimoji="1" sz="35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819150" indent="-315913" defTabSz="1008063">
                <a:spcBef>
                  <a:spcPct val="20000"/>
                </a:spcBef>
                <a:buChar char="–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260475" indent="-252413" defTabSz="1008063">
                <a:spcBef>
                  <a:spcPct val="20000"/>
                </a:spcBef>
                <a:buChar char="•"/>
                <a:defRPr kumimoji="1"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763713" indent="-252413" defTabSz="1008063">
                <a:spcBef>
                  <a:spcPct val="20000"/>
                </a:spcBef>
                <a:buChar char="–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268538" indent="-252413" defTabSz="1008063">
                <a:spcBef>
                  <a:spcPct val="20000"/>
                </a:spcBef>
                <a:buChar char="»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725738" indent="-252413" defTabSz="10080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3182938" indent="-252413" defTabSz="10080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640138" indent="-252413" defTabSz="10080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4097338" indent="-252413" defTabSz="10080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defTabSz="93054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ja-JP" sz="923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4447</a:t>
              </a:r>
              <a:r>
                <a:rPr lang="ja-JP" altLang="en-US" sz="923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カ所</a:t>
              </a:r>
            </a:p>
          </p:txBody>
        </p:sp>
      </p:grpSp>
      <p:sp>
        <p:nvSpPr>
          <p:cNvPr id="30" name="テキスト ボックス 29"/>
          <p:cNvSpPr txBox="1"/>
          <p:nvPr/>
        </p:nvSpPr>
        <p:spPr>
          <a:xfrm>
            <a:off x="593212" y="5299932"/>
            <a:ext cx="8468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844083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緊急点検により、「住民拠点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SS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」を</a:t>
            </a:r>
            <a:r>
              <a:rPr lang="en-US" altLang="ja-JP" sz="12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月末時点で全国計</a:t>
            </a:r>
            <a:r>
              <a:rPr lang="en-US" altLang="ja-JP" sz="12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1948</a:t>
            </a:r>
            <a:r>
              <a:rPr lang="ja-JP" altLang="en-US" sz="12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カ所整備済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（目標達成率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％）、</a:t>
            </a:r>
            <a:r>
              <a:rPr lang="ja-JP" altLang="en-US" sz="12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12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2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度末までに全国計</a:t>
            </a:r>
            <a:r>
              <a:rPr lang="en-US" altLang="ja-JP" sz="12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3553</a:t>
            </a:r>
            <a:r>
              <a:rPr lang="ja-JP" altLang="en-US" sz="12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カ所の整備見込みを確認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。今般の経験を踏まえ、</a:t>
            </a:r>
            <a:r>
              <a:rPr lang="ja-JP" altLang="en-US" sz="12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更に目標を引上げ（</a:t>
            </a:r>
            <a:r>
              <a:rPr lang="en-US" altLang="ja-JP" sz="12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8,000</a:t>
            </a:r>
            <a:r>
              <a:rPr lang="ja-JP" altLang="en-US" sz="12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</a:t>
            </a:r>
            <a:r>
              <a:rPr lang="en-US" altLang="ja-JP" sz="12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10,000</a:t>
            </a:r>
            <a:r>
              <a:rPr lang="ja-JP" altLang="en-US" sz="12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カ所）、早急に整備を行う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ことが必要。</a:t>
            </a:r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66654" y="1889236"/>
            <a:ext cx="1787115" cy="205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6547" tIns="38274" rIns="76547" bIns="38274">
            <a:spAutoFit/>
          </a:bodyPr>
          <a:lstStyle>
            <a:lvl1pPr defTabSz="1008063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819150" indent="-315913" defTabSz="1008063">
              <a:spcBef>
                <a:spcPct val="20000"/>
              </a:spcBef>
              <a:buChar char="–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60475" indent="-252413" defTabSz="1008063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763713" indent="-252413" defTabSz="1008063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268538" indent="-252413" defTabSz="1008063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725738" indent="-252413" defTabSz="10080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182938" indent="-252413" defTabSz="10080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640138" indent="-252413" defTabSz="10080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4097338" indent="-252413" defTabSz="10080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93054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831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（参考）都道府県別の整備状況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6095910" y="5079742"/>
            <a:ext cx="2966048" cy="17884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lang="ja-JP" altLang="en-US" sz="23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71455" y="633513"/>
            <a:ext cx="2589214" cy="261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6547" tIns="38274" rIns="76547" bIns="38274">
            <a:spAutoFit/>
          </a:bodyPr>
          <a:lstStyle>
            <a:lvl1pPr defTabSz="1008063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819150" indent="-315913" defTabSz="1008063">
              <a:spcBef>
                <a:spcPct val="20000"/>
              </a:spcBef>
              <a:buChar char="–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60475" indent="-252413" defTabSz="1008063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763713" indent="-252413" defTabSz="1008063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268538" indent="-252413" defTabSz="1008063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725738" indent="-252413" defTabSz="10080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182938" indent="-252413" defTabSz="10080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640138" indent="-252413" defTabSz="10080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4097338" indent="-252413" defTabSz="10080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93054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200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①「中核</a:t>
            </a:r>
            <a:r>
              <a:rPr lang="en-US" altLang="ja-JP" sz="1200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SS</a:t>
            </a:r>
            <a:r>
              <a:rPr lang="ja-JP" altLang="en-US" sz="1200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」の整備状況</a:t>
            </a:r>
          </a:p>
        </p:txBody>
      </p:sp>
      <p:sp>
        <p:nvSpPr>
          <p:cNvPr id="29" name="下矢印 28"/>
          <p:cNvSpPr/>
          <p:nvPr/>
        </p:nvSpPr>
        <p:spPr>
          <a:xfrm rot="16200000">
            <a:off x="232701" y="742668"/>
            <a:ext cx="244591" cy="457736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lang="ja-JP" altLang="en-US" sz="23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01175" y="841887"/>
            <a:ext cx="8098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844083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これまでに、</a:t>
            </a:r>
            <a:r>
              <a:rPr lang="ja-JP" altLang="en-US" sz="12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「中核</a:t>
            </a:r>
            <a:r>
              <a:rPr lang="en-US" altLang="ja-JP" sz="12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SS</a:t>
            </a:r>
            <a:r>
              <a:rPr lang="ja-JP" altLang="en-US" sz="12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」を全国</a:t>
            </a:r>
            <a:r>
              <a:rPr lang="en-US" altLang="ja-JP" sz="12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1626</a:t>
            </a:r>
            <a:r>
              <a:rPr lang="ja-JP" altLang="en-US" sz="12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箇所に整備済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（目標達成率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％） 。</a:t>
            </a:r>
          </a:p>
        </p:txBody>
      </p:sp>
      <p:sp>
        <p:nvSpPr>
          <p:cNvPr id="32" name="Rectangle 10"/>
          <p:cNvSpPr>
            <a:spLocks noChangeArrowheads="1"/>
          </p:cNvSpPr>
          <p:nvPr/>
        </p:nvSpPr>
        <p:spPr bwMode="auto">
          <a:xfrm>
            <a:off x="69116" y="1065407"/>
            <a:ext cx="2589214" cy="261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6547" tIns="38274" rIns="76547" bIns="38274">
            <a:spAutoFit/>
          </a:bodyPr>
          <a:lstStyle>
            <a:lvl1pPr defTabSz="1008063">
              <a:spcBef>
                <a:spcPct val="20000"/>
              </a:spcBef>
              <a:buChar char="•"/>
              <a:defRPr kumimoji="1" sz="3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819150" indent="-315913" defTabSz="1008063">
              <a:spcBef>
                <a:spcPct val="20000"/>
              </a:spcBef>
              <a:buChar char="–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60475" indent="-252413" defTabSz="1008063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763713" indent="-252413" defTabSz="1008063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268538" indent="-252413" defTabSz="1008063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725738" indent="-252413" defTabSz="10080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182938" indent="-252413" defTabSz="10080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640138" indent="-252413" defTabSz="10080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4097338" indent="-252413" defTabSz="10080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93054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200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②「住民拠点</a:t>
            </a:r>
            <a:r>
              <a:rPr lang="en-US" altLang="ja-JP" sz="1200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SS</a:t>
            </a:r>
            <a:r>
              <a:rPr lang="ja-JP" altLang="en-US" sz="1200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」の整備状況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60077" y="5888178"/>
            <a:ext cx="3431803" cy="3623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緊急配送用ローリーの配備状況</a:t>
            </a:r>
          </a:p>
        </p:txBody>
      </p:sp>
      <p:sp>
        <p:nvSpPr>
          <p:cNvPr id="34" name="下矢印 33"/>
          <p:cNvSpPr/>
          <p:nvPr/>
        </p:nvSpPr>
        <p:spPr>
          <a:xfrm rot="16200000">
            <a:off x="241080" y="6228012"/>
            <a:ext cx="244591" cy="457736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lang="ja-JP" altLang="en-US" sz="23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43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4856</TotalTime>
  <Words>446</Words>
  <Application>Microsoft Office PowerPoint</Application>
  <PresentationFormat>画面に合わせる (4:3)</PresentationFormat>
  <Paragraphs>222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新保 明彦</dc:creator>
  <cp:lastModifiedBy>media05</cp:lastModifiedBy>
  <cp:revision>1177</cp:revision>
  <dcterms:created xsi:type="dcterms:W3CDTF">2018-06-15T08:55:11Z</dcterms:created>
  <dcterms:modified xsi:type="dcterms:W3CDTF">2019-06-10T01:31:04Z</dcterms:modified>
</cp:coreProperties>
</file>