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116" d="100"/>
          <a:sy n="116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413"/>
            <a:ext cx="9144000" cy="1456944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609553" y="6236036"/>
            <a:ext cx="8452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緊急点検により、各都道府県石油組合において、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電源車や重要施設等への緊急配送用（小型）ローリーとして確認済のものは全国計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5,678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。より機動的な燃料供給体制を確保できるよう、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緊急配送用ローリーの追加配備（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台）を目指す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44283"/>
              </p:ext>
            </p:extLst>
          </p:nvPr>
        </p:nvGraphicFramePr>
        <p:xfrm>
          <a:off x="126128" y="2061624"/>
          <a:ext cx="8935828" cy="3230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55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1224435551"/>
                    </a:ext>
                  </a:extLst>
                </a:gridCol>
                <a:gridCol w="598154">
                  <a:extLst>
                    <a:ext uri="{9D8B030D-6E8A-4147-A177-3AD203B41FA5}">
                      <a16:colId xmlns:a16="http://schemas.microsoft.com/office/drawing/2014/main" xmlns="" val="1198312632"/>
                    </a:ext>
                  </a:extLst>
                </a:gridCol>
                <a:gridCol w="6883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3516853100"/>
                    </a:ext>
                  </a:extLst>
                </a:gridCol>
                <a:gridCol w="598154">
                  <a:extLst>
                    <a:ext uri="{9D8B030D-6E8A-4147-A177-3AD203B41FA5}">
                      <a16:colId xmlns:a16="http://schemas.microsoft.com/office/drawing/2014/main" xmlns="" val="83128370"/>
                    </a:ext>
                  </a:extLst>
                </a:gridCol>
                <a:gridCol w="7125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0769">
                  <a:extLst>
                    <a:ext uri="{9D8B030D-6E8A-4147-A177-3AD203B41FA5}">
                      <a16:colId xmlns:a16="http://schemas.microsoft.com/office/drawing/2014/main" xmlns="" val="1400595506"/>
                    </a:ext>
                  </a:extLst>
                </a:gridCol>
                <a:gridCol w="598154">
                  <a:extLst>
                    <a:ext uri="{9D8B030D-6E8A-4147-A177-3AD203B41FA5}">
                      <a16:colId xmlns:a16="http://schemas.microsoft.com/office/drawing/2014/main" xmlns="" val="720861167"/>
                    </a:ext>
                  </a:extLst>
                </a:gridCol>
              </a:tblGrid>
              <a:tr h="2813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府県名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月末時点整備済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年度中</a:t>
                      </a:r>
                      <a:endParaRPr kumimoji="1" lang="en-US" altLang="ja-JP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整備予定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小計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府県名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月末時点整備済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年度中</a:t>
                      </a:r>
                      <a:endParaRPr kumimoji="1" lang="en-US" altLang="ja-JP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整備予定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小計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府県名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月末時点整備済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年度中</a:t>
                      </a:r>
                      <a:endParaRPr kumimoji="1" lang="en-US" altLang="ja-JP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整備予定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小計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青森県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福井県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広島県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岩手県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山梨県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山口県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宮城県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徳島県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秋田県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岐阜県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香川県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山形県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愛媛県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高知県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茨城県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栃木県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滋賀県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佐賀県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群馬県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京都府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25810451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千葉県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兵庫県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39952682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宮崎県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7770012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和歌山県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124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30003173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5527037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島根県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84406" marR="84406" marT="42203" marB="4220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1948</a:t>
                      </a:r>
                      <a:endParaRPr kumimoji="1" lang="ja-JP" altLang="en-US" sz="8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1605</a:t>
                      </a:r>
                      <a:endParaRPr kumimoji="1" lang="ja-JP" altLang="en-US" sz="8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3553</a:t>
                      </a:r>
                      <a:endParaRPr kumimoji="1" lang="ja-JP" altLang="en-US" sz="8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1038328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71455" y="260648"/>
            <a:ext cx="8100945" cy="374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における自家発電機の設置状況（「中核</a:t>
            </a:r>
            <a:r>
              <a:rPr lang="en-US" altLang="ja-JP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」・「住民拠点</a:t>
            </a:r>
            <a:r>
              <a:rPr lang="en-US" altLang="ja-JP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」の整備状況）</a:t>
            </a:r>
          </a:p>
        </p:txBody>
      </p:sp>
      <p:sp>
        <p:nvSpPr>
          <p:cNvPr id="21" name="下矢印 20"/>
          <p:cNvSpPr/>
          <p:nvPr/>
        </p:nvSpPr>
        <p:spPr>
          <a:xfrm rot="16200000">
            <a:off x="221370" y="5279126"/>
            <a:ext cx="267256" cy="45773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03190" y="1448299"/>
            <a:ext cx="6335120" cy="221676"/>
            <a:chOff x="503190" y="1448299"/>
            <a:chExt cx="6335120" cy="221676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03190" y="1448299"/>
              <a:ext cx="795692" cy="219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6547" tIns="38274" rIns="76547" bIns="38274">
              <a:spAutoFit/>
            </a:bodyPr>
            <a:lstStyle>
              <a:lvl1pPr defTabSz="1008063">
                <a:spcBef>
                  <a:spcPct val="20000"/>
                </a:spcBef>
                <a:buChar char="•"/>
                <a:defRPr kumimoji="1" sz="3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819150" indent="-315913" defTabSz="100806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260475" indent="-252413" defTabSz="1008063">
                <a:spcBef>
                  <a:spcPct val="20000"/>
                </a:spcBef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763713" indent="-252413" defTabSz="1008063">
                <a:spcBef>
                  <a:spcPct val="20000"/>
                </a:spcBef>
                <a:buChar char="–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268538" indent="-252413" defTabSz="1008063">
                <a:spcBef>
                  <a:spcPct val="20000"/>
                </a:spcBef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7257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31829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6401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40973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930543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ja-JP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1346</a:t>
              </a:r>
              <a:r>
                <a:rPr lang="ja-JP" altLang="en-US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</a:t>
              </a:r>
              <a:endParaRPr lang="en-US" altLang="ja-JP" sz="923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573550" y="1450653"/>
              <a:ext cx="795692" cy="219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6547" tIns="38274" rIns="76547" bIns="38274">
              <a:spAutoFit/>
            </a:bodyPr>
            <a:lstStyle>
              <a:lvl1pPr defTabSz="1008063">
                <a:spcBef>
                  <a:spcPct val="20000"/>
                </a:spcBef>
                <a:buChar char="•"/>
                <a:defRPr kumimoji="1" sz="3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819150" indent="-315913" defTabSz="100806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260475" indent="-252413" defTabSz="1008063">
                <a:spcBef>
                  <a:spcPct val="20000"/>
                </a:spcBef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763713" indent="-252413" defTabSz="1008063">
                <a:spcBef>
                  <a:spcPct val="20000"/>
                </a:spcBef>
                <a:buChar char="–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268538" indent="-252413" defTabSz="1008063">
                <a:spcBef>
                  <a:spcPct val="20000"/>
                </a:spcBef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7257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31829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6401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40973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930543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ja-JP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602</a:t>
              </a:r>
              <a:r>
                <a:rPr lang="ja-JP" altLang="en-US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</a:t>
              </a:r>
            </a:p>
          </p:txBody>
        </p: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2818875" y="1450653"/>
              <a:ext cx="795692" cy="219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6547" tIns="38274" rIns="76547" bIns="38274">
              <a:spAutoFit/>
            </a:bodyPr>
            <a:lstStyle>
              <a:lvl1pPr defTabSz="1008063">
                <a:spcBef>
                  <a:spcPct val="20000"/>
                </a:spcBef>
                <a:buChar char="•"/>
                <a:defRPr kumimoji="1" sz="3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819150" indent="-315913" defTabSz="100806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260475" indent="-252413" defTabSz="1008063">
                <a:spcBef>
                  <a:spcPct val="20000"/>
                </a:spcBef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763713" indent="-252413" defTabSz="1008063">
                <a:spcBef>
                  <a:spcPct val="20000"/>
                </a:spcBef>
                <a:buChar char="–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268538" indent="-252413" defTabSz="1008063">
                <a:spcBef>
                  <a:spcPct val="20000"/>
                </a:spcBef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7257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31829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6401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40973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930543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ja-JP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1605</a:t>
              </a:r>
              <a:r>
                <a:rPr lang="ja-JP" altLang="en-US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6042618" y="1450653"/>
              <a:ext cx="795692" cy="219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6547" tIns="38274" rIns="76547" bIns="38274">
              <a:spAutoFit/>
            </a:bodyPr>
            <a:lstStyle>
              <a:lvl1pPr defTabSz="1008063">
                <a:spcBef>
                  <a:spcPct val="20000"/>
                </a:spcBef>
                <a:buChar char="•"/>
                <a:defRPr kumimoji="1" sz="3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819150" indent="-315913" defTabSz="100806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260475" indent="-252413" defTabSz="1008063">
                <a:spcBef>
                  <a:spcPct val="20000"/>
                </a:spcBef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763713" indent="-252413" defTabSz="1008063">
                <a:spcBef>
                  <a:spcPct val="20000"/>
                </a:spcBef>
                <a:buChar char="–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268538" indent="-252413" defTabSz="1008063">
                <a:spcBef>
                  <a:spcPct val="20000"/>
                </a:spcBef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7257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31829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6401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4097338" indent="-252413" defTabSz="10080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930543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ja-JP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4447</a:t>
              </a:r>
              <a:r>
                <a:rPr lang="ja-JP" altLang="en-US" sz="923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593212" y="5299932"/>
            <a:ext cx="8468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緊急点検により、「住民拠点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月末時点で全国計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1948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カ所整備済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（目標達成率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％）、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度末までに全国計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3553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カ所の整備見込みを確認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。今般の経験を踏まえ、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更に目標を引上げ（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8,000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カ所）、早急に整備を行う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ことが必要。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6654" y="1889236"/>
            <a:ext cx="1787115" cy="20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547" tIns="38274" rIns="76547" bIns="38274">
            <a:spAutoFit/>
          </a:bodyPr>
          <a:lstStyle>
            <a:lvl1pPr defTabSz="1008063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19150" indent="-315913" defTabSz="100806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60475" indent="-252413" defTabSz="1008063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63713" indent="-252413" defTabSz="1008063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68538" indent="-252413" defTabSz="1008063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257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829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401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973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3054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831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（参考）都道府県別の整備状況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095910" y="5079742"/>
            <a:ext cx="2966048" cy="1788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71455" y="633513"/>
            <a:ext cx="2589214" cy="26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547" tIns="38274" rIns="76547" bIns="38274">
            <a:spAutoFit/>
          </a:bodyPr>
          <a:lstStyle>
            <a:lvl1pPr defTabSz="1008063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19150" indent="-315913" defTabSz="100806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60475" indent="-252413" defTabSz="1008063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63713" indent="-252413" defTabSz="1008063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68538" indent="-252413" defTabSz="1008063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257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829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401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973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3054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①「中核</a:t>
            </a:r>
            <a:r>
              <a:rPr lang="en-US" altLang="ja-JP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SS</a:t>
            </a:r>
            <a:r>
              <a:rPr lang="ja-JP" altLang="en-US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」の整備状況</a:t>
            </a:r>
          </a:p>
        </p:txBody>
      </p:sp>
      <p:sp>
        <p:nvSpPr>
          <p:cNvPr id="29" name="下矢印 28"/>
          <p:cNvSpPr/>
          <p:nvPr/>
        </p:nvSpPr>
        <p:spPr>
          <a:xfrm rot="16200000">
            <a:off x="232701" y="742668"/>
            <a:ext cx="244591" cy="45773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175" y="841887"/>
            <a:ext cx="8098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これまでに、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「中核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」を全国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1626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箇所に整備済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（目標達成率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％） 。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9116" y="1065407"/>
            <a:ext cx="2589214" cy="26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547" tIns="38274" rIns="76547" bIns="38274">
            <a:spAutoFit/>
          </a:bodyPr>
          <a:lstStyle>
            <a:lvl1pPr defTabSz="1008063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19150" indent="-315913" defTabSz="100806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60475" indent="-252413" defTabSz="1008063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63713" indent="-252413" defTabSz="1008063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68538" indent="-252413" defTabSz="1008063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257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829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401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973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3054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②「住民拠点</a:t>
            </a:r>
            <a:r>
              <a:rPr lang="en-US" altLang="ja-JP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SS</a:t>
            </a:r>
            <a:r>
              <a:rPr lang="ja-JP" altLang="en-US" sz="1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」の整備状況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60077" y="5888178"/>
            <a:ext cx="3431803" cy="3623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緊急配送用ローリーの配備状況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241080" y="6228012"/>
            <a:ext cx="244591" cy="45773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446</Words>
  <Application>Microsoft Office PowerPoint</Application>
  <PresentationFormat>画面に合わせる (4:3)</PresentationFormat>
  <Paragraphs>222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media05</cp:lastModifiedBy>
  <cp:revision>1177</cp:revision>
  <dcterms:created xsi:type="dcterms:W3CDTF">2018-06-15T08:55:11Z</dcterms:created>
  <dcterms:modified xsi:type="dcterms:W3CDTF">2019-06-10T01:31:04Z</dcterms:modified>
</cp:coreProperties>
</file>