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下矢印 28"/>
          <p:cNvSpPr/>
          <p:nvPr/>
        </p:nvSpPr>
        <p:spPr>
          <a:xfrm>
            <a:off x="1049147" y="5463982"/>
            <a:ext cx="7045706" cy="51091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1049147" y="2441703"/>
            <a:ext cx="7045706" cy="51091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8286" y="770243"/>
            <a:ext cx="3173891" cy="332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6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非常用発電機の整備状況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927" y="1169057"/>
            <a:ext cx="3905049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①製油所（</a:t>
            </a:r>
            <a:r>
              <a:rPr lang="en-US" altLang="ja-JP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カ所）における整備状況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4445" y="1169057"/>
            <a:ext cx="3892503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②油槽所</a:t>
            </a:r>
            <a:r>
              <a:rPr lang="en-US" altLang="ja-JP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(110</a:t>
            </a: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カ所）における整備状況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583865" y="1507252"/>
          <a:ext cx="358932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441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931684520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非常用発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電機の整備状況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35529190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976746" y="1862191"/>
            <a:ext cx="1196441" cy="4726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7395" y="2431966"/>
            <a:ext cx="3855198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全ての製油所で非常用発電機を整備</a:t>
            </a:r>
            <a:endParaRPr lang="en-US" altLang="ja-JP" sz="1292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（一部については能力増強を検討）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4748516" y="1505337"/>
          <a:ext cx="4011027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1337009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337009">
                  <a:extLst>
                    <a:ext uri="{9D8B030D-6E8A-4147-A177-3AD203B41FA5}">
                      <a16:colId xmlns:a16="http://schemas.microsoft.com/office/drawing/2014/main" val="931684520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非常用発電機の整備状況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35529190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7429962" y="1833760"/>
            <a:ext cx="1324206" cy="4726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71407" y="2412133"/>
            <a:ext cx="3954901" cy="49000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％の油槽所で非常用発電機を整備</a:t>
            </a:r>
            <a:endParaRPr lang="en-US" altLang="ja-JP" sz="1292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ts val="277"/>
              </a:spcAft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（一部については能力増強を検討）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51520" y="3528207"/>
            <a:ext cx="3140657" cy="332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6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強靭化対策の実施状況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4161" y="3913620"/>
            <a:ext cx="417092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①製油所（</a:t>
            </a:r>
            <a:r>
              <a:rPr lang="en-US" altLang="ja-JP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カ所）における対策の実施状況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4048" y="3893787"/>
            <a:ext cx="418754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②油槽所</a:t>
            </a:r>
            <a:r>
              <a:rPr lang="en-US" altLang="ja-JP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(110</a:t>
            </a:r>
            <a:r>
              <a:rPr lang="ja-JP" altLang="en-US" sz="1477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カ所）における対策の実施状況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46181" y="3030187"/>
            <a:ext cx="4951935" cy="3481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油槽所等における非常用発電機の整備・増強が必要</a:t>
            </a:r>
            <a:endParaRPr lang="en-US" altLang="ja-JP" sz="166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/>
          </p:nvPr>
        </p:nvGraphicFramePr>
        <p:xfrm>
          <a:off x="467256" y="4325834"/>
          <a:ext cx="3639174" cy="961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6674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1091752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340748">
                  <a:extLst>
                    <a:ext uri="{9D8B030D-6E8A-4147-A177-3AD203B41FA5}">
                      <a16:colId xmlns:a16="http://schemas.microsoft.com/office/drawing/2014/main" val="1719511057"/>
                    </a:ext>
                  </a:extLst>
                </a:gridCol>
              </a:tblGrid>
              <a:tr h="478302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法令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基準内の対策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法令基準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endParaRPr kumimoji="1" lang="en-US" altLang="ja-JP" sz="13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上回る対策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強靭化対策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の実施状況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35529190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/>
          </p:nvPr>
        </p:nvGraphicFramePr>
        <p:xfrm>
          <a:off x="4937291" y="4325834"/>
          <a:ext cx="3788728" cy="1067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262">
                  <a:extLst>
                    <a:ext uri="{9D8B030D-6E8A-4147-A177-3AD203B41FA5}">
                      <a16:colId xmlns:a16="http://schemas.microsoft.com/office/drawing/2014/main" val="3341511457"/>
                    </a:ext>
                  </a:extLst>
                </a:gridCol>
                <a:gridCol w="1136619">
                  <a:extLst>
                    <a:ext uri="{9D8B030D-6E8A-4147-A177-3AD203B41FA5}">
                      <a16:colId xmlns:a16="http://schemas.microsoft.com/office/drawing/2014/main" val="3980066997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val="1719511057"/>
                    </a:ext>
                  </a:extLst>
                </a:gridCol>
              </a:tblGrid>
              <a:tr h="478302">
                <a:tc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法令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基準内の対策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法令基準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endParaRPr kumimoji="1" lang="en-US" altLang="ja-JP" sz="13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上回る対策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457423025"/>
                  </a:ext>
                </a:extLst>
              </a:tr>
              <a:tr h="576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強靭化対策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の実施状況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カ所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（達成レベルは</a:t>
                      </a:r>
                      <a:endParaRPr kumimoji="1" lang="en-US" altLang="ja-JP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各社基準）</a:t>
                      </a:r>
                      <a:endParaRPr kumimoji="1" lang="en-US" altLang="ja-JP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35529190"/>
                  </a:ext>
                </a:extLst>
              </a:tr>
            </a:tbl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2746528" y="4787447"/>
            <a:ext cx="1359902" cy="4726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0173" y="4828497"/>
            <a:ext cx="1395847" cy="5608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0927" y="5455806"/>
            <a:ext cx="3855198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全ての製油所で法令基準を上回る</a:t>
            </a:r>
            <a:endParaRPr lang="en-US" altLang="ja-JP" sz="1292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強靭化対策を実施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31878" y="5476376"/>
            <a:ext cx="4399554" cy="49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％の油槽所で、法令基準を上回る</a:t>
            </a:r>
            <a:endParaRPr lang="en-US" altLang="ja-JP" sz="1292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844083" fontAlgn="base">
              <a:spcBef>
                <a:spcPct val="0"/>
              </a:spcBef>
            </a:pPr>
            <a:r>
              <a:rPr lang="ja-JP" altLang="en-US" sz="1292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強靭化対策を実施</a:t>
            </a:r>
            <a:endParaRPr lang="en-US" altLang="ja-JP" sz="1292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46181" y="6120495"/>
            <a:ext cx="4951935" cy="3481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6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油槽所における強靭化対策の強化が必要</a:t>
            </a:r>
            <a:endParaRPr lang="en-US" altLang="ja-JP" sz="166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81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4632</TotalTime>
  <Words>202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1174</cp:revision>
  <dcterms:created xsi:type="dcterms:W3CDTF">2018-06-15T08:55:11Z</dcterms:created>
  <dcterms:modified xsi:type="dcterms:W3CDTF">2019-04-12T09:32:04Z</dcterms:modified>
</cp:coreProperties>
</file>