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103" autoAdjust="0"/>
  </p:normalViewPr>
  <p:slideViewPr>
    <p:cSldViewPr>
      <p:cViewPr varScale="1">
        <p:scale>
          <a:sx n="87" d="100"/>
          <a:sy n="87" d="100"/>
        </p:scale>
        <p:origin x="2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下矢印 28"/>
          <p:cNvSpPr/>
          <p:nvPr/>
        </p:nvSpPr>
        <p:spPr>
          <a:xfrm>
            <a:off x="1049147" y="5463982"/>
            <a:ext cx="7045706" cy="510911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ja-JP" altLang="en-US" sz="23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2" name="下矢印 21"/>
          <p:cNvSpPr/>
          <p:nvPr/>
        </p:nvSpPr>
        <p:spPr>
          <a:xfrm>
            <a:off x="1049147" y="2441703"/>
            <a:ext cx="7045706" cy="510911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ja-JP" altLang="en-US" sz="23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8286" y="770243"/>
            <a:ext cx="3173891" cy="3323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46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非常用発電機の整備状況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0927" y="1169057"/>
            <a:ext cx="3905049" cy="31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77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①製油所（</a:t>
            </a:r>
            <a:r>
              <a:rPr lang="en-US" altLang="ja-JP" sz="1477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22</a:t>
            </a:r>
            <a:r>
              <a:rPr lang="ja-JP" altLang="en-US" sz="1477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カ所）における整備状況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44445" y="1169057"/>
            <a:ext cx="3892503" cy="31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77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②油槽所</a:t>
            </a:r>
            <a:r>
              <a:rPr lang="en-US" altLang="ja-JP" sz="1477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(110</a:t>
            </a:r>
            <a:r>
              <a:rPr lang="ja-JP" altLang="en-US" sz="1477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カ所）における整備状況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/>
          </p:nvPr>
        </p:nvGraphicFramePr>
        <p:xfrm>
          <a:off x="583865" y="1507252"/>
          <a:ext cx="3589323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441">
                  <a:extLst>
                    <a:ext uri="{9D8B030D-6E8A-4147-A177-3AD203B41FA5}">
                      <a16:colId xmlns:a16="http://schemas.microsoft.com/office/drawing/2014/main" val="3341511457"/>
                    </a:ext>
                  </a:extLst>
                </a:gridCol>
                <a:gridCol w="1196441">
                  <a:extLst>
                    <a:ext uri="{9D8B030D-6E8A-4147-A177-3AD203B41FA5}">
                      <a16:colId xmlns:a16="http://schemas.microsoft.com/office/drawing/2014/main" val="3980066997"/>
                    </a:ext>
                  </a:extLst>
                </a:gridCol>
                <a:gridCol w="1196441">
                  <a:extLst>
                    <a:ext uri="{9D8B030D-6E8A-4147-A177-3AD203B41FA5}">
                      <a16:colId xmlns:a16="http://schemas.microsoft.com/office/drawing/2014/main" val="931684520"/>
                    </a:ext>
                  </a:extLst>
                </a:gridCol>
              </a:tblGrid>
              <a:tr h="342314">
                <a:tc>
                  <a:txBody>
                    <a:bodyPr/>
                    <a:lstStyle/>
                    <a:p>
                      <a:pPr algn="ctr"/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あり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457423025"/>
                  </a:ext>
                </a:extLst>
              </a:tr>
              <a:tr h="478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非常用発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電機の整備状況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カ所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カ所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835529190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2976746" y="1862191"/>
            <a:ext cx="1196441" cy="4726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ja-JP" altLang="en-US" sz="23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7395" y="2431966"/>
            <a:ext cx="3855198" cy="490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92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全ての製油所で非常用発電機を整備</a:t>
            </a:r>
            <a:endParaRPr lang="en-US" altLang="ja-JP" sz="1292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92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（一部については能力増強を検討）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/>
          </p:nvPr>
        </p:nvGraphicFramePr>
        <p:xfrm>
          <a:off x="4748516" y="1505337"/>
          <a:ext cx="4011027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7009">
                  <a:extLst>
                    <a:ext uri="{9D8B030D-6E8A-4147-A177-3AD203B41FA5}">
                      <a16:colId xmlns:a16="http://schemas.microsoft.com/office/drawing/2014/main" val="3341511457"/>
                    </a:ext>
                  </a:extLst>
                </a:gridCol>
                <a:gridCol w="1337009">
                  <a:extLst>
                    <a:ext uri="{9D8B030D-6E8A-4147-A177-3AD203B41FA5}">
                      <a16:colId xmlns:a16="http://schemas.microsoft.com/office/drawing/2014/main" val="3980066997"/>
                    </a:ext>
                  </a:extLst>
                </a:gridCol>
                <a:gridCol w="1337009">
                  <a:extLst>
                    <a:ext uri="{9D8B030D-6E8A-4147-A177-3AD203B41FA5}">
                      <a16:colId xmlns:a16="http://schemas.microsoft.com/office/drawing/2014/main" val="931684520"/>
                    </a:ext>
                  </a:extLst>
                </a:gridCol>
              </a:tblGrid>
              <a:tr h="342314">
                <a:tc>
                  <a:txBody>
                    <a:bodyPr/>
                    <a:lstStyle/>
                    <a:p>
                      <a:pPr algn="ctr"/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あり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457423025"/>
                  </a:ext>
                </a:extLst>
              </a:tr>
              <a:tr h="478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非常用発電機の整備状況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カ所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カ所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835529190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7429962" y="1833760"/>
            <a:ext cx="1324206" cy="4726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ja-JP" altLang="en-US" sz="23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71407" y="2412133"/>
            <a:ext cx="3954901" cy="49000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</a:pPr>
            <a:r>
              <a:rPr lang="ja-JP" altLang="en-US" sz="1292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292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65</a:t>
            </a:r>
            <a:r>
              <a:rPr lang="ja-JP" altLang="en-US" sz="1292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％の油槽所で非常用発電機を整備</a:t>
            </a:r>
            <a:endParaRPr lang="en-US" altLang="ja-JP" sz="1292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844083" fontAlgn="base">
              <a:spcBef>
                <a:spcPct val="0"/>
              </a:spcBef>
              <a:spcAft>
                <a:spcPts val="277"/>
              </a:spcAft>
            </a:pPr>
            <a:r>
              <a:rPr lang="ja-JP" altLang="en-US" sz="1292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（一部については能力増強を検討）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51520" y="3528207"/>
            <a:ext cx="3140657" cy="3323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46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強靭化対策の実施状況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4161" y="3913620"/>
            <a:ext cx="4170925" cy="31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77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①製油所（</a:t>
            </a:r>
            <a:r>
              <a:rPr lang="en-US" altLang="ja-JP" sz="1477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22</a:t>
            </a:r>
            <a:r>
              <a:rPr lang="ja-JP" altLang="en-US" sz="1477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カ所）における対策の実施状況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004048" y="3893787"/>
            <a:ext cx="4187542" cy="31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77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②油槽所</a:t>
            </a:r>
            <a:r>
              <a:rPr lang="en-US" altLang="ja-JP" sz="1477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(110</a:t>
            </a:r>
            <a:r>
              <a:rPr lang="ja-JP" altLang="en-US" sz="1477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カ所）における対策の実施状況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046181" y="3030187"/>
            <a:ext cx="4951935" cy="3481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62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油槽所等における非常用発電機の整備・増強が必要</a:t>
            </a:r>
            <a:endParaRPr lang="en-US" altLang="ja-JP" sz="1662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/>
          </p:nvPr>
        </p:nvGraphicFramePr>
        <p:xfrm>
          <a:off x="467256" y="4325834"/>
          <a:ext cx="3639174" cy="9612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6674">
                  <a:extLst>
                    <a:ext uri="{9D8B030D-6E8A-4147-A177-3AD203B41FA5}">
                      <a16:colId xmlns:a16="http://schemas.microsoft.com/office/drawing/2014/main" val="3341511457"/>
                    </a:ext>
                  </a:extLst>
                </a:gridCol>
                <a:gridCol w="1091752">
                  <a:extLst>
                    <a:ext uri="{9D8B030D-6E8A-4147-A177-3AD203B41FA5}">
                      <a16:colId xmlns:a16="http://schemas.microsoft.com/office/drawing/2014/main" val="3980066997"/>
                    </a:ext>
                  </a:extLst>
                </a:gridCol>
                <a:gridCol w="1340748">
                  <a:extLst>
                    <a:ext uri="{9D8B030D-6E8A-4147-A177-3AD203B41FA5}">
                      <a16:colId xmlns:a16="http://schemas.microsoft.com/office/drawing/2014/main" val="1719511057"/>
                    </a:ext>
                  </a:extLst>
                </a:gridCol>
              </a:tblGrid>
              <a:tr h="478302">
                <a:tc>
                  <a:txBody>
                    <a:bodyPr/>
                    <a:lstStyle/>
                    <a:p>
                      <a:pPr algn="ctr"/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法令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基準内の対策</a:t>
                      </a:r>
                      <a:endParaRPr kumimoji="1" lang="en-US" altLang="ja-JP" sz="13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法令基準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</a:t>
                      </a:r>
                      <a:endParaRPr kumimoji="1" lang="en-US" altLang="ja-JP" sz="13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上回る対策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457423025"/>
                  </a:ext>
                </a:extLst>
              </a:tr>
              <a:tr h="478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強靭化対策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の実施状況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カ所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カ所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835529190"/>
                  </a:ext>
                </a:extLst>
              </a:tr>
            </a:tbl>
          </a:graphicData>
        </a:graphic>
      </p:graphicFrame>
      <p:graphicFrame>
        <p:nvGraphicFramePr>
          <p:cNvPr id="24" name="表 23"/>
          <p:cNvGraphicFramePr>
            <a:graphicFrameLocks noGrp="1"/>
          </p:cNvGraphicFramePr>
          <p:nvPr>
            <p:extLst/>
          </p:nvPr>
        </p:nvGraphicFramePr>
        <p:xfrm>
          <a:off x="4937291" y="4325834"/>
          <a:ext cx="3788728" cy="1067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6262">
                  <a:extLst>
                    <a:ext uri="{9D8B030D-6E8A-4147-A177-3AD203B41FA5}">
                      <a16:colId xmlns:a16="http://schemas.microsoft.com/office/drawing/2014/main" val="3341511457"/>
                    </a:ext>
                  </a:extLst>
                </a:gridCol>
                <a:gridCol w="1136619">
                  <a:extLst>
                    <a:ext uri="{9D8B030D-6E8A-4147-A177-3AD203B41FA5}">
                      <a16:colId xmlns:a16="http://schemas.microsoft.com/office/drawing/2014/main" val="3980066997"/>
                    </a:ext>
                  </a:extLst>
                </a:gridCol>
                <a:gridCol w="1395847">
                  <a:extLst>
                    <a:ext uri="{9D8B030D-6E8A-4147-A177-3AD203B41FA5}">
                      <a16:colId xmlns:a16="http://schemas.microsoft.com/office/drawing/2014/main" val="1719511057"/>
                    </a:ext>
                  </a:extLst>
                </a:gridCol>
              </a:tblGrid>
              <a:tr h="478302">
                <a:tc>
                  <a:txBody>
                    <a:bodyPr/>
                    <a:lstStyle/>
                    <a:p>
                      <a:pPr algn="ctr"/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法令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基準内の対策</a:t>
                      </a:r>
                      <a:endParaRPr kumimoji="1" lang="en-US" altLang="ja-JP" sz="13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法令基準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</a:t>
                      </a:r>
                      <a:endParaRPr kumimoji="1" lang="en-US" altLang="ja-JP" sz="13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上回る対策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457423025"/>
                  </a:ext>
                </a:extLst>
              </a:tr>
              <a:tr h="576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強靭化対策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の実施状況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69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カ所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カ所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（達成レベルは</a:t>
                      </a:r>
                      <a:endParaRPr kumimoji="1" lang="en-US" altLang="ja-JP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各社基準）</a:t>
                      </a:r>
                      <a:endParaRPr kumimoji="1" lang="en-US" altLang="ja-JP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835529190"/>
                  </a:ext>
                </a:extLst>
              </a:tr>
            </a:tbl>
          </a:graphicData>
        </a:graphic>
      </p:graphicFrame>
      <p:sp>
        <p:nvSpPr>
          <p:cNvPr id="25" name="正方形/長方形 24"/>
          <p:cNvSpPr/>
          <p:nvPr/>
        </p:nvSpPr>
        <p:spPr>
          <a:xfrm>
            <a:off x="2746528" y="4787447"/>
            <a:ext cx="1359902" cy="4726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ja-JP" altLang="en-US" sz="23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330173" y="4828497"/>
            <a:ext cx="1395847" cy="56083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lang="ja-JP" altLang="en-US" sz="23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50927" y="5455806"/>
            <a:ext cx="3855198" cy="490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92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全ての製油所で法令基準を上回る</a:t>
            </a:r>
            <a:endParaRPr lang="en-US" altLang="ja-JP" sz="1292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92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強靭化対策を実施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631878" y="5476376"/>
            <a:ext cx="4399554" cy="490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</a:pPr>
            <a:r>
              <a:rPr lang="ja-JP" altLang="en-US" sz="1292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292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37</a:t>
            </a:r>
            <a:r>
              <a:rPr lang="ja-JP" altLang="en-US" sz="1292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％の油槽所で、法令基準を上回る</a:t>
            </a:r>
            <a:endParaRPr lang="en-US" altLang="ja-JP" sz="1292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844083" fontAlgn="base">
              <a:spcBef>
                <a:spcPct val="0"/>
              </a:spcBef>
            </a:pPr>
            <a:r>
              <a:rPr lang="ja-JP" altLang="en-US" sz="1292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強靭化対策を実施</a:t>
            </a:r>
            <a:endParaRPr lang="en-US" altLang="ja-JP" sz="1292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046181" y="6120495"/>
            <a:ext cx="4951935" cy="3481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62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油槽所における強靭化対策の強化が必要</a:t>
            </a:r>
            <a:endParaRPr lang="en-US" altLang="ja-JP" sz="1662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0814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4632</TotalTime>
  <Words>202</Words>
  <Application>Microsoft Office PowerPoint</Application>
  <PresentationFormat>画面に合わせる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Windows ユーザー</cp:lastModifiedBy>
  <cp:revision>1174</cp:revision>
  <dcterms:created xsi:type="dcterms:W3CDTF">2018-06-15T08:55:11Z</dcterms:created>
  <dcterms:modified xsi:type="dcterms:W3CDTF">2019-04-12T09:32:04Z</dcterms:modified>
</cp:coreProperties>
</file>