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20"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02" autoAdjust="0"/>
    <p:restoredTop sz="94103" autoAdjust="0"/>
  </p:normalViewPr>
  <p:slideViewPr>
    <p:cSldViewPr>
      <p:cViewPr varScale="1">
        <p:scale>
          <a:sx n="87" d="100"/>
          <a:sy n="87" d="100"/>
        </p:scale>
        <p:origin x="2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EC7A53-546A-40EB-B044-74EE84F31EF8}" type="datetimeFigureOut">
              <a:rPr kumimoji="1" lang="ja-JP" altLang="en-US" smtClean="0"/>
              <a:t>2019/4/12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B484CF-C8D3-4C26-8412-28C4BCE1FD8C}" type="slidenum">
              <a:rPr kumimoji="1" lang="ja-JP" altLang="en-US" smtClean="0"/>
              <a:t>‹#›</a:t>
            </a:fld>
            <a:endParaRPr kumimoji="1" lang="ja-JP" altLang="en-US"/>
          </a:p>
        </p:txBody>
      </p:sp>
    </p:spTree>
    <p:extLst>
      <p:ext uri="{BB962C8B-B14F-4D97-AF65-F5344CB8AC3E}">
        <p14:creationId xmlns:p14="http://schemas.microsoft.com/office/powerpoint/2010/main" val="16153423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D889BBD-37D2-4A12-A0F7-5D711BAA21A0}"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4F64989-2333-4D91-BBD4-B1243B4798CF}"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A4EB1DB-FBAB-4C1C-9F54-48264056C6A1}"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5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5" name="日付プレースホルダ 4"/>
          <p:cNvSpPr>
            <a:spLocks noGrp="1"/>
          </p:cNvSpPr>
          <p:nvPr>
            <p:ph type="dt" sz="half" idx="10"/>
          </p:nvPr>
        </p:nvSpPr>
        <p:spPr/>
        <p:txBody>
          <a:bodyPr/>
          <a:lstStyle/>
          <a:p>
            <a:fld id="{31B7EE11-3B14-4C58-9105-0ACFFACDD3BD}"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1" name="図プレースホルダー 10"/>
          <p:cNvSpPr>
            <a:spLocks noGrp="1" noChangeAspect="1"/>
          </p:cNvSpPr>
          <p:nvPr>
            <p:ph type="pic" sz="quarter" idx="13"/>
          </p:nvPr>
        </p:nvSpPr>
        <p:spPr>
          <a:xfrm>
            <a:off x="107504" y="836713"/>
            <a:ext cx="2872483" cy="2952328"/>
          </a:xfrm>
        </p:spPr>
        <p:txBody>
          <a:bodyPr/>
          <a:lstStyle/>
          <a:p>
            <a:endParaRPr kumimoji="1" lang="ja-JP" altLang="en-US"/>
          </a:p>
        </p:txBody>
      </p:sp>
      <p:sp>
        <p:nvSpPr>
          <p:cNvPr id="12" name="図プレースホルダー 10"/>
          <p:cNvSpPr>
            <a:spLocks noGrp="1" noChangeAspect="1"/>
          </p:cNvSpPr>
          <p:nvPr>
            <p:ph type="pic" sz="quarter" idx="14"/>
          </p:nvPr>
        </p:nvSpPr>
        <p:spPr>
          <a:xfrm>
            <a:off x="3131840" y="836712"/>
            <a:ext cx="2873891" cy="2953775"/>
          </a:xfrm>
        </p:spPr>
        <p:txBody>
          <a:bodyPr/>
          <a:lstStyle/>
          <a:p>
            <a:endParaRPr kumimoji="1" lang="ja-JP" altLang="en-US"/>
          </a:p>
        </p:txBody>
      </p:sp>
      <p:sp>
        <p:nvSpPr>
          <p:cNvPr id="14" name="テキスト プレースホルダー 13"/>
          <p:cNvSpPr>
            <a:spLocks noGrp="1"/>
          </p:cNvSpPr>
          <p:nvPr>
            <p:ph type="body" sz="quarter" idx="15"/>
          </p:nvPr>
        </p:nvSpPr>
        <p:spPr>
          <a:xfrm>
            <a:off x="179512" y="6381328"/>
            <a:ext cx="8784976" cy="404105"/>
          </a:xfrm>
        </p:spPr>
        <p:txBody>
          <a:bodyPr>
            <a:normAutofit/>
          </a:bodyPr>
          <a:lstStyle>
            <a:lvl1pPr marL="0" indent="0">
              <a:buNone/>
              <a:defRPr sz="2800"/>
            </a:lvl1pPr>
            <a:lvl2pPr marL="457200" indent="0">
              <a:buNone/>
              <a:defRPr/>
            </a:lvl2pPr>
            <a:lvl3pPr marL="914400" indent="0">
              <a:buNone/>
              <a:defRPr/>
            </a:lvl3pPr>
            <a:lvl4pPr marL="1371600" indent="0">
              <a:buNone/>
              <a:defRPr/>
            </a:lvl4pPr>
            <a:lvl5pPr marL="1828800" indent="0">
              <a:buNone/>
              <a:defRPr/>
            </a:lvl5pPr>
          </a:lstStyle>
          <a:p>
            <a:pPr lvl="0"/>
            <a:r>
              <a:rPr kumimoji="1" lang="ja-JP" altLang="en-US" smtClean="0"/>
              <a:t>マスター テキストの書式設定</a:t>
            </a:r>
            <a:endParaRPr kumimoji="1" lang="ja-JP" altLang="en-US"/>
          </a:p>
        </p:txBody>
      </p:sp>
      <p:sp>
        <p:nvSpPr>
          <p:cNvPr id="16" name="テキスト プレースホルダー 15"/>
          <p:cNvSpPr>
            <a:spLocks noGrp="1"/>
          </p:cNvSpPr>
          <p:nvPr>
            <p:ph type="body" sz="quarter" idx="16"/>
          </p:nvPr>
        </p:nvSpPr>
        <p:spPr>
          <a:xfrm>
            <a:off x="107504"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13" name="図プレースホルダー 10"/>
          <p:cNvSpPr>
            <a:spLocks noGrp="1" noChangeAspect="1"/>
          </p:cNvSpPr>
          <p:nvPr>
            <p:ph type="pic" sz="quarter" idx="18"/>
          </p:nvPr>
        </p:nvSpPr>
        <p:spPr>
          <a:xfrm>
            <a:off x="6162605" y="836712"/>
            <a:ext cx="2873891" cy="2953775"/>
          </a:xfrm>
        </p:spPr>
        <p:txBody>
          <a:bodyPr/>
          <a:lstStyle/>
          <a:p>
            <a:endParaRPr kumimoji="1" lang="ja-JP" altLang="en-US"/>
          </a:p>
        </p:txBody>
      </p:sp>
      <p:sp>
        <p:nvSpPr>
          <p:cNvPr id="15" name="テキスト プレースホルダー 15"/>
          <p:cNvSpPr>
            <a:spLocks noGrp="1"/>
          </p:cNvSpPr>
          <p:nvPr>
            <p:ph type="body" sz="quarter" idx="19"/>
          </p:nvPr>
        </p:nvSpPr>
        <p:spPr>
          <a:xfrm>
            <a:off x="3125953"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18" name="テキスト プレースホルダー 15"/>
          <p:cNvSpPr>
            <a:spLocks noGrp="1"/>
          </p:cNvSpPr>
          <p:nvPr>
            <p:ph type="body" sz="quarter" idx="20"/>
          </p:nvPr>
        </p:nvSpPr>
        <p:spPr>
          <a:xfrm>
            <a:off x="6156176"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1" name="図プレースホルダー 10"/>
          <p:cNvSpPr>
            <a:spLocks noGrp="1" noChangeAspect="1"/>
          </p:cNvSpPr>
          <p:nvPr>
            <p:ph type="pic" sz="quarter" idx="21"/>
          </p:nvPr>
        </p:nvSpPr>
        <p:spPr>
          <a:xfrm>
            <a:off x="107504" y="3859602"/>
            <a:ext cx="2872483" cy="2952328"/>
          </a:xfrm>
        </p:spPr>
        <p:txBody>
          <a:bodyPr/>
          <a:lstStyle/>
          <a:p>
            <a:endParaRPr kumimoji="1" lang="ja-JP" altLang="en-US"/>
          </a:p>
        </p:txBody>
      </p:sp>
      <p:sp>
        <p:nvSpPr>
          <p:cNvPr id="22" name="図プレースホルダー 10"/>
          <p:cNvSpPr>
            <a:spLocks noGrp="1" noChangeAspect="1"/>
          </p:cNvSpPr>
          <p:nvPr>
            <p:ph type="pic" sz="quarter" idx="22"/>
          </p:nvPr>
        </p:nvSpPr>
        <p:spPr>
          <a:xfrm>
            <a:off x="3131840" y="3859601"/>
            <a:ext cx="2873891" cy="2953775"/>
          </a:xfrm>
        </p:spPr>
        <p:txBody>
          <a:bodyPr/>
          <a:lstStyle/>
          <a:p>
            <a:endParaRPr kumimoji="1" lang="ja-JP" altLang="en-US"/>
          </a:p>
        </p:txBody>
      </p:sp>
      <p:sp>
        <p:nvSpPr>
          <p:cNvPr id="23" name="図プレースホルダー 10"/>
          <p:cNvSpPr>
            <a:spLocks noGrp="1" noChangeAspect="1"/>
          </p:cNvSpPr>
          <p:nvPr>
            <p:ph type="pic" sz="quarter" idx="23"/>
          </p:nvPr>
        </p:nvSpPr>
        <p:spPr>
          <a:xfrm>
            <a:off x="6162605" y="3859601"/>
            <a:ext cx="2873891" cy="2953775"/>
          </a:xfrm>
        </p:spPr>
        <p:txBody>
          <a:bodyPr/>
          <a:lstStyle/>
          <a:p>
            <a:endParaRPr kumimoji="1" lang="ja-JP" altLang="en-US"/>
          </a:p>
        </p:txBody>
      </p:sp>
      <p:sp>
        <p:nvSpPr>
          <p:cNvPr id="24" name="テキスト プレースホルダー 15"/>
          <p:cNvSpPr>
            <a:spLocks noGrp="1"/>
          </p:cNvSpPr>
          <p:nvPr>
            <p:ph type="body" sz="quarter" idx="24"/>
          </p:nvPr>
        </p:nvSpPr>
        <p:spPr>
          <a:xfrm>
            <a:off x="101617"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5" name="テキスト プレースホルダー 15"/>
          <p:cNvSpPr>
            <a:spLocks noGrp="1"/>
          </p:cNvSpPr>
          <p:nvPr>
            <p:ph type="body" sz="quarter" idx="25"/>
          </p:nvPr>
        </p:nvSpPr>
        <p:spPr>
          <a:xfrm>
            <a:off x="3120066"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6" name="テキスト プレースホルダー 15"/>
          <p:cNvSpPr>
            <a:spLocks noGrp="1"/>
          </p:cNvSpPr>
          <p:nvPr>
            <p:ph type="body" sz="quarter" idx="26"/>
          </p:nvPr>
        </p:nvSpPr>
        <p:spPr>
          <a:xfrm>
            <a:off x="6150289"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7" name="テキスト プレースホルダー 3"/>
          <p:cNvSpPr>
            <a:spLocks noGrp="1"/>
          </p:cNvSpPr>
          <p:nvPr>
            <p:ph type="body" sz="quarter" idx="27"/>
          </p:nvPr>
        </p:nvSpPr>
        <p:spPr>
          <a:xfrm>
            <a:off x="179512" y="620688"/>
            <a:ext cx="8928992" cy="360040"/>
          </a:xfrm>
        </p:spPr>
        <p:txBody>
          <a:bodyPr>
            <a:noAutofit/>
          </a:bodyPr>
          <a:lstStyle>
            <a:lvl1pPr marL="0" indent="0" algn="r">
              <a:buNone/>
              <a:defRPr sz="1400"/>
            </a:lvl1pPr>
            <a:lvl2pPr marL="457200" indent="0">
              <a:buNone/>
              <a:defRPr sz="1200"/>
            </a:lvl2pPr>
            <a:lvl3pPr marL="914400" indent="0">
              <a:buNone/>
              <a:defRPr sz="1100"/>
            </a:lvl3pPr>
            <a:lvl4pPr marL="1371600" indent="0">
              <a:buNone/>
              <a:defRPr sz="1050"/>
            </a:lvl4pPr>
            <a:lvl5pPr marL="1828800" indent="0">
              <a:buNone/>
              <a:defRPr sz="1050"/>
            </a:lvl5pPr>
          </a:lstStyle>
          <a:p>
            <a:pPr lvl="0"/>
            <a:r>
              <a:rPr kumimoji="1" lang="ja-JP" altLang="en-US" smtClean="0"/>
              <a:t>マスター テキストの書式設定</a:t>
            </a:r>
            <a:endParaRPr kumimoji="1" lang="ja-JP" altLang="en-US"/>
          </a:p>
        </p:txBody>
      </p:sp>
    </p:spTree>
    <p:extLst>
      <p:ext uri="{BB962C8B-B14F-4D97-AF65-F5344CB8AC3E}">
        <p14:creationId xmlns:p14="http://schemas.microsoft.com/office/powerpoint/2010/main" val="110691597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85051" y="202874"/>
            <a:ext cx="8774310" cy="433196"/>
          </a:xfrm>
        </p:spPr>
        <p:txBody>
          <a:bodyPr wrap="square">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85348" y="6309321"/>
            <a:ext cx="8673897" cy="149143"/>
          </a:xfrm>
          <a:noFill/>
        </p:spPr>
        <p:txBody>
          <a:bodyPr wrap="squar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185349" y="3104965"/>
            <a:ext cx="1715213" cy="284052"/>
          </a:xfrm>
          <a:noFill/>
        </p:spPr>
        <p:txBody>
          <a:bodyPr wrap="none" lIns="0" tIns="0" rIns="0" bIns="0">
            <a:spAutoFit/>
          </a:bodyPr>
          <a:lstStyle>
            <a:lvl1pPr marL="0" indent="0">
              <a:spcBef>
                <a:spcPts val="0"/>
              </a:spcBef>
              <a:spcAft>
                <a:spcPts val="0"/>
              </a:spcAft>
              <a:buNone/>
              <a:defRPr sz="1846">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85051" y="3769295"/>
            <a:ext cx="1194238" cy="198837"/>
          </a:xfrm>
          <a:noFill/>
        </p:spPr>
        <p:txBody>
          <a:bodyPr wrap="none" lIns="0" tIns="0" rIns="0" bIns="0">
            <a:spAutoFit/>
          </a:bodyPr>
          <a:lstStyle>
            <a:lvl1pPr marL="0" indent="0">
              <a:spcBef>
                <a:spcPts val="0"/>
              </a:spcBef>
              <a:spcAft>
                <a:spcPts val="0"/>
              </a:spcAft>
              <a:buNone/>
              <a:defRPr sz="129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85051" y="4365105"/>
            <a:ext cx="1021113" cy="149143"/>
          </a:xfrm>
          <a:noFill/>
        </p:spPr>
        <p:txBody>
          <a:bodyPr wrap="non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84639" y="764705"/>
            <a:ext cx="8774723" cy="502161"/>
          </a:xfrm>
          <a:solidFill>
            <a:srgbClr val="99D6EC"/>
          </a:solidFill>
          <a:ln>
            <a:noFill/>
          </a:ln>
        </p:spPr>
        <p:txBody>
          <a:bodyPr vert="horz" wrap="square" lIns="216000" tIns="108000" rIns="216000" bIns="108000" rtlCol="0" anchor="t" anchorCtr="0">
            <a:spAutoFit/>
          </a:bodyPr>
          <a:lstStyle>
            <a:lvl1pPr>
              <a:defRPr lang="ja-JP" altLang="en-US" sz="1846" dirty="0">
                <a:latin typeface="Meiryo UI" panose="020B0604030504040204" pitchFamily="50" charset="-128"/>
                <a:ea typeface="Meiryo UI" panose="020B0604030504040204" pitchFamily="50" charset="-128"/>
                <a:cs typeface="Meiryo UI" panose="020B0604030504040204" pitchFamily="50" charset="-128"/>
              </a:defRPr>
            </a:lvl1pPr>
          </a:lstStyle>
          <a:p>
            <a:pPr marL="237398" lvl="0" indent="-237398">
              <a:spcBef>
                <a:spcPts val="554"/>
              </a:spcBef>
              <a:spcAft>
                <a:spcPts val="554"/>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10898470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CE50CDD-977B-421E-B706-88C1E0EBCF24}"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1E5B465-F574-4BE7-934D-A837D079E19F}"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BD6C11A-CEDA-4C3F-991A-B586092C5510}"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46F0353-2CFC-42AD-8EE0-6897A96F9B53}" type="datetime1">
              <a:rPr kumimoji="1" lang="ja-JP" altLang="en-US" smtClean="0"/>
              <a:t>2019/4/12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A5945F9-9DB0-47C9-86A2-DCFE54CBD06A}" type="datetime1">
              <a:rPr kumimoji="1" lang="ja-JP" altLang="en-US" smtClean="0"/>
              <a:t>2019/4/12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5AB57A6-3C86-4AA3-B8B0-4FCE4B05D015}" type="datetime1">
              <a:rPr kumimoji="1" lang="ja-JP" altLang="en-US" smtClean="0"/>
              <a:t>2019/4/12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B8B3BAD-F4C4-4131-BD7D-DCDE79C540A5}"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CA12473-53F1-40B5-8D77-70B5A6A2E3BE}"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116632"/>
            <a:ext cx="8229600" cy="56207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764704"/>
            <a:ext cx="8229600" cy="5544616"/>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289B7-683B-42CA-80E4-5E1981A88EC1}" type="datetime1">
              <a:rPr kumimoji="1" lang="ja-JP" altLang="en-US" smtClean="0"/>
              <a:t>2019/4/12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948264" y="6381328"/>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441431" y="662979"/>
            <a:ext cx="8167607" cy="5899557"/>
            <a:chOff x="441431" y="662979"/>
            <a:chExt cx="8167607" cy="5899557"/>
          </a:xfrm>
        </p:grpSpPr>
        <p:sp>
          <p:nvSpPr>
            <p:cNvPr id="14" name="正方形/長方形 13"/>
            <p:cNvSpPr/>
            <p:nvPr/>
          </p:nvSpPr>
          <p:spPr>
            <a:xfrm>
              <a:off x="441431" y="662979"/>
              <a:ext cx="8166182" cy="2421997"/>
            </a:xfrm>
            <a:prstGeom prst="rect">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87"/>
            </a:p>
          </p:txBody>
        </p:sp>
        <p:sp>
          <p:nvSpPr>
            <p:cNvPr id="15" name="正方形/長方形 14"/>
            <p:cNvSpPr/>
            <p:nvPr/>
          </p:nvSpPr>
          <p:spPr>
            <a:xfrm>
              <a:off x="441431" y="662979"/>
              <a:ext cx="522256" cy="2421997"/>
            </a:xfrm>
            <a:prstGeom prst="rect">
              <a:avLst/>
            </a:prstGeom>
            <a:solidFill>
              <a:schemeClr val="accent1">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110" b="1" dirty="0">
                  <a:solidFill>
                    <a:schemeClr val="tx1"/>
                  </a:solidFill>
                  <a:latin typeface="Meiryo UI" panose="020B0604030504040204" pitchFamily="50" charset="-128"/>
                  <a:ea typeface="Meiryo UI" panose="020B0604030504040204" pitchFamily="50" charset="-128"/>
                </a:rPr>
                <a:t>設置の経緯・目的</a:t>
              </a:r>
            </a:p>
          </p:txBody>
        </p:sp>
        <p:sp>
          <p:nvSpPr>
            <p:cNvPr id="26" name="テキスト ボックス 25"/>
            <p:cNvSpPr txBox="1"/>
            <p:nvPr/>
          </p:nvSpPr>
          <p:spPr>
            <a:xfrm>
              <a:off x="963687" y="744245"/>
              <a:ext cx="7643926" cy="2203167"/>
            </a:xfrm>
            <a:prstGeom prst="rect">
              <a:avLst/>
            </a:prstGeom>
            <a:noFill/>
          </p:spPr>
          <p:txBody>
            <a:bodyPr wrap="square" rtlCol="0">
              <a:spAutoFit/>
            </a:bodyPr>
            <a:lstStyle/>
            <a:p>
              <a:pPr marL="226098" indent="-226098">
                <a:spcBef>
                  <a:spcPts val="396"/>
                </a:spcBef>
                <a:buFont typeface="Wingdings" panose="05000000000000000000" pitchFamily="2" charset="2"/>
                <a:buChar char="l"/>
              </a:pPr>
              <a:r>
                <a:rPr lang="ja-JP" altLang="en-US" sz="1450" dirty="0">
                  <a:latin typeface="Meiryo UI" panose="020B0604030504040204" pitchFamily="50" charset="-128"/>
                  <a:ea typeface="Meiryo UI" panose="020B0604030504040204" pitchFamily="50" charset="-128"/>
                </a:rPr>
                <a:t>平成</a:t>
              </a:r>
              <a:r>
                <a:rPr lang="en-US" altLang="ja-JP" sz="1450" dirty="0">
                  <a:latin typeface="Meiryo UI" panose="020B0604030504040204" pitchFamily="50" charset="-128"/>
                  <a:ea typeface="Meiryo UI" panose="020B0604030504040204" pitchFamily="50" charset="-128"/>
                </a:rPr>
                <a:t>30</a:t>
              </a:r>
              <a:r>
                <a:rPr lang="ja-JP" altLang="en-US" sz="1450" dirty="0">
                  <a:latin typeface="Meiryo UI" panose="020B0604030504040204" pitchFamily="50" charset="-128"/>
                  <a:ea typeface="Meiryo UI" panose="020B0604030504040204" pitchFamily="50" charset="-128"/>
                </a:rPr>
                <a:t>年北海道胆振東部地震においては、地震と停電により、</a:t>
              </a:r>
              <a:r>
                <a:rPr lang="ja-JP" altLang="en-US" sz="1450" b="1" u="sng" dirty="0">
                  <a:latin typeface="Meiryo UI" panose="020B0604030504040204" pitchFamily="50" charset="-128"/>
                  <a:ea typeface="Meiryo UI" panose="020B0604030504040204" pitchFamily="50" charset="-128"/>
                </a:rPr>
                <a:t>①製油所・油槽所の供給拠点の出荷能力の低下、②信号機停止等の道路状況の影響による配送力の低下、③自家発電機を持たないＳＳの営業停止</a:t>
              </a:r>
              <a:r>
                <a:rPr lang="ja-JP" altLang="en-US" sz="1450" dirty="0">
                  <a:latin typeface="Meiryo UI" panose="020B0604030504040204" pitchFamily="50" charset="-128"/>
                  <a:ea typeface="Meiryo UI" panose="020B0604030504040204" pitchFamily="50" charset="-128"/>
                </a:rPr>
                <a:t> 等の影響が生じ、円滑な燃料供給に支障を来した。</a:t>
              </a:r>
            </a:p>
            <a:p>
              <a:pPr marL="226098" indent="-226098">
                <a:spcBef>
                  <a:spcPts val="396"/>
                </a:spcBef>
                <a:buFont typeface="Wingdings" panose="05000000000000000000" pitchFamily="2" charset="2"/>
                <a:buChar char="l"/>
              </a:pPr>
              <a:r>
                <a:rPr lang="ja-JP" altLang="en-US" sz="1450" dirty="0">
                  <a:latin typeface="Meiryo UI" panose="020B0604030504040204" pitchFamily="50" charset="-128"/>
                  <a:ea typeface="Meiryo UI" panose="020B0604030504040204" pitchFamily="50" charset="-128"/>
                </a:rPr>
                <a:t>今般の災害を踏まえ、</a:t>
              </a:r>
              <a:r>
                <a:rPr lang="ja-JP" altLang="en-US" sz="1450" b="1" u="sng" dirty="0">
                  <a:latin typeface="Meiryo UI" panose="020B0604030504040204" pitchFamily="50" charset="-128"/>
                  <a:ea typeface="Meiryo UI" panose="020B0604030504040204" pitchFamily="50" charset="-128"/>
                </a:rPr>
                <a:t>燃料供給インフラ等について全国で緊急に点検を行い、政府の対応方策等を取りまとめる</a:t>
              </a:r>
              <a:r>
                <a:rPr lang="ja-JP" altLang="en-US" sz="1450" dirty="0">
                  <a:latin typeface="Meiryo UI" panose="020B0604030504040204" pitchFamily="50" charset="-128"/>
                  <a:ea typeface="Meiryo UI" panose="020B0604030504040204" pitchFamily="50" charset="-128"/>
                </a:rPr>
                <a:t>ことを、</a:t>
              </a:r>
              <a:r>
                <a:rPr lang="en-US" altLang="ja-JP" sz="1450" dirty="0">
                  <a:latin typeface="Meiryo UI" panose="020B0604030504040204" pitchFamily="50" charset="-128"/>
                  <a:ea typeface="Meiryo UI" panose="020B0604030504040204" pitchFamily="50" charset="-128"/>
                </a:rPr>
                <a:t>9</a:t>
              </a:r>
              <a:r>
                <a:rPr lang="ja-JP" altLang="en-US" sz="1450" dirty="0">
                  <a:latin typeface="Meiryo UI" panose="020B0604030504040204" pitchFamily="50" charset="-128"/>
                  <a:ea typeface="Meiryo UI" panose="020B0604030504040204" pitchFamily="50" charset="-128"/>
                </a:rPr>
                <a:t>月</a:t>
              </a:r>
              <a:r>
                <a:rPr lang="en-US" altLang="ja-JP" sz="1450" dirty="0">
                  <a:latin typeface="Meiryo UI" panose="020B0604030504040204" pitchFamily="50" charset="-128"/>
                  <a:ea typeface="Meiryo UI" panose="020B0604030504040204" pitchFamily="50" charset="-128"/>
                </a:rPr>
                <a:t>21</a:t>
              </a:r>
              <a:r>
                <a:rPr lang="ja-JP" altLang="en-US" sz="1450" dirty="0">
                  <a:latin typeface="Meiryo UI" panose="020B0604030504040204" pitchFamily="50" charset="-128"/>
                  <a:ea typeface="Meiryo UI" panose="020B0604030504040204" pitchFamily="50" charset="-128"/>
                </a:rPr>
                <a:t>日の「重要インフラの緊急点検に関する関係閣僚会議」において決定。</a:t>
              </a:r>
            </a:p>
            <a:p>
              <a:pPr marL="226098" indent="-226098">
                <a:spcBef>
                  <a:spcPts val="396"/>
                </a:spcBef>
                <a:buFont typeface="Wingdings" panose="05000000000000000000" pitchFamily="2" charset="2"/>
                <a:buChar char="l"/>
              </a:pPr>
              <a:r>
                <a:rPr lang="ja-JP" altLang="en-US" sz="1450" dirty="0">
                  <a:latin typeface="Meiryo UI" panose="020B0604030504040204" pitchFamily="50" charset="-128"/>
                  <a:ea typeface="Meiryo UI" panose="020B0604030504040204" pitchFamily="50" charset="-128"/>
                </a:rPr>
                <a:t>これらの課題認識や検討・議論状況を踏まえ、経済産業省において、</a:t>
              </a:r>
              <a:r>
                <a:rPr lang="ja-JP" altLang="en-US" sz="1450" b="1" u="sng" dirty="0">
                  <a:latin typeface="Meiryo UI" panose="020B0604030504040204" pitchFamily="50" charset="-128"/>
                  <a:ea typeface="Meiryo UI" panose="020B0604030504040204" pitchFamily="50" charset="-128"/>
                </a:rPr>
                <a:t>レジリエンスの高い燃料供給インフラを構築するための課題や対策について議論</a:t>
              </a:r>
              <a:r>
                <a:rPr lang="ja-JP" altLang="en-US" sz="1450" dirty="0">
                  <a:latin typeface="Meiryo UI" panose="020B0604030504040204" pitchFamily="50" charset="-128"/>
                  <a:ea typeface="Meiryo UI" panose="020B0604030504040204" pitchFamily="50" charset="-128"/>
                </a:rPr>
                <a:t>するため、災害時の燃料供給の強靭化に向けた有識者会議を設置。いつ起きるかわからない、</a:t>
              </a:r>
              <a:r>
                <a:rPr lang="ja-JP" altLang="en-US" sz="1450" b="1" u="sng" dirty="0">
                  <a:latin typeface="Meiryo UI" panose="020B0604030504040204" pitchFamily="50" charset="-128"/>
                  <a:ea typeface="Meiryo UI" panose="020B0604030504040204" pitchFamily="50" charset="-128"/>
                </a:rPr>
                <a:t>将来の災害に備え、東日本以降の対策、直近の災害の経験等について、改めて検証を進め、必要な改善策を講じていく</a:t>
              </a:r>
              <a:r>
                <a:rPr lang="ja-JP" altLang="en-US" sz="1450" dirty="0">
                  <a:latin typeface="Meiryo UI" panose="020B0604030504040204" pitchFamily="50" charset="-128"/>
                  <a:ea typeface="Meiryo UI" panose="020B0604030504040204" pitchFamily="50" charset="-128"/>
                </a:rPr>
                <a:t>ための検討を行うこととした。</a:t>
              </a:r>
            </a:p>
          </p:txBody>
        </p:sp>
        <p:sp>
          <p:nvSpPr>
            <p:cNvPr id="27" name="正方形/長方形 26"/>
            <p:cNvSpPr/>
            <p:nvPr/>
          </p:nvSpPr>
          <p:spPr>
            <a:xfrm>
              <a:off x="442857" y="3096656"/>
              <a:ext cx="4035613" cy="3465880"/>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87"/>
            </a:p>
          </p:txBody>
        </p:sp>
        <p:sp>
          <p:nvSpPr>
            <p:cNvPr id="28" name="正方形/長方形 27"/>
            <p:cNvSpPr/>
            <p:nvPr/>
          </p:nvSpPr>
          <p:spPr>
            <a:xfrm>
              <a:off x="441431" y="3096656"/>
              <a:ext cx="4035613" cy="332973"/>
            </a:xfrm>
            <a:prstGeom prst="rect">
              <a:avLst/>
            </a:prstGeom>
            <a:solidFill>
              <a:schemeClr val="accent6">
                <a:lumMod val="20000"/>
                <a:lumOff val="80000"/>
              </a:schemeClr>
            </a:solid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10" b="1" dirty="0">
                  <a:solidFill>
                    <a:schemeClr val="tx1"/>
                  </a:solidFill>
                  <a:latin typeface="Meiryo UI" panose="020B0604030504040204" pitchFamily="50" charset="-128"/>
                  <a:ea typeface="Meiryo UI" panose="020B0604030504040204" pitchFamily="50" charset="-128"/>
                </a:rPr>
                <a:t>委員等名簿</a:t>
              </a:r>
            </a:p>
          </p:txBody>
        </p:sp>
        <p:sp>
          <p:nvSpPr>
            <p:cNvPr id="29" name="テキスト ボックス 28"/>
            <p:cNvSpPr txBox="1"/>
            <p:nvPr/>
          </p:nvSpPr>
          <p:spPr>
            <a:xfrm>
              <a:off x="441431" y="3429000"/>
              <a:ext cx="4035613" cy="2993640"/>
            </a:xfrm>
            <a:prstGeom prst="rect">
              <a:avLst/>
            </a:prstGeom>
            <a:noFill/>
          </p:spPr>
          <p:txBody>
            <a:bodyPr wrap="square" rtlCol="0">
              <a:spAutoFit/>
            </a:bodyPr>
            <a:lstStyle/>
            <a:p>
              <a:r>
                <a:rPr lang="ja-JP" altLang="en-US" sz="1015" b="1" dirty="0">
                  <a:latin typeface="Meiryo UI" panose="020B0604030504040204" pitchFamily="50" charset="-128"/>
                  <a:ea typeface="Meiryo UI" panose="020B0604030504040204" pitchFamily="50" charset="-128"/>
                </a:rPr>
                <a:t>◎座長</a:t>
              </a:r>
              <a:endParaRPr lang="en-US" altLang="ja-JP" sz="1015" b="1" dirty="0">
                <a:latin typeface="Meiryo UI" panose="020B0604030504040204" pitchFamily="50" charset="-128"/>
                <a:ea typeface="Meiryo UI" panose="020B0604030504040204" pitchFamily="50" charset="-128"/>
              </a:endParaRPr>
            </a:p>
            <a:p>
              <a:r>
                <a:rPr lang="ja-JP" altLang="en-US" sz="1015" b="1" dirty="0">
                  <a:latin typeface="Meiryo UI" panose="020B0604030504040204" pitchFamily="50" charset="-128"/>
                  <a:ea typeface="Meiryo UI" panose="020B0604030504040204" pitchFamily="50" charset="-128"/>
                </a:rPr>
                <a:t>平野　正雄　　　早稲田大学商学学術院　教授 </a:t>
              </a:r>
              <a:endParaRPr lang="en-US" altLang="ja-JP" sz="1015" b="1" dirty="0">
                <a:latin typeface="Meiryo UI" panose="020B0604030504040204" pitchFamily="50" charset="-128"/>
                <a:ea typeface="Meiryo UI" panose="020B0604030504040204" pitchFamily="50" charset="-128"/>
              </a:endParaRPr>
            </a:p>
            <a:p>
              <a:endParaRPr lang="ja-JP" altLang="ja-JP" sz="1015" b="1" dirty="0">
                <a:latin typeface="Meiryo UI" panose="020B0604030504040204" pitchFamily="50" charset="-128"/>
                <a:ea typeface="Meiryo UI" panose="020B0604030504040204" pitchFamily="50" charset="-128"/>
              </a:endParaRPr>
            </a:p>
            <a:p>
              <a:r>
                <a:rPr lang="ja-JP" altLang="en-US" sz="1015" b="1" dirty="0">
                  <a:latin typeface="Meiryo UI" panose="020B0604030504040204" pitchFamily="50" charset="-128"/>
                  <a:ea typeface="Meiryo UI" panose="020B0604030504040204" pitchFamily="50" charset="-128"/>
                </a:rPr>
                <a:t>〇委員</a:t>
              </a:r>
              <a:endParaRPr lang="en-US" altLang="ja-JP" sz="1015" b="1" dirty="0">
                <a:latin typeface="Meiryo UI" panose="020B0604030504040204" pitchFamily="50" charset="-128"/>
                <a:ea typeface="Meiryo UI" panose="020B0604030504040204" pitchFamily="50" charset="-128"/>
              </a:endParaRPr>
            </a:p>
            <a:p>
              <a:pPr>
                <a:spcBef>
                  <a:spcPts val="92"/>
                </a:spcBef>
                <a:defRPr/>
              </a:pPr>
              <a:r>
                <a:rPr lang="ja-JP" altLang="en-US" sz="1015" b="1" dirty="0">
                  <a:latin typeface="Meiryo UI" panose="020B0604030504040204" pitchFamily="50" charset="-128"/>
                  <a:ea typeface="Meiryo UI" panose="020B0604030504040204" pitchFamily="50" charset="-128"/>
                </a:rPr>
                <a:t>伊藤　毅　　　　 </a:t>
              </a:r>
              <a:r>
                <a:rPr lang="en-US" altLang="ja-JP" sz="1015" b="1" dirty="0">
                  <a:latin typeface="Meiryo UI" panose="020B0604030504040204" pitchFamily="50" charset="-128"/>
                  <a:ea typeface="Meiryo UI" panose="020B0604030504040204" pitchFamily="50" charset="-128"/>
                </a:rPr>
                <a:t>Resiliency</a:t>
              </a:r>
              <a:r>
                <a:rPr lang="ja-JP" altLang="en-US" sz="1015" b="1" dirty="0">
                  <a:latin typeface="Meiryo UI" panose="020B0604030504040204" pitchFamily="50" charset="-128"/>
                  <a:ea typeface="Meiryo UI" panose="020B0604030504040204" pitchFamily="50" charset="-128"/>
                </a:rPr>
                <a:t> </a:t>
              </a:r>
              <a:r>
                <a:rPr lang="en-US" altLang="ja-JP" sz="1015" b="1" dirty="0">
                  <a:latin typeface="Meiryo UI" panose="020B0604030504040204" pitchFamily="50" charset="-128"/>
                  <a:ea typeface="Meiryo UI" panose="020B0604030504040204" pitchFamily="50" charset="-128"/>
                </a:rPr>
                <a:t>Planning</a:t>
              </a:r>
              <a:r>
                <a:rPr lang="ja-JP" altLang="en-US" sz="1015" b="1" dirty="0">
                  <a:latin typeface="Meiryo UI" panose="020B0604030504040204" pitchFamily="50" charset="-128"/>
                  <a:ea typeface="Meiryo UI" panose="020B0604030504040204" pitchFamily="50" charset="-128"/>
                </a:rPr>
                <a:t> </a:t>
              </a:r>
              <a:r>
                <a:rPr lang="en-US" altLang="ja-JP" sz="1015" b="1" dirty="0">
                  <a:latin typeface="Meiryo UI" panose="020B0604030504040204" pitchFamily="50" charset="-128"/>
                  <a:ea typeface="Meiryo UI" panose="020B0604030504040204" pitchFamily="50" charset="-128"/>
                </a:rPr>
                <a:t>Office</a:t>
              </a:r>
            </a:p>
            <a:p>
              <a:pPr>
                <a:spcBef>
                  <a:spcPts val="92"/>
                </a:spcBef>
                <a:defRPr/>
              </a:pPr>
              <a:r>
                <a:rPr lang="ja-JP" altLang="en-US" sz="1015" b="1" dirty="0">
                  <a:latin typeface="Meiryo UI" panose="020B0604030504040204" pitchFamily="50" charset="-128"/>
                  <a:ea typeface="Meiryo UI" panose="020B0604030504040204" pitchFamily="50" charset="-128"/>
                </a:rPr>
                <a:t>関谷　直也　　　東京大学情報学環准　教授</a:t>
              </a:r>
              <a:endParaRPr lang="en-US" altLang="ja-JP" sz="1015" b="1" dirty="0">
                <a:latin typeface="Meiryo UI" panose="020B0604030504040204" pitchFamily="50" charset="-128"/>
                <a:ea typeface="Meiryo UI" panose="020B0604030504040204" pitchFamily="50" charset="-128"/>
              </a:endParaRPr>
            </a:p>
            <a:p>
              <a:pPr>
                <a:spcBef>
                  <a:spcPts val="92"/>
                </a:spcBef>
                <a:defRPr/>
              </a:pPr>
              <a:r>
                <a:rPr lang="ja-JP" altLang="en-US" sz="1015" b="1" dirty="0">
                  <a:latin typeface="Meiryo UI" panose="020B0604030504040204" pitchFamily="50" charset="-128"/>
                  <a:ea typeface="Meiryo UI" panose="020B0604030504040204" pitchFamily="50" charset="-128"/>
                </a:rPr>
                <a:t>濱田　政則　　　早稲田大学　名誉教授</a:t>
              </a:r>
              <a:endParaRPr lang="en-US" altLang="ja-JP" sz="1015" b="1" dirty="0">
                <a:latin typeface="Meiryo UI" panose="020B0604030504040204" pitchFamily="50" charset="-128"/>
                <a:ea typeface="Meiryo UI" panose="020B0604030504040204" pitchFamily="50" charset="-128"/>
              </a:endParaRPr>
            </a:p>
            <a:p>
              <a:pPr>
                <a:spcBef>
                  <a:spcPts val="92"/>
                </a:spcBef>
                <a:defRPr/>
              </a:pPr>
              <a:r>
                <a:rPr lang="ja-JP" altLang="en-US" sz="1015" b="1" dirty="0">
                  <a:latin typeface="Meiryo UI" panose="020B0604030504040204" pitchFamily="50" charset="-128"/>
                  <a:ea typeface="Meiryo UI" panose="020B0604030504040204" pitchFamily="50" charset="-128"/>
                </a:rPr>
                <a:t>平野　創　  　　 成城大学経済学部　准教授</a:t>
              </a:r>
              <a:endParaRPr lang="en-US" altLang="ja-JP" sz="1015" b="1" dirty="0">
                <a:latin typeface="Meiryo UI" panose="020B0604030504040204" pitchFamily="50" charset="-128"/>
                <a:ea typeface="Meiryo UI" panose="020B0604030504040204" pitchFamily="50" charset="-128"/>
              </a:endParaRPr>
            </a:p>
            <a:p>
              <a:pPr>
                <a:spcBef>
                  <a:spcPts val="92"/>
                </a:spcBef>
                <a:defRPr/>
              </a:pPr>
              <a:r>
                <a:rPr lang="ja-JP" altLang="en-US" sz="1015" b="1" dirty="0">
                  <a:latin typeface="Meiryo UI" panose="020B0604030504040204" pitchFamily="50" charset="-128"/>
                  <a:ea typeface="Meiryo UI" panose="020B0604030504040204" pitchFamily="50" charset="-128"/>
                </a:rPr>
                <a:t>比留　間孝寿   エイジアム研究所 副社長</a:t>
              </a:r>
              <a:endParaRPr lang="en-US" altLang="ja-JP" sz="1015" b="1" dirty="0">
                <a:latin typeface="Meiryo UI" panose="020B0604030504040204" pitchFamily="50" charset="-128"/>
                <a:ea typeface="Meiryo UI" panose="020B0604030504040204" pitchFamily="50" charset="-128"/>
              </a:endParaRPr>
            </a:p>
            <a:p>
              <a:pPr>
                <a:spcBef>
                  <a:spcPts val="92"/>
                </a:spcBef>
                <a:defRPr/>
              </a:pPr>
              <a:r>
                <a:rPr lang="ja-JP" altLang="en-US" sz="1015" b="1" dirty="0">
                  <a:latin typeface="Meiryo UI" panose="020B0604030504040204" pitchFamily="50" charset="-128"/>
                  <a:ea typeface="Meiryo UI" panose="020B0604030504040204" pitchFamily="50" charset="-128"/>
                </a:rPr>
                <a:t>古田　一雄　　　東京大学レジリエンス工学センター長</a:t>
              </a:r>
              <a:endParaRPr lang="en-US" altLang="ja-JP" sz="1015" b="1" dirty="0">
                <a:latin typeface="Meiryo UI" panose="020B0604030504040204" pitchFamily="50" charset="-128"/>
                <a:ea typeface="Meiryo UI" panose="020B0604030504040204" pitchFamily="50" charset="-128"/>
              </a:endParaRPr>
            </a:p>
            <a:p>
              <a:pPr>
                <a:spcBef>
                  <a:spcPts val="92"/>
                </a:spcBef>
                <a:defRPr/>
              </a:pPr>
              <a:r>
                <a:rPr lang="ja-JP" altLang="en-US" sz="1015" b="1" dirty="0">
                  <a:latin typeface="Meiryo UI" panose="020B0604030504040204" pitchFamily="50" charset="-128"/>
                  <a:ea typeface="Meiryo UI" panose="020B0604030504040204" pitchFamily="50" charset="-128"/>
                </a:rPr>
                <a:t>宮島　香澄　　　日本テレビ報道局解説委員</a:t>
              </a:r>
              <a:endParaRPr lang="en-US" altLang="ja-JP" sz="1015" b="1" dirty="0">
                <a:latin typeface="Meiryo UI" panose="020B0604030504040204" pitchFamily="50" charset="-128"/>
                <a:ea typeface="Meiryo UI" panose="020B0604030504040204" pitchFamily="50" charset="-128"/>
              </a:endParaRPr>
            </a:p>
            <a:p>
              <a:endParaRPr lang="ja-JP" altLang="ja-JP" sz="1015" b="1" dirty="0">
                <a:latin typeface="Meiryo UI" panose="020B0604030504040204" pitchFamily="50" charset="-128"/>
                <a:ea typeface="Meiryo UI" panose="020B0604030504040204" pitchFamily="50" charset="-128"/>
              </a:endParaRPr>
            </a:p>
            <a:p>
              <a:r>
                <a:rPr lang="ja-JP" altLang="ja-JP" sz="1015" b="1" dirty="0">
                  <a:latin typeface="Meiryo UI" panose="020B0604030504040204" pitchFamily="50" charset="-128"/>
                  <a:ea typeface="Meiryo UI" panose="020B0604030504040204" pitchFamily="50" charset="-128"/>
                </a:rPr>
                <a:t>（オブザーバー）</a:t>
              </a:r>
            </a:p>
            <a:p>
              <a:r>
                <a:rPr lang="ja-JP" altLang="en-US" sz="1015" b="1" dirty="0">
                  <a:latin typeface="Meiryo UI" panose="020B0604030504040204" pitchFamily="50" charset="-128"/>
                  <a:ea typeface="Meiryo UI" panose="020B0604030504040204" pitchFamily="50" charset="-128"/>
                </a:rPr>
                <a:t>石油連盟</a:t>
              </a:r>
              <a:endParaRPr lang="en-US" altLang="ja-JP" sz="1015" b="1" dirty="0">
                <a:latin typeface="Meiryo UI" panose="020B0604030504040204" pitchFamily="50" charset="-128"/>
                <a:ea typeface="Meiryo UI" panose="020B0604030504040204" pitchFamily="50" charset="-128"/>
              </a:endParaRPr>
            </a:p>
            <a:p>
              <a:r>
                <a:rPr lang="ja-JP" altLang="en-US" sz="1015" b="1" dirty="0">
                  <a:latin typeface="Meiryo UI" panose="020B0604030504040204" pitchFamily="50" charset="-128"/>
                  <a:ea typeface="Meiryo UI" panose="020B0604030504040204" pitchFamily="50" charset="-128"/>
                </a:rPr>
                <a:t>全国石油商業組合連合会</a:t>
              </a:r>
              <a:endParaRPr lang="en-US" altLang="ja-JP" sz="1015" b="1" dirty="0">
                <a:latin typeface="Meiryo UI" panose="020B0604030504040204" pitchFamily="50" charset="-128"/>
                <a:ea typeface="Meiryo UI" panose="020B0604030504040204" pitchFamily="50" charset="-128"/>
              </a:endParaRPr>
            </a:p>
            <a:p>
              <a:r>
                <a:rPr lang="ja-JP" altLang="en-US" sz="1015" b="1" dirty="0">
                  <a:latin typeface="Meiryo UI" panose="020B0604030504040204" pitchFamily="50" charset="-128"/>
                  <a:ea typeface="Meiryo UI" panose="020B0604030504040204" pitchFamily="50" charset="-128"/>
                </a:rPr>
                <a:t>天然ガス鉱業会</a:t>
              </a:r>
              <a:endParaRPr lang="en-US" altLang="ja-JP" sz="1015" b="1" dirty="0">
                <a:latin typeface="Meiryo UI" panose="020B0604030504040204" pitchFamily="50" charset="-128"/>
                <a:ea typeface="Meiryo UI" panose="020B0604030504040204" pitchFamily="50" charset="-128"/>
              </a:endParaRPr>
            </a:p>
            <a:p>
              <a:r>
                <a:rPr lang="ja-JP" altLang="en-US" sz="1015" b="1" dirty="0">
                  <a:latin typeface="Meiryo UI" panose="020B0604030504040204" pitchFamily="50" charset="-128"/>
                  <a:ea typeface="Meiryo UI" panose="020B0604030504040204" pitchFamily="50" charset="-128"/>
                </a:rPr>
                <a:t>石炭エネルギーセンター</a:t>
              </a:r>
              <a:endParaRPr lang="en-US" altLang="ja-JP" sz="1015" b="1" dirty="0">
                <a:latin typeface="Meiryo UI" panose="020B0604030504040204" pitchFamily="50" charset="-128"/>
                <a:ea typeface="Meiryo UI" panose="020B0604030504040204" pitchFamily="50" charset="-128"/>
              </a:endParaRPr>
            </a:p>
            <a:p>
              <a:r>
                <a:rPr lang="ja-JP" altLang="en-US" sz="1015" b="1" dirty="0">
                  <a:latin typeface="Meiryo UI" panose="020B0604030504040204" pitchFamily="50" charset="-128"/>
                  <a:ea typeface="Meiryo UI" panose="020B0604030504040204" pitchFamily="50" charset="-128"/>
                </a:rPr>
                <a:t>全国ＬＰガス協会</a:t>
              </a:r>
              <a:endParaRPr lang="ja-JP" altLang="en-US" sz="1015" dirty="0">
                <a:latin typeface="Meiryo UI" panose="020B0604030504040204" pitchFamily="50" charset="-128"/>
                <a:ea typeface="Meiryo UI" panose="020B0604030504040204" pitchFamily="50" charset="-128"/>
              </a:endParaRPr>
            </a:p>
          </p:txBody>
        </p:sp>
        <p:sp>
          <p:nvSpPr>
            <p:cNvPr id="30" name="正方形/長方形 29"/>
            <p:cNvSpPr/>
            <p:nvPr/>
          </p:nvSpPr>
          <p:spPr>
            <a:xfrm>
              <a:off x="4573425" y="3096656"/>
              <a:ext cx="4035613" cy="3465880"/>
            </a:xfrm>
            <a:prstGeom prst="rect">
              <a:avLst/>
            </a:prstGeom>
            <a:noFill/>
            <a:ln w="571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87"/>
            </a:p>
          </p:txBody>
        </p:sp>
        <p:sp>
          <p:nvSpPr>
            <p:cNvPr id="31" name="正方形/長方形 30"/>
            <p:cNvSpPr/>
            <p:nvPr/>
          </p:nvSpPr>
          <p:spPr>
            <a:xfrm>
              <a:off x="4572000" y="3096656"/>
              <a:ext cx="4035613" cy="332973"/>
            </a:xfrm>
            <a:prstGeom prst="rect">
              <a:avLst/>
            </a:prstGeom>
            <a:solidFill>
              <a:schemeClr val="accent3">
                <a:lumMod val="20000"/>
                <a:lumOff val="80000"/>
              </a:schemeClr>
            </a:solidFill>
            <a:ln w="571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10" b="1" dirty="0">
                  <a:solidFill>
                    <a:schemeClr val="tx1"/>
                  </a:solidFill>
                  <a:latin typeface="Meiryo UI" panose="020B0604030504040204" pitchFamily="50" charset="-128"/>
                  <a:ea typeface="Meiryo UI" panose="020B0604030504040204" pitchFamily="50" charset="-128"/>
                </a:rPr>
                <a:t>開催実績</a:t>
              </a:r>
            </a:p>
          </p:txBody>
        </p:sp>
        <p:sp>
          <p:nvSpPr>
            <p:cNvPr id="32" name="テキスト ボックス 31"/>
            <p:cNvSpPr txBox="1"/>
            <p:nvPr/>
          </p:nvSpPr>
          <p:spPr>
            <a:xfrm>
              <a:off x="4570575" y="3577179"/>
              <a:ext cx="4037039" cy="2122376"/>
            </a:xfrm>
            <a:prstGeom prst="rect">
              <a:avLst/>
            </a:prstGeom>
            <a:noFill/>
          </p:spPr>
          <p:txBody>
            <a:bodyPr wrap="square" rtlCol="0">
              <a:spAutoFit/>
            </a:bodyPr>
            <a:lstStyle/>
            <a:p>
              <a:r>
                <a:rPr lang="ja-JP" altLang="en-US" sz="1319" b="1" u="sng" dirty="0">
                  <a:latin typeface="Meiryo UI" panose="020B0604030504040204" pitchFamily="50" charset="-128"/>
                  <a:ea typeface="Meiryo UI" panose="020B0604030504040204" pitchFamily="50" charset="-128"/>
                </a:rPr>
                <a:t>第１回（</a:t>
              </a:r>
              <a:r>
                <a:rPr lang="en-US" altLang="ja-JP" sz="1319" b="1" u="sng" dirty="0">
                  <a:latin typeface="Meiryo UI" panose="020B0604030504040204" pitchFamily="50" charset="-128"/>
                  <a:ea typeface="Meiryo UI" panose="020B0604030504040204" pitchFamily="50" charset="-128"/>
                </a:rPr>
                <a:t>2018</a:t>
              </a:r>
              <a:r>
                <a:rPr lang="ja-JP" altLang="en-US" sz="1319" b="1" u="sng" dirty="0">
                  <a:latin typeface="Meiryo UI" panose="020B0604030504040204" pitchFamily="50" charset="-128"/>
                  <a:ea typeface="Meiryo UI" panose="020B0604030504040204" pitchFamily="50" charset="-128"/>
                </a:rPr>
                <a:t>年</a:t>
              </a:r>
              <a:r>
                <a:rPr lang="en-US" altLang="ja-JP" sz="1319" b="1" u="sng" dirty="0">
                  <a:latin typeface="Meiryo UI" panose="020B0604030504040204" pitchFamily="50" charset="-128"/>
                  <a:ea typeface="Meiryo UI" panose="020B0604030504040204" pitchFamily="50" charset="-128"/>
                </a:rPr>
                <a:t>10</a:t>
              </a:r>
              <a:r>
                <a:rPr lang="ja-JP" altLang="en-US" sz="1319" b="1" u="sng" dirty="0">
                  <a:latin typeface="Meiryo UI" panose="020B0604030504040204" pitchFamily="50" charset="-128"/>
                  <a:ea typeface="Meiryo UI" panose="020B0604030504040204" pitchFamily="50" charset="-128"/>
                </a:rPr>
                <a:t>月</a:t>
              </a:r>
              <a:r>
                <a:rPr lang="en-US" altLang="ja-JP" sz="1319" b="1" u="sng" dirty="0">
                  <a:latin typeface="Meiryo UI" panose="020B0604030504040204" pitchFamily="50" charset="-128"/>
                  <a:ea typeface="Meiryo UI" panose="020B0604030504040204" pitchFamily="50" charset="-128"/>
                </a:rPr>
                <a:t>1</a:t>
              </a:r>
              <a:r>
                <a:rPr lang="ja-JP" altLang="en-US" sz="1319" b="1" u="sng" dirty="0">
                  <a:latin typeface="Meiryo UI" panose="020B0604030504040204" pitchFamily="50" charset="-128"/>
                  <a:ea typeface="Meiryo UI" panose="020B0604030504040204" pitchFamily="50" charset="-128"/>
                </a:rPr>
                <a:t>９日）</a:t>
              </a:r>
              <a:endParaRPr lang="en-US" altLang="ja-JP" sz="1319" b="1" u="sng" dirty="0">
                <a:latin typeface="Meiryo UI" panose="020B0604030504040204" pitchFamily="50" charset="-128"/>
                <a:ea typeface="Meiryo UI" panose="020B0604030504040204" pitchFamily="50" charset="-128"/>
              </a:endParaRPr>
            </a:p>
            <a:p>
              <a:r>
                <a:rPr lang="ja-JP" altLang="en-US" sz="1319" dirty="0">
                  <a:latin typeface="Meiryo UI" panose="020B0604030504040204" pitchFamily="50" charset="-128"/>
                  <a:ea typeface="Meiryo UI" panose="020B0604030504040204" pitchFamily="50" charset="-128"/>
                </a:rPr>
                <a:t>　◇東日本大震災以降の対応と課題</a:t>
              </a:r>
              <a:endParaRPr lang="en-US" altLang="ja-JP" sz="1319" dirty="0">
                <a:latin typeface="Meiryo UI" panose="020B0604030504040204" pitchFamily="50" charset="-128"/>
                <a:ea typeface="Meiryo UI" panose="020B0604030504040204" pitchFamily="50" charset="-128"/>
              </a:endParaRPr>
            </a:p>
            <a:p>
              <a:endParaRPr lang="en-US" altLang="ja-JP" sz="1319" dirty="0">
                <a:latin typeface="Meiryo UI" panose="020B0604030504040204" pitchFamily="50" charset="-128"/>
                <a:ea typeface="Meiryo UI" panose="020B0604030504040204" pitchFamily="50" charset="-128"/>
              </a:endParaRPr>
            </a:p>
            <a:p>
              <a:r>
                <a:rPr lang="ja-JP" altLang="en-US" sz="1319" dirty="0">
                  <a:latin typeface="Meiryo UI" panose="020B0604030504040204" pitchFamily="50" charset="-128"/>
                  <a:ea typeface="Meiryo UI" panose="020B0604030504040204" pitchFamily="50" charset="-128"/>
                </a:rPr>
                <a:t>　◇重要インフラ緊急点検の進め方</a:t>
              </a:r>
              <a:endParaRPr lang="en-US" altLang="ja-JP" sz="1319" dirty="0">
                <a:latin typeface="Meiryo UI" panose="020B0604030504040204" pitchFamily="50" charset="-128"/>
                <a:ea typeface="Meiryo UI" panose="020B0604030504040204" pitchFamily="50" charset="-128"/>
              </a:endParaRPr>
            </a:p>
            <a:p>
              <a:endParaRPr lang="en-US" altLang="ja-JP" sz="1319" dirty="0">
                <a:latin typeface="Meiryo UI" panose="020B0604030504040204" pitchFamily="50" charset="-128"/>
                <a:ea typeface="Meiryo UI" panose="020B0604030504040204" pitchFamily="50" charset="-128"/>
              </a:endParaRPr>
            </a:p>
            <a:p>
              <a:endParaRPr lang="en-US" altLang="ja-JP" sz="1319" dirty="0">
                <a:latin typeface="Meiryo UI" panose="020B0604030504040204" pitchFamily="50" charset="-128"/>
                <a:ea typeface="Meiryo UI" panose="020B0604030504040204" pitchFamily="50" charset="-128"/>
              </a:endParaRPr>
            </a:p>
            <a:p>
              <a:r>
                <a:rPr lang="ja-JP" altLang="en-US" sz="1319" b="1" u="sng" dirty="0">
                  <a:latin typeface="Meiryo UI" panose="020B0604030504040204" pitchFamily="50" charset="-128"/>
                  <a:ea typeface="Meiryo UI" panose="020B0604030504040204" pitchFamily="50" charset="-128"/>
                </a:rPr>
                <a:t>第２回（</a:t>
              </a:r>
              <a:r>
                <a:rPr lang="en-US" altLang="ja-JP" sz="1319" b="1" u="sng" dirty="0">
                  <a:latin typeface="Meiryo UI" panose="020B0604030504040204" pitchFamily="50" charset="-128"/>
                  <a:ea typeface="Meiryo UI" panose="020B0604030504040204" pitchFamily="50" charset="-128"/>
                </a:rPr>
                <a:t>2018</a:t>
              </a:r>
              <a:r>
                <a:rPr lang="ja-JP" altLang="en-US" sz="1319" b="1" u="sng" dirty="0">
                  <a:latin typeface="Meiryo UI" panose="020B0604030504040204" pitchFamily="50" charset="-128"/>
                  <a:ea typeface="Meiryo UI" panose="020B0604030504040204" pitchFamily="50" charset="-128"/>
                </a:rPr>
                <a:t>年</a:t>
              </a:r>
              <a:r>
                <a:rPr lang="en-US" altLang="ja-JP" sz="1319" b="1" u="sng" dirty="0">
                  <a:latin typeface="Meiryo UI" panose="020B0604030504040204" pitchFamily="50" charset="-128"/>
                  <a:ea typeface="Meiryo UI" panose="020B0604030504040204" pitchFamily="50" charset="-128"/>
                </a:rPr>
                <a:t>1</a:t>
              </a:r>
              <a:r>
                <a:rPr lang="ja-JP" altLang="en-US" sz="1319" b="1" u="sng" dirty="0">
                  <a:latin typeface="Meiryo UI" panose="020B0604030504040204" pitchFamily="50" charset="-128"/>
                  <a:ea typeface="Meiryo UI" panose="020B0604030504040204" pitchFamily="50" charset="-128"/>
                </a:rPr>
                <a:t>１月１５日）</a:t>
              </a:r>
            </a:p>
            <a:p>
              <a:r>
                <a:rPr lang="ja-JP" altLang="en-US" sz="1319" dirty="0">
                  <a:latin typeface="Meiryo UI" panose="020B0604030504040204" pitchFamily="50" charset="-128"/>
                  <a:ea typeface="Meiryo UI" panose="020B0604030504040204" pitchFamily="50" charset="-128"/>
                </a:rPr>
                <a:t>　◇重要インフラ緊急点検の結果</a:t>
              </a:r>
              <a:endParaRPr lang="en-US" altLang="ja-JP" sz="1319" dirty="0">
                <a:latin typeface="Meiryo UI" panose="020B0604030504040204" pitchFamily="50" charset="-128"/>
                <a:ea typeface="Meiryo UI" panose="020B0604030504040204" pitchFamily="50" charset="-128"/>
              </a:endParaRPr>
            </a:p>
            <a:p>
              <a:endParaRPr lang="en-US" altLang="ja-JP" sz="1319" dirty="0">
                <a:latin typeface="Meiryo UI" panose="020B0604030504040204" pitchFamily="50" charset="-128"/>
                <a:ea typeface="Meiryo UI" panose="020B0604030504040204" pitchFamily="50" charset="-128"/>
              </a:endParaRPr>
            </a:p>
            <a:p>
              <a:r>
                <a:rPr lang="ja-JP" altLang="en-US" sz="1319" dirty="0">
                  <a:latin typeface="Meiryo UI" panose="020B0604030504040204" pitchFamily="50" charset="-128"/>
                  <a:ea typeface="Meiryo UI" panose="020B0604030504040204" pitchFamily="50" charset="-128"/>
                </a:rPr>
                <a:t>　◇災害時の燃料供給インフラの強靭化に向けた対策</a:t>
              </a:r>
            </a:p>
          </p:txBody>
        </p:sp>
      </p:grpSp>
    </p:spTree>
    <p:extLst>
      <p:ext uri="{BB962C8B-B14F-4D97-AF65-F5344CB8AC3E}">
        <p14:creationId xmlns:p14="http://schemas.microsoft.com/office/powerpoint/2010/main" val="24949971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4627</TotalTime>
  <Words>238</Words>
  <Application>Microsoft Office PowerPoint</Application>
  <PresentationFormat>画面に合わせる (4:3)</PresentationFormat>
  <Paragraphs>34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新保 明彦</dc:creator>
  <cp:lastModifiedBy>Windows ユーザー</cp:lastModifiedBy>
  <cp:revision>1172</cp:revision>
  <dcterms:created xsi:type="dcterms:W3CDTF">2018-06-15T08:55:11Z</dcterms:created>
  <dcterms:modified xsi:type="dcterms:W3CDTF">2019-04-12T09:31:48Z</dcterms:modified>
</cp:coreProperties>
</file>