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8559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15886" y="6548346"/>
            <a:ext cx="2133600" cy="337038"/>
          </a:xfrm>
        </p:spPr>
        <p:txBody>
          <a:bodyPr/>
          <a:lstStyle/>
          <a:p>
            <a:pPr defTabSz="844083"/>
            <a:fld id="{D9550142-B990-490A-A107-ED7302A7FD52}" type="slidenum">
              <a:rPr lang="ja-JP" altLang="en-US">
                <a:solidFill>
                  <a:prstClr val="black"/>
                </a:solidFill>
              </a:rPr>
              <a:pPr defTabSz="844083"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41431" y="662979"/>
            <a:ext cx="8167607" cy="6105268"/>
            <a:chOff x="441431" y="662979"/>
            <a:chExt cx="8167607" cy="6105268"/>
          </a:xfrm>
        </p:grpSpPr>
        <p:sp>
          <p:nvSpPr>
            <p:cNvPr id="17" name="正方形/長方形 16"/>
            <p:cNvSpPr/>
            <p:nvPr/>
          </p:nvSpPr>
          <p:spPr>
            <a:xfrm>
              <a:off x="441431" y="662979"/>
              <a:ext cx="8166182" cy="2421997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83"/>
              <a:endParaRPr lang="ja-JP" altLang="en-US" sz="1187">
                <a:solidFill>
                  <a:prstClr val="white"/>
                </a:solidFill>
                <a:latin typeface="Calibri"/>
                <a:ea typeface="メイリオ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41431" y="662979"/>
              <a:ext cx="522256" cy="2421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defTabSz="844083"/>
              <a:r>
                <a:rPr lang="ja-JP" altLang="en-US" sz="211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設置の経緯・目的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963687" y="662980"/>
              <a:ext cx="7643926" cy="2477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6098" indent="-226098" defTabSz="844083">
                <a:spcBef>
                  <a:spcPts val="396"/>
                </a:spcBef>
                <a:buFont typeface="Wingdings" panose="05000000000000000000" pitchFamily="2" charset="2"/>
                <a:buChar char="l"/>
              </a:pP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平成</a:t>
              </a:r>
              <a:r>
                <a:rPr lang="en-US" altLang="ja-JP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年北海道胆振東部地震を始めとした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一連の災害によって、大規模停電等、電力供給に大きな被害が発生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。様々な課題が明らかになるとともに、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電力インフラにおけるレジリエンスの重要性、電力政策における安定供給の重要性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を改めて認識。</a:t>
              </a:r>
            </a:p>
            <a:p>
              <a:pPr marL="226098" indent="-226098" defTabSz="844083">
                <a:spcBef>
                  <a:spcPts val="396"/>
                </a:spcBef>
                <a:buFont typeface="Wingdings" panose="05000000000000000000" pitchFamily="2" charset="2"/>
                <a:buChar char="l"/>
              </a:pP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今般の災害を踏まえ、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電力インフラ等について全国で緊急に点検を行い、政府の対応方策等を取りまとめる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ことを、</a:t>
              </a:r>
              <a:r>
                <a:rPr lang="en-US" altLang="ja-JP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日の「重要インフラの緊急点検に関する関係閣僚会議」において決定。</a:t>
              </a:r>
            </a:p>
            <a:p>
              <a:pPr marL="226098" indent="-226098" defTabSz="844083">
                <a:spcBef>
                  <a:spcPts val="396"/>
                </a:spcBef>
                <a:buFont typeface="Wingdings" panose="05000000000000000000" pitchFamily="2" charset="2"/>
                <a:buChar char="l"/>
              </a:pP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これらの課題認識や検討・議論状況を踏まえ、経済産業省においても、レジリエンスの高い電力インフラ・システムを構築するための課題や対策についても議論するため、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電力・ガス基本政策小委員会と電力安全小委員会の下に、合同ワーキンググループとなる「電力レジリエンス</a:t>
              </a:r>
              <a:r>
                <a:rPr lang="en-US" altLang="ja-JP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WG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」を設置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sz="14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26098" indent="-226098" defTabSz="844083">
                <a:spcBef>
                  <a:spcPts val="396"/>
                </a:spcBef>
                <a:buFont typeface="Wingdings" panose="05000000000000000000" pitchFamily="2" charset="2"/>
                <a:buChar char="l"/>
              </a:pP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一連の災害における政府の対応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や②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北海道の大規模停電の検証・評価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を踏まえつつ、③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電力レジリエンス総点検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を実施し、④</a:t>
              </a:r>
              <a:r>
                <a:rPr lang="ja-JP" altLang="en-US" sz="145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今後の対策パッケージを取りまとめる</a:t>
              </a:r>
              <a:r>
                <a:rPr lang="ja-JP" altLang="en-US" sz="14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こととした。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42857" y="3096656"/>
              <a:ext cx="4035613" cy="3465880"/>
            </a:xfrm>
            <a:prstGeom prst="rect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83"/>
              <a:endParaRPr lang="ja-JP" altLang="en-US" sz="1187">
                <a:solidFill>
                  <a:prstClr val="white"/>
                </a:solidFill>
                <a:latin typeface="Calibri"/>
                <a:ea typeface="メイリオ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41431" y="3096656"/>
              <a:ext cx="4035613" cy="3329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83"/>
              <a:r>
                <a:rPr lang="ja-JP" altLang="en-US" sz="211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委員等名簿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41431" y="3429000"/>
              <a:ext cx="4035613" cy="3339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/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◎座長</a:t>
              </a:r>
              <a:endParaRPr lang="en-US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大山　力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横浜国立大学大学院工学研究院　教授</a:t>
              </a:r>
              <a:endParaRPr lang="en-US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ja-JP" altLang="ja-JP" sz="52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〇委員</a:t>
              </a:r>
              <a:endParaRPr lang="en-US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市村　拓斗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森・濱田松本法律事務所　オブ・カウンセル　弁護士　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大橋　弘　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東京大学公共政策大学院・経済学研究科　教授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小野　透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   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一般社団法人日本経済団体連合会資源・エネルギー</a:t>
              </a:r>
              <a:endParaRPr lang="en-US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対策委員会企画部会委員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金子　祥三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東京大学生産技術研究所　研究顧問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熊田　亜紀子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東京大学大学院工学系研究科　教授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崎田　裕子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ジャーナリスト・環境カウンセラー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首藤　由紀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株式会社社会安全研究所　代表取締役所長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曽我　美紀子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西村あさひ法律事務所　パートナー　弁護士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松村　敏弘</a:t>
              </a:r>
              <a:r>
                <a:rPr lang="en-US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東京大学社会科学研究所　教授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山田　真澄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京都大学 防災研究所　助教</a:t>
              </a:r>
            </a:p>
            <a:p>
              <a:pPr defTabSz="844083"/>
              <a:endParaRPr lang="ja-JP" altLang="ja-JP" sz="52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（オブザーバー）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電力広域的運営推進機関</a:t>
              </a:r>
              <a:endParaRPr lang="en-US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電気事業連合会</a:t>
              </a:r>
            </a:p>
            <a:p>
              <a:pPr defTabSz="844083"/>
              <a:r>
                <a:rPr lang="ja-JP" altLang="ja-JP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電力・ガス取引監視等委員会</a:t>
              </a:r>
              <a:r>
                <a:rPr lang="ja-JP" altLang="en-US" sz="1055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等</a:t>
              </a:r>
              <a:endParaRPr lang="ja-JP" altLang="ja-JP" sz="105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ja-JP" altLang="en-US" sz="10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573425" y="3096656"/>
              <a:ext cx="4035613" cy="3465880"/>
            </a:xfrm>
            <a:prstGeom prst="rect">
              <a:avLst/>
            </a:prstGeom>
            <a:noFill/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83"/>
              <a:endParaRPr lang="ja-JP" altLang="en-US" sz="1187">
                <a:solidFill>
                  <a:prstClr val="white"/>
                </a:solidFill>
                <a:latin typeface="Calibri"/>
                <a:ea typeface="メイリオ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572000" y="3096656"/>
              <a:ext cx="4035613" cy="33297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83"/>
              <a:r>
                <a:rPr lang="ja-JP" altLang="en-US" sz="211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開催実績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570575" y="3476479"/>
              <a:ext cx="4037039" cy="2934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/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第１回（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18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◇一連の災害における政府の対応について</a:t>
              </a:r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◇本ワーキンググループの論点・進め方について</a:t>
              </a:r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第２回（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25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◇北海道大規模停電に係る検証・評価について</a:t>
              </a:r>
            </a:p>
            <a:p>
              <a:pPr defTabSz="844083"/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第３回（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◇電力レジリエンス総点検について</a:t>
              </a: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◇緊急対策（情報発信・早期復旧）について</a:t>
              </a:r>
            </a:p>
            <a:p>
              <a:pPr defTabSz="844083"/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第４回（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r>
                <a:rPr lang="ja-JP" altLang="en-US" sz="1319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  <a:endParaRPr lang="en-US" altLang="ja-JP" sz="1319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◇中期対策について</a:t>
              </a:r>
              <a:endParaRPr lang="en-US" altLang="ja-JP" sz="131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319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◇中間取りまとめ（案）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20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238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1168</cp:revision>
  <dcterms:created xsi:type="dcterms:W3CDTF">2018-06-15T08:55:11Z</dcterms:created>
  <dcterms:modified xsi:type="dcterms:W3CDTF">2019-04-12T09:30:49Z</dcterms:modified>
</cp:coreProperties>
</file>