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1940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9627" y="6584642"/>
            <a:ext cx="2133600" cy="300742"/>
          </a:xfrm>
        </p:spPr>
        <p:txBody>
          <a:bodyPr/>
          <a:lstStyle/>
          <a:p>
            <a:pPr defTabSz="844083"/>
            <a:fld id="{D9550142-B990-490A-A107-ED7302A7FD52}" type="slidenum">
              <a:rPr lang="ja-JP" altLang="en-US">
                <a:solidFill>
                  <a:prstClr val="black"/>
                </a:solidFill>
              </a:rPr>
              <a:pPr defTabSz="844083"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00874" y="1572072"/>
            <a:ext cx="9043126" cy="4942278"/>
            <a:chOff x="100874" y="1572072"/>
            <a:chExt cx="9043126" cy="4942278"/>
          </a:xfrm>
        </p:grpSpPr>
        <p:sp>
          <p:nvSpPr>
            <p:cNvPr id="10" name="正方形/長方形 9"/>
            <p:cNvSpPr/>
            <p:nvPr/>
          </p:nvSpPr>
          <p:spPr bwMode="auto">
            <a:xfrm>
              <a:off x="185051" y="1572072"/>
              <a:ext cx="1927599" cy="251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defTabSz="844083"/>
              <a:r>
                <a:rPr kumimoji="0" lang="ja-JP" altLang="en-US" sz="1846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電力インフラ</a:t>
              </a: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185051" y="3306064"/>
              <a:ext cx="1927599" cy="2649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defTabSz="844083"/>
              <a:r>
                <a:rPr kumimoji="0" lang="ja-JP" altLang="en-US" sz="1846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ガスインフラ</a:t>
              </a: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185051" y="5157192"/>
              <a:ext cx="1927599" cy="2655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defTabSz="844083"/>
              <a:r>
                <a:rPr kumimoji="0" lang="ja-JP" altLang="en-US" sz="1846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燃料インフラ</a:t>
              </a: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118583" y="5435850"/>
              <a:ext cx="8840366" cy="10785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844083">
                <a:spcBef>
                  <a:spcPts val="1108"/>
                </a:spcBef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  被災地住民用の「住民拠点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SS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」数は、</a:t>
              </a:r>
              <a:r>
                <a:rPr lang="ja-JP" altLang="en-US" sz="1477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</a:t>
              </a:r>
              <a:r>
                <a:rPr lang="en-US" altLang="ja-JP" sz="1477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1948</a:t>
              </a:r>
              <a:r>
                <a:rPr lang="ja-JP" altLang="en-US" sz="1477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月末時点）。　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年度までに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8000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カ所を整備する計画。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29720" indent="-329720" defTabSz="844083">
                <a:spcBef>
                  <a:spcPts val="554"/>
                </a:spcBef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  製油所（全国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22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カ所）は、全てで非常用発電機を保有。耐震・液状化対策を実施中。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29720" indent="-329720"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 油槽所（全国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110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カ所）は、約６割で非常用発電機を保有。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00874" y="3566224"/>
              <a:ext cx="8725550" cy="1610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3776" indent="-263776" defTabSz="844083">
                <a:spcBef>
                  <a:spcPts val="1108"/>
                </a:spcBef>
                <a:buFont typeface="Wingdings" panose="05000000000000000000" pitchFamily="2" charset="2"/>
                <a:buChar char="l"/>
              </a:pP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基幹となる製造設備・高圧導管</a:t>
              </a:r>
              <a:r>
                <a:rPr lang="ja-JP" altLang="en-US" sz="1477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と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中圧導管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は、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耐震設計指針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（日本ガス協会自主基準）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への</a:t>
              </a:r>
              <a:r>
                <a:rPr lang="en-US" altLang="ja-JP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％ 適合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を確認。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 ※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低圧導管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の耐震化率は、国の目標（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90%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）に対し、</a:t>
              </a:r>
              <a:r>
                <a:rPr lang="en-US" altLang="ja-JP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88.8%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を達成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2017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年末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lang="ja-JP" altLang="en-US" sz="1477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spcBef>
                  <a:spcPts val="554"/>
                </a:spcBef>
                <a:buFont typeface="Wingdings" panose="05000000000000000000" pitchFamily="2" charset="2"/>
                <a:buChar char="l"/>
              </a:pP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LNG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基地等の自家発は、</a:t>
              </a:r>
              <a:r>
                <a:rPr lang="en-US" altLang="ja-JP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95%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で設置を確認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。残りについても他基地によるバックアップ等により対応。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spcBef>
                  <a:spcPts val="554"/>
                </a:spcBef>
                <a:buFont typeface="Wingdings" panose="05000000000000000000" pitchFamily="2" charset="2"/>
                <a:buChar char="l"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迅速な派遣・救援開始を実施できている。大阪北部地震では</a:t>
              </a:r>
              <a:r>
                <a:rPr lang="en-US" altLang="ja-JP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日後に最大</a:t>
              </a:r>
              <a:r>
                <a:rPr lang="en-US" altLang="ja-JP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5100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を動員。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北海道地震：被害が小さく救援機会なし。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18582" y="1842410"/>
              <a:ext cx="9025418" cy="1490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16531" indent="-316531" defTabSz="844083">
                <a:lnSpc>
                  <a:spcPts val="1477"/>
                </a:lnSpc>
                <a:spcBef>
                  <a:spcPts val="1108"/>
                </a:spcBef>
                <a:buFont typeface="Wingdings" panose="05000000000000000000" pitchFamily="2" charset="2"/>
                <a:buChar char="l"/>
              </a:pP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北海道エリア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：苫東厚真火力発電所の全機脱落時に備え、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具体的な運用見直しを含めて検証・対応済。</a:t>
              </a:r>
              <a:endParaRPr lang="en-US" altLang="ja-JP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16531" indent="-316531" defTabSz="844083">
                <a:lnSpc>
                  <a:spcPts val="1477"/>
                </a:lnSpc>
                <a:spcBef>
                  <a:spcPts val="554"/>
                </a:spcBef>
                <a:buFont typeface="Wingdings" panose="05000000000000000000" pitchFamily="2" charset="2"/>
                <a:buChar char="l"/>
              </a:pP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東日本・西日本エリア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：地域間が太い連系線で連結し、一体のエリア化しており、電源脱落による影響は相対的に小さいため、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最大電源サイトが全機脱落等しても「ブラックアウトには至らない」と評価</a:t>
              </a:r>
            </a:p>
            <a:p>
              <a:pPr marL="316531" indent="-316531" defTabSz="844083">
                <a:lnSpc>
                  <a:spcPts val="1477"/>
                </a:lnSpc>
                <a:spcBef>
                  <a:spcPts val="554"/>
                </a:spcBef>
                <a:buFont typeface="Wingdings" panose="05000000000000000000" pitchFamily="2" charset="2"/>
                <a:buChar char="l"/>
              </a:pP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沖縄エリア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：運用面での</a:t>
              </a:r>
              <a:r>
                <a:rPr lang="ja-JP" altLang="en-US" sz="1477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対策を講じることを前提に「ブラックアウトに至らない」と評価</a:t>
              </a:r>
              <a:endParaRPr lang="en-US" altLang="ja-JP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495312" indent="-495312" defTabSz="844083">
                <a:spcBef>
                  <a:spcPts val="554"/>
                </a:spcBef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）なお、東日本大震災時には東日本エリア全体で</a:t>
              </a:r>
              <a:r>
                <a:rPr lang="ja-JP" altLang="en-US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需要規模</a:t>
              </a:r>
              <a:r>
                <a:rPr lang="en-US" altLang="ja-JP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5400</a:t>
              </a:r>
              <a:r>
                <a:rPr lang="ja-JP" altLang="en-US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ja-JP" altLang="en-US" sz="1292" b="1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ｋ</a:t>
              </a:r>
              <a:r>
                <a:rPr lang="en-US" altLang="ja-JP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W</a:t>
              </a:r>
              <a:r>
                <a:rPr lang="ja-JP" altLang="en-US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のうち、</a:t>
              </a:r>
              <a:r>
                <a:rPr lang="en-US" altLang="ja-JP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2300</a:t>
              </a:r>
              <a:r>
                <a:rPr lang="ja-JP" altLang="en-US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ja-JP" altLang="en-US" sz="1292" b="1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ｋ</a:t>
              </a:r>
              <a:r>
                <a:rPr lang="en-US" altLang="ja-JP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W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（東京</a:t>
              </a:r>
              <a:r>
                <a:rPr lang="en-US" altLang="ja-JP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1500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万、東北</a:t>
              </a:r>
              <a:r>
                <a:rPr lang="en-US" altLang="ja-JP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800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万）の</a:t>
              </a:r>
              <a:r>
                <a:rPr lang="ja-JP" altLang="en-US" sz="1292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電源脱落が発生したが、ブラックアウトは発生しなかった。</a:t>
              </a:r>
              <a:endPara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5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4613</TotalTime>
  <Words>293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1167</cp:revision>
  <dcterms:created xsi:type="dcterms:W3CDTF">2018-06-15T08:55:11Z</dcterms:created>
  <dcterms:modified xsi:type="dcterms:W3CDTF">2019-04-12T09:30:29Z</dcterms:modified>
</cp:coreProperties>
</file>