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20"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2" autoAdjust="0"/>
    <p:restoredTop sz="94103" autoAdjust="0"/>
  </p:normalViewPr>
  <p:slideViewPr>
    <p:cSldViewPr>
      <p:cViewPr varScale="1">
        <p:scale>
          <a:sx n="111" d="100"/>
          <a:sy n="111" d="100"/>
        </p:scale>
        <p:origin x="18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EC7A53-546A-40EB-B044-74EE84F31EF8}" type="datetimeFigureOut">
              <a:rPr kumimoji="1" lang="ja-JP" altLang="en-US" smtClean="0"/>
              <a:t>2019/5/7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B484CF-C8D3-4C26-8412-28C4BCE1FD8C}" type="slidenum">
              <a:rPr kumimoji="1" lang="ja-JP" altLang="en-US" smtClean="0"/>
              <a:t>‹#›</a:t>
            </a:fld>
            <a:endParaRPr kumimoji="1" lang="ja-JP" altLang="en-US"/>
          </a:p>
        </p:txBody>
      </p:sp>
    </p:spTree>
    <p:extLst>
      <p:ext uri="{BB962C8B-B14F-4D97-AF65-F5344CB8AC3E}">
        <p14:creationId xmlns:p14="http://schemas.microsoft.com/office/powerpoint/2010/main" val="16153423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D889BBD-37D2-4A12-A0F7-5D711BAA21A0}" type="datetime1">
              <a:rPr kumimoji="1" lang="ja-JP" altLang="en-US" smtClean="0"/>
              <a:t>2019/5/7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4F64989-2333-4D91-BBD4-B1243B4798CF}" type="datetime1">
              <a:rPr kumimoji="1" lang="ja-JP" altLang="en-US" smtClean="0"/>
              <a:t>2019/5/7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A4EB1DB-FBAB-4C1C-9F54-48264056C6A1}" type="datetime1">
              <a:rPr kumimoji="1" lang="ja-JP" altLang="en-US" smtClean="0"/>
              <a:t>2019/5/7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5" name="日付プレースホルダ 4"/>
          <p:cNvSpPr>
            <a:spLocks noGrp="1"/>
          </p:cNvSpPr>
          <p:nvPr>
            <p:ph type="dt" sz="half" idx="10"/>
          </p:nvPr>
        </p:nvSpPr>
        <p:spPr/>
        <p:txBody>
          <a:bodyPr/>
          <a:lstStyle/>
          <a:p>
            <a:fld id="{31B7EE11-3B14-4C58-9105-0ACFFACDD3BD}" type="datetime1">
              <a:rPr kumimoji="1" lang="ja-JP" altLang="en-US" smtClean="0"/>
              <a:t>2019/5/7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図プレースホルダー 10"/>
          <p:cNvSpPr>
            <a:spLocks noGrp="1" noChangeAspect="1"/>
          </p:cNvSpPr>
          <p:nvPr>
            <p:ph type="pic" sz="quarter" idx="13"/>
          </p:nvPr>
        </p:nvSpPr>
        <p:spPr>
          <a:xfrm>
            <a:off x="107504" y="836713"/>
            <a:ext cx="2872483" cy="2952328"/>
          </a:xfrm>
        </p:spPr>
        <p:txBody>
          <a:bodyPr/>
          <a:lstStyle/>
          <a:p>
            <a:endParaRPr kumimoji="1" lang="ja-JP" altLang="en-US"/>
          </a:p>
        </p:txBody>
      </p:sp>
      <p:sp>
        <p:nvSpPr>
          <p:cNvPr id="12" name="図プレースホルダー 10"/>
          <p:cNvSpPr>
            <a:spLocks noGrp="1" noChangeAspect="1"/>
          </p:cNvSpPr>
          <p:nvPr>
            <p:ph type="pic" sz="quarter" idx="14"/>
          </p:nvPr>
        </p:nvSpPr>
        <p:spPr>
          <a:xfrm>
            <a:off x="3131840" y="836712"/>
            <a:ext cx="2873891" cy="2953775"/>
          </a:xfrm>
        </p:spPr>
        <p:txBody>
          <a:bodyPr/>
          <a:lstStyle/>
          <a:p>
            <a:endParaRPr kumimoji="1" lang="ja-JP" altLang="en-US"/>
          </a:p>
        </p:txBody>
      </p:sp>
      <p:sp>
        <p:nvSpPr>
          <p:cNvPr id="14" name="テキスト プレースホルダー 13"/>
          <p:cNvSpPr>
            <a:spLocks noGrp="1"/>
          </p:cNvSpPr>
          <p:nvPr>
            <p:ph type="body" sz="quarter" idx="15"/>
          </p:nvPr>
        </p:nvSpPr>
        <p:spPr>
          <a:xfrm>
            <a:off x="179512" y="6381328"/>
            <a:ext cx="8784976" cy="404105"/>
          </a:xfrm>
        </p:spPr>
        <p:txBody>
          <a:bodyPr>
            <a:normAutofit/>
          </a:bodyPr>
          <a:lstStyle>
            <a:lvl1pPr marL="0" indent="0">
              <a:buNone/>
              <a:defRPr sz="2800"/>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smtClean="0"/>
              <a:t>マスター テキストの書式設定</a:t>
            </a:r>
            <a:endParaRPr kumimoji="1" lang="ja-JP" altLang="en-US"/>
          </a:p>
        </p:txBody>
      </p:sp>
      <p:sp>
        <p:nvSpPr>
          <p:cNvPr id="16" name="テキスト プレースホルダー 15"/>
          <p:cNvSpPr>
            <a:spLocks noGrp="1"/>
          </p:cNvSpPr>
          <p:nvPr>
            <p:ph type="body" sz="quarter" idx="16"/>
          </p:nvPr>
        </p:nvSpPr>
        <p:spPr>
          <a:xfrm>
            <a:off x="107504"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3" name="図プレースホルダー 10"/>
          <p:cNvSpPr>
            <a:spLocks noGrp="1" noChangeAspect="1"/>
          </p:cNvSpPr>
          <p:nvPr>
            <p:ph type="pic" sz="quarter" idx="18"/>
          </p:nvPr>
        </p:nvSpPr>
        <p:spPr>
          <a:xfrm>
            <a:off x="6162605" y="836712"/>
            <a:ext cx="2873891" cy="2953775"/>
          </a:xfrm>
        </p:spPr>
        <p:txBody>
          <a:bodyPr/>
          <a:lstStyle/>
          <a:p>
            <a:endParaRPr kumimoji="1" lang="ja-JP" altLang="en-US"/>
          </a:p>
        </p:txBody>
      </p:sp>
      <p:sp>
        <p:nvSpPr>
          <p:cNvPr id="15" name="テキスト プレースホルダー 15"/>
          <p:cNvSpPr>
            <a:spLocks noGrp="1"/>
          </p:cNvSpPr>
          <p:nvPr>
            <p:ph type="body" sz="quarter" idx="19"/>
          </p:nvPr>
        </p:nvSpPr>
        <p:spPr>
          <a:xfrm>
            <a:off x="3125953"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18" name="テキスト プレースホルダー 15"/>
          <p:cNvSpPr>
            <a:spLocks noGrp="1"/>
          </p:cNvSpPr>
          <p:nvPr>
            <p:ph type="body" sz="quarter" idx="20"/>
          </p:nvPr>
        </p:nvSpPr>
        <p:spPr>
          <a:xfrm>
            <a:off x="6156176" y="836712"/>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1" name="図プレースホルダー 10"/>
          <p:cNvSpPr>
            <a:spLocks noGrp="1" noChangeAspect="1"/>
          </p:cNvSpPr>
          <p:nvPr>
            <p:ph type="pic" sz="quarter" idx="21"/>
          </p:nvPr>
        </p:nvSpPr>
        <p:spPr>
          <a:xfrm>
            <a:off x="107504" y="3859602"/>
            <a:ext cx="2872483" cy="2952328"/>
          </a:xfrm>
        </p:spPr>
        <p:txBody>
          <a:bodyPr/>
          <a:lstStyle/>
          <a:p>
            <a:endParaRPr kumimoji="1" lang="ja-JP" altLang="en-US"/>
          </a:p>
        </p:txBody>
      </p:sp>
      <p:sp>
        <p:nvSpPr>
          <p:cNvPr id="22" name="図プレースホルダー 10"/>
          <p:cNvSpPr>
            <a:spLocks noGrp="1" noChangeAspect="1"/>
          </p:cNvSpPr>
          <p:nvPr>
            <p:ph type="pic" sz="quarter" idx="22"/>
          </p:nvPr>
        </p:nvSpPr>
        <p:spPr>
          <a:xfrm>
            <a:off x="3131840" y="3859601"/>
            <a:ext cx="2873891" cy="2953775"/>
          </a:xfrm>
        </p:spPr>
        <p:txBody>
          <a:bodyPr/>
          <a:lstStyle/>
          <a:p>
            <a:endParaRPr kumimoji="1" lang="ja-JP" altLang="en-US"/>
          </a:p>
        </p:txBody>
      </p:sp>
      <p:sp>
        <p:nvSpPr>
          <p:cNvPr id="23" name="図プレースホルダー 10"/>
          <p:cNvSpPr>
            <a:spLocks noGrp="1" noChangeAspect="1"/>
          </p:cNvSpPr>
          <p:nvPr>
            <p:ph type="pic" sz="quarter" idx="23"/>
          </p:nvPr>
        </p:nvSpPr>
        <p:spPr>
          <a:xfrm>
            <a:off x="6162605" y="3859601"/>
            <a:ext cx="2873891" cy="2953775"/>
          </a:xfrm>
        </p:spPr>
        <p:txBody>
          <a:bodyPr/>
          <a:lstStyle/>
          <a:p>
            <a:endParaRPr kumimoji="1" lang="ja-JP" altLang="en-US"/>
          </a:p>
        </p:txBody>
      </p:sp>
      <p:sp>
        <p:nvSpPr>
          <p:cNvPr id="24" name="テキスト プレースホルダー 15"/>
          <p:cNvSpPr>
            <a:spLocks noGrp="1"/>
          </p:cNvSpPr>
          <p:nvPr>
            <p:ph type="body" sz="quarter" idx="24"/>
          </p:nvPr>
        </p:nvSpPr>
        <p:spPr>
          <a:xfrm>
            <a:off x="101617"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5" name="テキスト プレースホルダー 15"/>
          <p:cNvSpPr>
            <a:spLocks noGrp="1"/>
          </p:cNvSpPr>
          <p:nvPr>
            <p:ph type="body" sz="quarter" idx="25"/>
          </p:nvPr>
        </p:nvSpPr>
        <p:spPr>
          <a:xfrm>
            <a:off x="3120066"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6" name="テキスト プレースホルダー 15"/>
          <p:cNvSpPr>
            <a:spLocks noGrp="1"/>
          </p:cNvSpPr>
          <p:nvPr>
            <p:ph type="body" sz="quarter" idx="26"/>
          </p:nvPr>
        </p:nvSpPr>
        <p:spPr>
          <a:xfrm>
            <a:off x="6150289" y="3861048"/>
            <a:ext cx="3302507" cy="400110"/>
          </a:xfrm>
          <a:solidFill>
            <a:srgbClr val="002060"/>
          </a:solidFill>
        </p:spPr>
        <p:txBody>
          <a:bodyPr wrap="none" anchor="t" anchorCtr="0">
            <a:spAutoFit/>
          </a:bodyPr>
          <a:lstStyle>
            <a:lvl1pPr marL="0" indent="0">
              <a:buNone/>
              <a:defRPr sz="20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stStyle>
          <a:p>
            <a:pPr lvl="0"/>
            <a:r>
              <a:rPr kumimoji="1" lang="ja-JP" altLang="en-US" smtClean="0"/>
              <a:t>マスター テキストの書式設定</a:t>
            </a:r>
          </a:p>
        </p:txBody>
      </p:sp>
      <p:sp>
        <p:nvSpPr>
          <p:cNvPr id="27" name="テキスト プレースホルダー 3"/>
          <p:cNvSpPr>
            <a:spLocks noGrp="1"/>
          </p:cNvSpPr>
          <p:nvPr>
            <p:ph type="body" sz="quarter" idx="27"/>
          </p:nvPr>
        </p:nvSpPr>
        <p:spPr>
          <a:xfrm>
            <a:off x="179512" y="620688"/>
            <a:ext cx="8928992" cy="360040"/>
          </a:xfrm>
        </p:spPr>
        <p:txBody>
          <a:bodyPr>
            <a:noAutofit/>
          </a:bodyPr>
          <a:lstStyle>
            <a:lvl1pPr marL="0" indent="0" algn="r">
              <a:buNone/>
              <a:defRPr sz="1400"/>
            </a:lvl1pPr>
            <a:lvl2pPr marL="457200" indent="0">
              <a:buNone/>
              <a:defRPr sz="1200"/>
            </a:lvl2pPr>
            <a:lvl3pPr marL="914400" indent="0">
              <a:buNone/>
              <a:defRPr sz="1100"/>
            </a:lvl3pPr>
            <a:lvl4pPr marL="1371600" indent="0">
              <a:buNone/>
              <a:defRPr sz="1050"/>
            </a:lvl4pPr>
            <a:lvl5pPr marL="1828800" indent="0">
              <a:buNone/>
              <a:defRPr sz="1050"/>
            </a:lvl5pPr>
          </a:lstStyle>
          <a:p>
            <a:pPr lvl="0"/>
            <a:r>
              <a:rPr kumimoji="1" lang="ja-JP" altLang="en-US" smtClean="0"/>
              <a:t>マスター テキストの書式設定</a:t>
            </a:r>
            <a:endParaRPr kumimoji="1" lang="ja-JP" altLang="en-US"/>
          </a:p>
        </p:txBody>
      </p:sp>
    </p:spTree>
    <p:extLst>
      <p:ext uri="{BB962C8B-B14F-4D97-AF65-F5344CB8AC3E}">
        <p14:creationId xmlns:p14="http://schemas.microsoft.com/office/powerpoint/2010/main" val="11069159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202874"/>
            <a:ext cx="8774310" cy="433196"/>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49143"/>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85349" y="3104965"/>
            <a:ext cx="1715213" cy="284052"/>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5"/>
            <a:ext cx="1194238" cy="198837"/>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5"/>
            <a:ext cx="1021113"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39" y="764705"/>
            <a:ext cx="8774723" cy="502161"/>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8286409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CE50CDD-977B-421E-B706-88C1E0EBCF24}" type="datetime1">
              <a:rPr kumimoji="1" lang="ja-JP" altLang="en-US" smtClean="0"/>
              <a:t>2019/5/7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1E5B465-F574-4BE7-934D-A837D079E19F}" type="datetime1">
              <a:rPr kumimoji="1" lang="ja-JP" altLang="en-US" smtClean="0"/>
              <a:t>2019/5/7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D6C11A-CEDA-4C3F-991A-B586092C5510}" type="datetime1">
              <a:rPr kumimoji="1" lang="ja-JP" altLang="en-US" smtClean="0"/>
              <a:t>2019/5/7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46F0353-2CFC-42AD-8EE0-6897A96F9B53}" type="datetime1">
              <a:rPr kumimoji="1" lang="ja-JP" altLang="en-US" smtClean="0"/>
              <a:t>2019/5/7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A5945F9-9DB0-47C9-86A2-DCFE54CBD06A}" type="datetime1">
              <a:rPr kumimoji="1" lang="ja-JP" altLang="en-US" smtClean="0"/>
              <a:t>2019/5/7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AB57A6-3C86-4AA3-B8B0-4FCE4B05D015}" type="datetime1">
              <a:rPr kumimoji="1" lang="ja-JP" altLang="en-US" smtClean="0"/>
              <a:t>2019/5/7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8B3BAD-F4C4-4131-BD7D-DCDE79C540A5}" type="datetime1">
              <a:rPr kumimoji="1" lang="ja-JP" altLang="en-US" smtClean="0"/>
              <a:t>2019/5/7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A12473-53F1-40B5-8D77-70B5A6A2E3BE}" type="datetime1">
              <a:rPr kumimoji="1" lang="ja-JP" altLang="en-US" smtClean="0"/>
              <a:t>2019/5/7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116632"/>
            <a:ext cx="8229600" cy="56207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764704"/>
            <a:ext cx="8229600" cy="5544616"/>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289B7-683B-42CA-80E4-5E1981A88EC1}" type="datetime1">
              <a:rPr kumimoji="1" lang="ja-JP" altLang="en-US" smtClean="0"/>
              <a:t>2019/5/7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948264" y="6381328"/>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7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773920695"/>
              </p:ext>
            </p:extLst>
          </p:nvPr>
        </p:nvGraphicFramePr>
        <p:xfrm>
          <a:off x="185052" y="951205"/>
          <a:ext cx="8707429" cy="5430130"/>
        </p:xfrm>
        <a:graphic>
          <a:graphicData uri="http://schemas.openxmlformats.org/drawingml/2006/table">
            <a:tbl>
              <a:tblPr>
                <a:tableStyleId>{5C22544A-7EE6-4342-B048-85BDC9FD1C3A}</a:tableStyleId>
              </a:tblPr>
              <a:tblGrid>
                <a:gridCol w="420719">
                  <a:extLst>
                    <a:ext uri="{9D8B030D-6E8A-4147-A177-3AD203B41FA5}">
                      <a16:colId xmlns:a16="http://schemas.microsoft.com/office/drawing/2014/main" val="767249398"/>
                    </a:ext>
                  </a:extLst>
                </a:gridCol>
                <a:gridCol w="388421">
                  <a:extLst>
                    <a:ext uri="{9D8B030D-6E8A-4147-A177-3AD203B41FA5}">
                      <a16:colId xmlns:a16="http://schemas.microsoft.com/office/drawing/2014/main" val="2469692329"/>
                    </a:ext>
                  </a:extLst>
                </a:gridCol>
                <a:gridCol w="572816">
                  <a:extLst>
                    <a:ext uri="{9D8B030D-6E8A-4147-A177-3AD203B41FA5}">
                      <a16:colId xmlns:a16="http://schemas.microsoft.com/office/drawing/2014/main" val="50100642"/>
                    </a:ext>
                  </a:extLst>
                </a:gridCol>
                <a:gridCol w="1081954">
                  <a:extLst>
                    <a:ext uri="{9D8B030D-6E8A-4147-A177-3AD203B41FA5}">
                      <a16:colId xmlns:a16="http://schemas.microsoft.com/office/drawing/2014/main" val="3776801474"/>
                    </a:ext>
                  </a:extLst>
                </a:gridCol>
                <a:gridCol w="6243519">
                  <a:extLst>
                    <a:ext uri="{9D8B030D-6E8A-4147-A177-3AD203B41FA5}">
                      <a16:colId xmlns:a16="http://schemas.microsoft.com/office/drawing/2014/main" val="2596325361"/>
                    </a:ext>
                  </a:extLst>
                </a:gridCol>
              </a:tblGrid>
              <a:tr h="393895">
                <a:tc>
                  <a:txBody>
                    <a:bodyPr/>
                    <a:lstStyle/>
                    <a:p>
                      <a:pPr algn="ctr"/>
                      <a:r>
                        <a:rPr kumimoji="1" lang="en-US" altLang="ja-JP" sz="900" b="1" dirty="0" smtClean="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分野</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対象インフラ</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点検項目名</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緊急点検結果・対応方策の概要</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2775214323"/>
                  </a:ext>
                </a:extLst>
              </a:tr>
              <a:tr h="787791">
                <a:tc>
                  <a:txBody>
                    <a:bodyPr/>
                    <a:lstStyle/>
                    <a:p>
                      <a:pPr algn="ctr"/>
                      <a:r>
                        <a:rPr kumimoji="1" lang="en-US" altLang="ja-JP" sz="900" dirty="0" smtClean="0">
                          <a:latin typeface="Meiryo UI" panose="020B0604030504040204" pitchFamily="50" charset="-128"/>
                          <a:ea typeface="Meiryo UI" panose="020B0604030504040204" pitchFamily="50" charset="-128"/>
                        </a:rPr>
                        <a:t>93</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電力</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発電設備・送配電網</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電力</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インフラ</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緊急</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点検</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力広域的運営推進機関に設置された第三者委員会の大規模停電に関する検証作業等を踏まえ、全国の電力インフラ総点検を行った結果、現行の法令等に照らし問題のある設備がないことと、一部においては運用面での対策を講ずることで全体としてはブラックアウトの再発を防止できることを確認。更なる強靭性を確保する観点から、以下の対応方策を行う。</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①大規模停電を踏まえた再発防止策 ②インフラ強靭化など防災対策 ③事業者との連携（早期復旧） ④情報発信の強化 ⑤停電の影響緩和策等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650929"/>
                  </a:ext>
                </a:extLst>
              </a:tr>
              <a:tr h="365760">
                <a:tc>
                  <a:txBody>
                    <a:bodyPr/>
                    <a:lstStyle/>
                    <a:p>
                      <a:pPr algn="ctr"/>
                      <a:r>
                        <a:rPr kumimoji="1" lang="en-US" altLang="ja-JP" sz="900" dirty="0" smtClean="0">
                          <a:latin typeface="Meiryo UI" panose="020B0604030504040204" pitchFamily="50" charset="-128"/>
                          <a:ea typeface="Meiryo UI" panose="020B0604030504040204" pitchFamily="50" charset="-128"/>
                        </a:rPr>
                        <a:t>94</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電力</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zh-TW" altLang="en-US" sz="900" dirty="0" smtClean="0">
                          <a:latin typeface="Meiryo UI" panose="020B0604030504040204" pitchFamily="50" charset="-128"/>
                          <a:ea typeface="Meiryo UI" panose="020B0604030504040204" pitchFamily="50" charset="-128"/>
                        </a:rPr>
                        <a:t>風力発電設備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風力発電設備の構造の緊急点検</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緊急点検調査の結果、倒壊した風力発電設備と同様のタイプの構造を有する風力発電設備があることを確認。このうち、安全性が確認されていない設備については、原因究明を行い、必要に応じて、対策の指示を行う。</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7697296"/>
                  </a:ext>
                </a:extLst>
              </a:tr>
              <a:tr h="506437">
                <a:tc>
                  <a:txBody>
                    <a:bodyPr/>
                    <a:lstStyle/>
                    <a:p>
                      <a:pPr algn="ctr"/>
                      <a:r>
                        <a:rPr kumimoji="1" lang="en-US" altLang="ja-JP" sz="900" dirty="0" smtClean="0">
                          <a:latin typeface="Meiryo UI" panose="020B0604030504040204" pitchFamily="50" charset="-128"/>
                          <a:ea typeface="Meiryo UI" panose="020B0604030504040204" pitchFamily="50" charset="-128"/>
                        </a:rPr>
                        <a:t>95</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電力</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zh-TW" altLang="en-US" sz="900" dirty="0" smtClean="0">
                          <a:latin typeface="Meiryo UI" panose="020B0604030504040204" pitchFamily="50" charset="-128"/>
                          <a:ea typeface="Meiryo UI" panose="020B0604030504040204" pitchFamily="50" charset="-128"/>
                        </a:rPr>
                        <a:t>太陽光発電設備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太陽光発電設備の緊急点検</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緊急点検の結果、技術基準に適合していない恐れのある設備が存在していることが判明したが、一部は既に事業者が抜本的な改修工事を計画しており、他については、自然災害により、損壊して、技術基準に適合していない恐れがあったものの、補修や稼働停止等の安全を確保する措置がとられていることが確認できたため、追加の対応策は行わな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8679265"/>
                  </a:ext>
                </a:extLst>
              </a:tr>
              <a:tr h="647114">
                <a:tc>
                  <a:txBody>
                    <a:bodyPr/>
                    <a:lstStyle/>
                    <a:p>
                      <a:pPr algn="ctr"/>
                      <a:r>
                        <a:rPr kumimoji="1" lang="en-US" altLang="ja-JP" sz="900" dirty="0" smtClean="0">
                          <a:latin typeface="Meiryo UI" panose="020B0604030504040204" pitchFamily="50" charset="-128"/>
                          <a:ea typeface="Meiryo UI" panose="020B0604030504040204" pitchFamily="50" charset="-128"/>
                        </a:rPr>
                        <a:t>97</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出入荷設備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製油所・油槽所に関する緊急点検</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北海道胆振東部地震等を踏まえ、全国の製油所・油槽所について、停電時出荷能力や強靭化（液状化・津波対策）の進捗の緊急点検を行った。その結果、製油所、油槽所で非常用発電機を整備、法令基準を上回る強靱化対策を実施していることが確認された。 一方で、平成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年北海道胆振地震等における災害時の燃料需要等を踏まえれば、非常用発電機の整備・増強や更なる強じん化対策を進めていく必要があることから、これらの実現に必要な対応方策を実施する。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0187940"/>
                  </a:ext>
                </a:extLst>
              </a:tr>
              <a:tr h="647114">
                <a:tc>
                  <a:txBody>
                    <a:bodyPr/>
                    <a:lstStyle/>
                    <a:p>
                      <a:pPr algn="ctr"/>
                      <a:r>
                        <a:rPr kumimoji="1" lang="en-US" altLang="ja-JP" sz="900" dirty="0" smtClean="0">
                          <a:latin typeface="Meiryo UI" panose="020B0604030504040204" pitchFamily="50" charset="-128"/>
                          <a:ea typeface="Meiryo UI" panose="020B0604030504040204" pitchFamily="50" charset="-128"/>
                        </a:rPr>
                        <a:t>98</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燃料供給設備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「住民拠点</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SS</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」の整備状況等に関する緊急点検</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年北海道胆振東部地震等を踏まえ、全国の</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SS</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等における自家発電設備の設置状況（住民拠点</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SS</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の整備状況）及び災害時における電源車や重要施設等への燃料の緊急配送用ローリーの配備状況の緊急点検を実施した。昨今の災害における、自家発電設備を備えた一部の</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SS</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需要集中による在庫不足や行列の発生、重要施設等からの多数の燃料供給要請などを踏まえ、自家発電設備を備えた住民拠点</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SS</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の整備の加速や更なる拡充、緊急配送用ローリーの追加配備等の対応方策を実施する。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284401"/>
                  </a:ext>
                </a:extLst>
              </a:tr>
              <a:tr h="647114">
                <a:tc>
                  <a:txBody>
                    <a:bodyPr/>
                    <a:lstStyle/>
                    <a:p>
                      <a:pPr algn="ctr"/>
                      <a:r>
                        <a:rPr kumimoji="1" lang="en-US" altLang="ja-JP" sz="900" dirty="0" smtClean="0">
                          <a:latin typeface="Meiryo UI" panose="020B0604030504040204" pitchFamily="50" charset="-128"/>
                          <a:ea typeface="Meiryo UI" panose="020B0604030504040204" pitchFamily="50" charset="-128"/>
                        </a:rPr>
                        <a:t>99</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天然ガス生産施設等</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全国天然ガス生産施設等に関する緊急点検</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月北海道胆振東部地震を踏まえ、電力・ガス事業者に供給する全国の天然ガス生産施設等において、非常用電源の設置状況等に関する緊急点検を行った。その結果、点検対象となった</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社</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鉱山における生産施設全てにおいて、非常用電源の設置や事業継続計画の策定等、停電時における操業体制が整備されていることを確認した。更なる強靭化に向け、業界団体による事業継続計画ガイドラインの整備や、それに基づく必要な見直し等の対応方策を検討す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2030354"/>
                  </a:ext>
                </a:extLst>
              </a:tr>
              <a:tr h="787791">
                <a:tc>
                  <a:txBody>
                    <a:bodyPr/>
                    <a:lstStyle/>
                    <a:p>
                      <a:pPr algn="ctr"/>
                      <a:r>
                        <a:rPr kumimoji="1" lang="en-US" altLang="ja-JP" sz="900" dirty="0" smtClean="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ガス事業用</a:t>
                      </a:r>
                      <a:r>
                        <a:rPr kumimoji="1" lang="en-US" altLang="ja-JP" sz="900" dirty="0" smtClean="0">
                          <a:latin typeface="Meiryo UI" panose="020B0604030504040204" pitchFamily="50" charset="-128"/>
                          <a:ea typeface="Meiryo UI" panose="020B0604030504040204" pitchFamily="50" charset="-128"/>
                        </a:rPr>
                        <a:t>LNG</a:t>
                      </a:r>
                      <a:r>
                        <a:rPr kumimoji="1" lang="ja-JP" altLang="en-US" sz="900" dirty="0" smtClean="0">
                          <a:latin typeface="Meiryo UI" panose="020B0604030504040204" pitchFamily="50" charset="-128"/>
                          <a:ea typeface="Meiryo UI" panose="020B0604030504040204" pitchFamily="50" charset="-128"/>
                        </a:rPr>
                        <a:t>基地等</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ガス事業用の</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LNG</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基地等への自家用発電設備の設置状況等に関する緊急点検</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年北海道胆振東部地震を踏まえ、全国のガス事業用の</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LNG</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基地等へ自家発電設備の設置状況等の緊急点検を行った。その結果、ブラックアウト時、ガス事業者の供給機能を維持するために電気が必要である事業所（</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253</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事業所）のうち、自家発電設備の設置がなく、供給機能を維持するために自家発電設備等の導入が必要な事業所、自家発電設備を保有しているが、ガスの長時間連続製造</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供給に課題がある事業所が存在していることが判明したため、自家発電設備整備等の対応方策を実施する。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0501622"/>
                  </a:ext>
                </a:extLst>
              </a:tr>
              <a:tr h="647114">
                <a:tc>
                  <a:txBody>
                    <a:bodyPr/>
                    <a:lstStyle/>
                    <a:p>
                      <a:pPr algn="ctr"/>
                      <a:r>
                        <a:rPr kumimoji="1" lang="en-US" altLang="ja-JP" sz="900" dirty="0" smtClean="0">
                          <a:latin typeface="Meiryo UI" panose="020B0604030504040204" pitchFamily="50" charset="-128"/>
                          <a:ea typeface="Meiryo UI" panose="020B0604030504040204" pitchFamily="50" charset="-128"/>
                        </a:rPr>
                        <a:t>101</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燃料</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ガス導管網</a:t>
                      </a:r>
                      <a:endParaRPr kumimoji="1" lang="ja-JP" altLang="en-US" sz="9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地震動とガス管の損傷状況、低圧ガス管耐震化率の緊急点検</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大阪北部地震と北海道胆振東部地震の地震動とガス管の損傷状況について、被害率は過去の地震に比べて相対的に低い水準であることを確認。導管の耐震化率については、国の目標（２０２５年９０％）に対し８８．８％であった。 低圧導管の耐震化率については、目標を達成すべく耐震化率の一層の向上を図る。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622621"/>
                  </a:ext>
                </a:extLst>
              </a:tr>
            </a:tbl>
          </a:graphicData>
        </a:graphic>
      </p:graphicFrame>
    </p:spTree>
    <p:extLst>
      <p:ext uri="{BB962C8B-B14F-4D97-AF65-F5344CB8AC3E}">
        <p14:creationId xmlns:p14="http://schemas.microsoft.com/office/powerpoint/2010/main" val="1299381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4850</TotalTime>
  <Words>982</Words>
  <Application>Microsoft Office PowerPoint</Application>
  <PresentationFormat>画面に合わせる (4:3)</PresentationFormat>
  <Paragraphs>47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新保 明彦</dc:creator>
  <cp:lastModifiedBy>事務局</cp:lastModifiedBy>
  <cp:revision>1168</cp:revision>
  <dcterms:created xsi:type="dcterms:W3CDTF">2018-06-15T08:55:11Z</dcterms:created>
  <dcterms:modified xsi:type="dcterms:W3CDTF">2019-05-07T10:58:02Z</dcterms:modified>
</cp:coreProperties>
</file>