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2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2" autoAdjust="0"/>
    <p:restoredTop sz="94103" autoAdjust="0"/>
  </p:normalViewPr>
  <p:slideViewPr>
    <p:cSldViewPr>
      <p:cViewPr varScale="1">
        <p:scale>
          <a:sx n="87" d="100"/>
          <a:sy n="87" d="100"/>
        </p:scale>
        <p:origin x="2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85051" y="202874"/>
            <a:ext cx="8774310" cy="433196"/>
          </a:xfrm>
        </p:spPr>
        <p:txBody>
          <a:bodyPr wrap="square">
            <a:spAutoFit/>
          </a:bodyPr>
          <a:lstStyle>
            <a:lvl1pPr algn="l">
              <a:defRPr lang="ja-JP" altLang="en-US" sz="2215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85348" y="6309321"/>
            <a:ext cx="8673897" cy="14914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85349" y="3104965"/>
            <a:ext cx="1715213" cy="284052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85051" y="3769295"/>
            <a:ext cx="1194238" cy="19883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92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85051" y="4365105"/>
            <a:ext cx="1021113" cy="14914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84639" y="764705"/>
            <a:ext cx="8774723" cy="502161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84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37398" lvl="0" indent="-237398">
              <a:spcBef>
                <a:spcPts val="554"/>
              </a:spcBef>
              <a:spcAft>
                <a:spcPts val="554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71302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7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プレースホルダー 4"/>
          <p:cNvSpPr>
            <a:spLocks noGrp="1"/>
          </p:cNvSpPr>
          <p:nvPr>
            <p:ph type="body" sz="quarter" idx="14"/>
          </p:nvPr>
        </p:nvSpPr>
        <p:spPr>
          <a:xfrm>
            <a:off x="326781" y="3233417"/>
            <a:ext cx="4076654" cy="1734234"/>
          </a:xfrm>
          <a:noFill/>
          <a:ln w="25400">
            <a:solidFill>
              <a:srgbClr val="002060"/>
            </a:solidFill>
          </a:ln>
        </p:spPr>
        <p:txBody>
          <a:bodyPr vert="horz" wrap="square" lIns="99692" tIns="33231" rIns="99692" bIns="33231" rtlCol="0">
            <a:spAutoFit/>
          </a:bodyPr>
          <a:lstStyle/>
          <a:p>
            <a:pPr marL="422041" indent="-422041">
              <a:lnSpc>
                <a:spcPts val="2585"/>
              </a:lnSpc>
              <a:buClrTx/>
              <a:buFont typeface="Wingdings" panose="05000000000000000000" pitchFamily="2" charset="2"/>
              <a:buChar char="Ø"/>
            </a:pPr>
            <a:r>
              <a:rPr lang="ja-JP" altLang="en-US" sz="1662" dirty="0"/>
              <a:t>大規模な浸水、土砂災害、火山噴火等</a:t>
            </a:r>
            <a:endParaRPr lang="en-US" altLang="ja-JP" sz="1662" dirty="0"/>
          </a:p>
          <a:p>
            <a:pPr marL="422041" indent="-422041">
              <a:lnSpc>
                <a:spcPts val="2585"/>
              </a:lnSpc>
              <a:buClrTx/>
              <a:buFont typeface="Wingdings" panose="05000000000000000000" pitchFamily="2" charset="2"/>
              <a:buChar char="Ø"/>
            </a:pPr>
            <a:r>
              <a:rPr lang="ja-JP" altLang="en-US" sz="1662" dirty="0"/>
              <a:t>大規模な地震・津波等</a:t>
            </a:r>
            <a:endParaRPr lang="en-US" altLang="ja-JP" sz="1662" dirty="0"/>
          </a:p>
          <a:p>
            <a:pPr marL="422041" indent="-422041">
              <a:lnSpc>
                <a:spcPts val="2585"/>
              </a:lnSpc>
              <a:buClrTx/>
              <a:buFont typeface="Wingdings" panose="05000000000000000000" pitchFamily="2" charset="2"/>
              <a:buChar char="Ø"/>
            </a:pPr>
            <a:r>
              <a:rPr lang="ja-JP" altLang="en-US" sz="1662" dirty="0"/>
              <a:t>災害対応に必要な基盤施設等</a:t>
            </a:r>
            <a:endParaRPr lang="en-US" altLang="ja-JP" sz="1662" dirty="0"/>
          </a:p>
          <a:p>
            <a:pPr marL="422041" indent="-422041">
              <a:lnSpc>
                <a:spcPts val="2585"/>
              </a:lnSpc>
              <a:buClrTx/>
              <a:buFont typeface="Wingdings" panose="05000000000000000000" pitchFamily="2" charset="2"/>
              <a:buChar char="Ø"/>
            </a:pPr>
            <a:r>
              <a:rPr lang="ja-JP" altLang="en-US" sz="1662" dirty="0"/>
              <a:t>救助・救急、医療活動等</a:t>
            </a:r>
            <a:endParaRPr lang="en-US" altLang="ja-JP" sz="1662" dirty="0"/>
          </a:p>
          <a:p>
            <a:pPr marL="422041" indent="-422041">
              <a:lnSpc>
                <a:spcPts val="2585"/>
              </a:lnSpc>
              <a:buClrTx/>
              <a:buFont typeface="Wingdings" panose="05000000000000000000" pitchFamily="2" charset="2"/>
              <a:buChar char="Ø"/>
            </a:pPr>
            <a:r>
              <a:rPr lang="ja-JP" altLang="en-US" sz="1662" dirty="0"/>
              <a:t>避難行動に必要な情報等</a:t>
            </a: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317989" y="2623776"/>
            <a:ext cx="4085446" cy="599749"/>
          </a:xfrm>
          <a:prstGeom prst="rect">
            <a:avLst/>
          </a:prstGeom>
          <a:solidFill>
            <a:srgbClr val="00286E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 defTabSz="844083"/>
            <a:r>
              <a:rPr kumimoji="0" lang="en-US" altLang="ja-JP" sz="1846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Ⅰ.</a:t>
            </a:r>
            <a:r>
              <a:rPr kumimoji="0" lang="ja-JP" altLang="en-US" sz="1846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防災のための重要インフラ等の</a:t>
            </a:r>
            <a:endParaRPr kumimoji="0" lang="en-US" altLang="ja-JP" sz="1846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defTabSz="844083"/>
            <a:r>
              <a:rPr kumimoji="0" lang="ja-JP" altLang="en-US" sz="1846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機能維持</a:t>
            </a:r>
          </a:p>
        </p:txBody>
      </p:sp>
      <p:sp>
        <p:nvSpPr>
          <p:cNvPr id="11" name="テキスト プレースホルダー 4"/>
          <p:cNvSpPr>
            <a:spLocks noGrp="1"/>
          </p:cNvSpPr>
          <p:nvPr>
            <p:ph type="body" sz="quarter" idx="14"/>
          </p:nvPr>
        </p:nvSpPr>
        <p:spPr>
          <a:xfrm>
            <a:off x="4403602" y="3233417"/>
            <a:ext cx="4336236" cy="1734234"/>
          </a:xfrm>
          <a:noFill/>
          <a:ln w="25400">
            <a:solidFill>
              <a:srgbClr val="002060"/>
            </a:solidFill>
          </a:ln>
        </p:spPr>
        <p:txBody>
          <a:bodyPr vert="horz" wrap="square" lIns="99692" tIns="33231" rIns="99692" bIns="33231" rtlCol="0">
            <a:spAutoFit/>
          </a:bodyPr>
          <a:lstStyle/>
          <a:p>
            <a:pPr marL="422041" indent="-422041">
              <a:lnSpc>
                <a:spcPts val="2585"/>
              </a:lnSpc>
              <a:buClrTx/>
              <a:buFont typeface="Wingdings" panose="05000000000000000000" pitchFamily="2" charset="2"/>
              <a:buChar char="Ø"/>
            </a:pPr>
            <a:r>
              <a:rPr lang="ja-JP" altLang="en-US" sz="1662" dirty="0"/>
              <a:t>電力等エネルギー供給インフラ</a:t>
            </a:r>
            <a:endParaRPr lang="en-US" altLang="ja-JP" sz="1662" dirty="0"/>
          </a:p>
          <a:p>
            <a:pPr marL="422041" indent="-422041">
              <a:lnSpc>
                <a:spcPts val="2585"/>
              </a:lnSpc>
              <a:buClrTx/>
              <a:buFont typeface="Wingdings" panose="05000000000000000000" pitchFamily="2" charset="2"/>
              <a:buChar char="Ø"/>
            </a:pPr>
            <a:r>
              <a:rPr lang="ja-JP" altLang="en-US" sz="1662" dirty="0"/>
              <a:t>食料供給、ライフライン、サプライチェーン等</a:t>
            </a:r>
            <a:endParaRPr lang="en-US" altLang="ja-JP" sz="1662" dirty="0"/>
          </a:p>
          <a:p>
            <a:pPr marL="422041" indent="-422041">
              <a:lnSpc>
                <a:spcPts val="2585"/>
              </a:lnSpc>
              <a:buClrTx/>
              <a:buFont typeface="Wingdings" panose="05000000000000000000" pitchFamily="2" charset="2"/>
              <a:buChar char="Ø"/>
            </a:pPr>
            <a:r>
              <a:rPr lang="ja-JP" altLang="en-US" sz="1662" dirty="0"/>
              <a:t>陸海空の交通インフラ</a:t>
            </a:r>
            <a:endParaRPr lang="en-US" altLang="ja-JP" sz="1662" dirty="0"/>
          </a:p>
          <a:p>
            <a:pPr marL="422041" indent="-422041">
              <a:lnSpc>
                <a:spcPts val="2585"/>
              </a:lnSpc>
              <a:buClrTx/>
              <a:buFont typeface="Wingdings" panose="05000000000000000000" pitchFamily="2" charset="2"/>
              <a:buChar char="Ø"/>
            </a:pPr>
            <a:r>
              <a:rPr lang="ja-JP" altLang="en-US" sz="1662" dirty="0"/>
              <a:t>情報通信インフラ・情報</a:t>
            </a:r>
            <a:r>
              <a:rPr lang="ja-JP" altLang="en-US" sz="1662" dirty="0" smtClean="0"/>
              <a:t>サービス</a:t>
            </a:r>
            <a:endParaRPr lang="en-US" altLang="ja-JP" sz="1662" dirty="0" smtClean="0"/>
          </a:p>
          <a:p>
            <a:pPr>
              <a:lnSpc>
                <a:spcPts val="2585"/>
              </a:lnSpc>
              <a:buClrTx/>
            </a:pPr>
            <a:endParaRPr lang="en-US" altLang="ja-JP" sz="1662" dirty="0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4392857" y="2622860"/>
            <a:ext cx="4355607" cy="600665"/>
          </a:xfrm>
          <a:prstGeom prst="rect">
            <a:avLst/>
          </a:prstGeom>
          <a:solidFill>
            <a:srgbClr val="00286E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 defTabSz="844083"/>
            <a:r>
              <a:rPr kumimoji="0" lang="en-US" altLang="ja-JP" sz="1846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Ⅱ.</a:t>
            </a:r>
            <a:r>
              <a:rPr kumimoji="0" lang="ja-JP" altLang="en-US" sz="1846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国民経済・生活を支える重要インフラ等の</a:t>
            </a:r>
            <a:endParaRPr kumimoji="0" lang="en-US" altLang="ja-JP" sz="1846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defTabSz="844083"/>
            <a:r>
              <a:rPr kumimoji="0" lang="ja-JP" altLang="en-US" sz="1846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機能維持</a:t>
            </a:r>
          </a:p>
        </p:txBody>
      </p:sp>
    </p:spTree>
    <p:extLst>
      <p:ext uri="{BB962C8B-B14F-4D97-AF65-F5344CB8AC3E}">
        <p14:creationId xmlns:p14="http://schemas.microsoft.com/office/powerpoint/2010/main" val="420159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4638</TotalTime>
  <Words>86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Windows ユーザー</cp:lastModifiedBy>
  <cp:revision>1166</cp:revision>
  <dcterms:created xsi:type="dcterms:W3CDTF">2018-06-15T08:55:11Z</dcterms:created>
  <dcterms:modified xsi:type="dcterms:W3CDTF">2019-04-12T09:29:51Z</dcterms:modified>
</cp:coreProperties>
</file>