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22" r:id="rId2"/>
    <p:sldId id="623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360143" y="2612770"/>
            <a:ext cx="8301351" cy="4012040"/>
            <a:chOff x="360143" y="2612770"/>
            <a:chExt cx="8301351" cy="4012040"/>
          </a:xfrm>
        </p:grpSpPr>
        <p:sp>
          <p:nvSpPr>
            <p:cNvPr id="33797" name="テキスト ボックス 7"/>
            <p:cNvSpPr txBox="1">
              <a:spLocks noChangeArrowheads="1"/>
            </p:cNvSpPr>
            <p:nvPr/>
          </p:nvSpPr>
          <p:spPr bwMode="auto">
            <a:xfrm>
              <a:off x="360143" y="5855442"/>
              <a:ext cx="3910117" cy="644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8003" tIns="39002" rIns="78003" bIns="39002">
              <a:spAutoFit/>
            </a:bodyPr>
            <a:lstStyle>
              <a:lvl1pPr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23900" indent="-27940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12838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558925" indent="-223838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03425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4606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178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3750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322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札幌市白石区の中核</a:t>
              </a:r>
              <a:r>
                <a:rPr lang="en-US" altLang="ja-JP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SS</a:t>
              </a:r>
              <a:r>
                <a:rPr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に並んだ車列</a:t>
              </a:r>
              <a:endParaRPr lang="en-US" altLang="ja-JP" sz="122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最長で</a:t>
              </a:r>
              <a:r>
                <a:rPr lang="en-US" altLang="ja-JP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300</a:t>
              </a:r>
              <a:r>
                <a:rPr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～</a:t>
              </a:r>
              <a:r>
                <a:rPr lang="en-US" altLang="ja-JP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400</a:t>
              </a:r>
              <a:r>
                <a:rPr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メートルの渋滞が発生した。</a:t>
              </a:r>
            </a:p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en-US" altLang="ja-JP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2018.9.6</a:t>
              </a:r>
              <a:r>
                <a:rPr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撮影）</a:t>
              </a:r>
            </a:p>
          </p:txBody>
        </p:sp>
        <p:sp>
          <p:nvSpPr>
            <p:cNvPr id="33798" name="テキスト ボックス 8"/>
            <p:cNvSpPr txBox="1">
              <a:spLocks noChangeArrowheads="1"/>
            </p:cNvSpPr>
            <p:nvPr/>
          </p:nvSpPr>
          <p:spPr bwMode="auto">
            <a:xfrm>
              <a:off x="4752767" y="5791479"/>
              <a:ext cx="3908727" cy="833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8003" tIns="39002" rIns="78003" bIns="39002">
              <a:spAutoFit/>
            </a:bodyPr>
            <a:lstStyle>
              <a:lvl1pPr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23900" indent="-27940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12838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558925" indent="-223838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03425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4606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178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3750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322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9</a:t>
              </a:r>
              <a:r>
                <a:rPr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6</a:t>
              </a:r>
              <a:r>
                <a:rPr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日午前</a:t>
              </a:r>
              <a:r>
                <a:rPr lang="en-US" altLang="ja-JP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</a:t>
              </a:r>
              <a:r>
                <a:rPr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時から開店した札幌市豊平区の</a:t>
              </a:r>
              <a:r>
                <a:rPr lang="en-US" altLang="ja-JP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SS</a:t>
              </a:r>
              <a:r>
                <a:rPr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では、</a:t>
              </a:r>
            </a:p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午前</a:t>
              </a:r>
              <a:r>
                <a:rPr lang="en-US" altLang="ja-JP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11</a:t>
              </a:r>
              <a:r>
                <a:rPr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時には全て売り切れた。それでも車列がなくなら</a:t>
              </a:r>
            </a:p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ないため警察官が「並ばないで」と呼びかけた。</a:t>
              </a:r>
            </a:p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en-US" altLang="ja-JP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2018.9.6</a:t>
              </a:r>
              <a:r>
                <a:rPr lang="ja-JP" altLang="en-US" sz="12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撮影）</a:t>
              </a:r>
              <a:endParaRPr lang="ja-JP" altLang="en-US" sz="140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3800" name="正方形/長方形 2"/>
            <p:cNvSpPr>
              <a:spLocks noChangeArrowheads="1"/>
            </p:cNvSpPr>
            <p:nvPr/>
          </p:nvSpPr>
          <p:spPr bwMode="auto">
            <a:xfrm>
              <a:off x="2346777" y="2612770"/>
              <a:ext cx="4221014" cy="294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8003" tIns="39002" rIns="78003" bIns="39002">
              <a:spAutoFit/>
            </a:bodyPr>
            <a:lstStyle>
              <a:lvl1pPr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23900" indent="-27940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12838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558925" indent="-223838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03425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4606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178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3750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322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40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9</a:t>
              </a:r>
              <a:r>
                <a:rPr lang="ja-JP" altLang="en-US" sz="140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140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6</a:t>
              </a:r>
              <a:r>
                <a:rPr lang="ja-JP" altLang="en-US" sz="140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日早朝から</a:t>
              </a:r>
              <a:r>
                <a:rPr lang="en-US" altLang="ja-JP" sz="140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SS</a:t>
              </a:r>
              <a:r>
                <a:rPr lang="ja-JP" altLang="en-US" sz="140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には給油を求める長蛇の車列が発生</a:t>
              </a:r>
              <a:endParaRPr kumimoji="0" lang="ja-JP" altLang="en-US" sz="1401">
                <a:solidFill>
                  <a:prstClr val="black"/>
                </a:solidFill>
                <a:ea typeface="游ゴシック" panose="020B0400000000000000" pitchFamily="50" charset="-128"/>
              </a:endParaRPr>
            </a:p>
          </p:txBody>
        </p:sp>
        <p:grpSp>
          <p:nvGrpSpPr>
            <p:cNvPr id="2" name="グループ化 1"/>
            <p:cNvGrpSpPr/>
            <p:nvPr/>
          </p:nvGrpSpPr>
          <p:grpSpPr>
            <a:xfrm>
              <a:off x="360143" y="3024362"/>
              <a:ext cx="3910117" cy="2831080"/>
              <a:chOff x="411163" y="3317875"/>
              <a:chExt cx="4464050" cy="3232150"/>
            </a:xfrm>
          </p:grpSpPr>
          <p:pic>
            <p:nvPicPr>
              <p:cNvPr id="33796" name="図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1163" y="3317875"/>
                <a:ext cx="4464050" cy="3232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正方形/長方形 4"/>
              <p:cNvSpPr>
                <a:spLocks noChangeArrowheads="1"/>
              </p:cNvSpPr>
              <p:nvPr/>
            </p:nvSpPr>
            <p:spPr bwMode="auto">
              <a:xfrm>
                <a:off x="4181475" y="5405438"/>
                <a:ext cx="404813" cy="149225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8003" tIns="39002" rIns="78003" bIns="39002" anchor="ctr"/>
              <a:lstStyle>
                <a:lvl1pPr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23900" indent="-279400"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12838" indent="-222250"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558925" indent="-223838"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03425" indent="-222250"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460625" indent="-222250" defTabSz="4445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17825" indent="-222250" defTabSz="4445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375025" indent="-222250" defTabSz="4445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32225" indent="-222250" defTabSz="4445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defTabSz="389338"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577">
                  <a:solidFill>
                    <a:srgbClr val="FFFFFF"/>
                  </a:solidFill>
                  <a:ea typeface="游ゴシック" panose="020B0400000000000000" pitchFamily="50" charset="-128"/>
                </a:endParaRPr>
              </a:p>
            </p:txBody>
          </p:sp>
        </p:grpSp>
        <p:grpSp>
          <p:nvGrpSpPr>
            <p:cNvPr id="3" name="グループ化 2"/>
            <p:cNvGrpSpPr/>
            <p:nvPr/>
          </p:nvGrpSpPr>
          <p:grpSpPr>
            <a:xfrm>
              <a:off x="4752767" y="3024362"/>
              <a:ext cx="3907336" cy="2796318"/>
              <a:chOff x="5426075" y="3317875"/>
              <a:chExt cx="4460875" cy="3192463"/>
            </a:xfrm>
          </p:grpSpPr>
          <p:pic>
            <p:nvPicPr>
              <p:cNvPr id="33799" name="図 9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26075" y="3317875"/>
                <a:ext cx="4460875" cy="31924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正方形/長方形 11"/>
              <p:cNvSpPr>
                <a:spLocks noChangeArrowheads="1"/>
              </p:cNvSpPr>
              <p:nvPr/>
            </p:nvSpPr>
            <p:spPr bwMode="auto">
              <a:xfrm>
                <a:off x="8710613" y="4872038"/>
                <a:ext cx="141287" cy="73025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8003" tIns="39002" rIns="78003" bIns="39002" anchor="ctr"/>
              <a:lstStyle>
                <a:lvl1pPr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23900" indent="-279400"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12838" indent="-222250"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558925" indent="-223838"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03425" indent="-222250"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460625" indent="-222250" defTabSz="4445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17825" indent="-222250" defTabSz="4445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375025" indent="-222250" defTabSz="4445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32225" indent="-222250" defTabSz="4445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defTabSz="389338"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577">
                  <a:solidFill>
                    <a:srgbClr val="FFFFFF"/>
                  </a:solidFill>
                  <a:ea typeface="游ゴシック" panose="020B0400000000000000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9937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317733" y="938595"/>
            <a:ext cx="8357683" cy="5612845"/>
            <a:chOff x="317733" y="938595"/>
            <a:chExt cx="8357683" cy="5612845"/>
          </a:xfrm>
        </p:grpSpPr>
        <p:pic>
          <p:nvPicPr>
            <p:cNvPr id="35843" name="図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012" y="4053340"/>
              <a:ext cx="2721229" cy="1934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846" name="テキスト ボックス 9"/>
            <p:cNvSpPr txBox="1">
              <a:spLocks noChangeArrowheads="1"/>
            </p:cNvSpPr>
            <p:nvPr/>
          </p:nvSpPr>
          <p:spPr bwMode="auto">
            <a:xfrm>
              <a:off x="660494" y="3554147"/>
              <a:ext cx="2978474" cy="402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8003" tIns="39002" rIns="78003" bIns="39002">
              <a:spAutoFit/>
            </a:bodyPr>
            <a:lstStyle>
              <a:lvl1pPr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23900" indent="-27940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12838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558925" indent="-223838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03425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4606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178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3750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322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05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2018</a:t>
              </a:r>
              <a:r>
                <a:rPr lang="ja-JP" altLang="en-US" sz="105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105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9</a:t>
              </a:r>
              <a:r>
                <a:rPr lang="ja-JP" altLang="en-US" sz="105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105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6</a:t>
              </a:r>
              <a:r>
                <a:rPr lang="ja-JP" altLang="en-US" sz="105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日午前、自家発電機を稼働させて</a:t>
              </a:r>
              <a:endParaRPr lang="en-US" altLang="ja-JP" sz="105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給油を続けた</a:t>
              </a:r>
              <a:r>
                <a:rPr lang="en-US" altLang="ja-JP" sz="105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SS</a:t>
              </a:r>
              <a:endParaRPr lang="ja-JP" altLang="en-US" sz="105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5847" name="テキスト ボックス 10"/>
            <p:cNvSpPr txBox="1">
              <a:spLocks noChangeArrowheads="1"/>
            </p:cNvSpPr>
            <p:nvPr/>
          </p:nvSpPr>
          <p:spPr bwMode="auto">
            <a:xfrm>
              <a:off x="819012" y="5987541"/>
              <a:ext cx="2721229" cy="563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8003" tIns="39002" rIns="78003" bIns="39002">
              <a:spAutoFit/>
            </a:bodyPr>
            <a:lstStyle>
              <a:lvl1pPr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23900" indent="-27940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12838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558925" indent="-223838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03425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4606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178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3750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322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SS</a:t>
              </a:r>
              <a:r>
                <a:rPr lang="ja-JP" altLang="en-US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の配電盤につないだ緊急用発電機</a:t>
              </a:r>
            </a:p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㊤㊦</a:t>
              </a:r>
              <a:r>
                <a:rPr lang="ja-JP" altLang="en-US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いずれも札幌市内の</a:t>
              </a:r>
              <a:r>
                <a:rPr lang="en-US" altLang="ja-JP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SS</a:t>
              </a:r>
            </a:p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en-US" altLang="ja-JP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2018.9.6</a:t>
              </a:r>
              <a:r>
                <a:rPr lang="ja-JP" altLang="en-US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撮影）</a:t>
              </a:r>
            </a:p>
          </p:txBody>
        </p:sp>
        <p:sp>
          <p:nvSpPr>
            <p:cNvPr id="35848" name="テキスト ボックス 11"/>
            <p:cNvSpPr txBox="1">
              <a:spLocks noChangeArrowheads="1"/>
            </p:cNvSpPr>
            <p:nvPr/>
          </p:nvSpPr>
          <p:spPr bwMode="auto">
            <a:xfrm>
              <a:off x="5391945" y="6122420"/>
              <a:ext cx="2905234" cy="402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78003" tIns="39002" rIns="78003" bIns="39002">
              <a:spAutoFit/>
            </a:bodyPr>
            <a:lstStyle>
              <a:lvl1pPr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23900" indent="-27940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12838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558925" indent="-223838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03425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4606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178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3750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322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緊急車両を優先した小口燃料配送拠点</a:t>
              </a:r>
              <a:endParaRPr lang="en-US" altLang="ja-JP" sz="105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（札幌市清田区の</a:t>
              </a:r>
              <a:r>
                <a:rPr lang="en-US" altLang="ja-JP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SS</a:t>
              </a:r>
              <a:r>
                <a:rPr lang="ja-JP" altLang="en-US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／</a:t>
              </a:r>
              <a:r>
                <a:rPr lang="en-US" altLang="ja-JP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2018.9.6</a:t>
              </a:r>
              <a:r>
                <a:rPr lang="ja-JP" altLang="en-US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撮影）</a:t>
              </a:r>
            </a:p>
          </p:txBody>
        </p:sp>
        <p:pic>
          <p:nvPicPr>
            <p:cNvPr id="35849" name="図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1317" y="1510096"/>
              <a:ext cx="2697591" cy="1921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850" name="テキスト ボックス 12"/>
            <p:cNvSpPr txBox="1">
              <a:spLocks noChangeArrowheads="1"/>
            </p:cNvSpPr>
            <p:nvPr/>
          </p:nvSpPr>
          <p:spPr bwMode="auto">
            <a:xfrm>
              <a:off x="4826482" y="3429696"/>
              <a:ext cx="3848934" cy="402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8003" tIns="39002" rIns="78003" bIns="39002">
              <a:spAutoFit/>
            </a:bodyPr>
            <a:lstStyle>
              <a:lvl1pPr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23900" indent="-27940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12838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558925" indent="-223838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03425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4606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178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3750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322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北海道電力の要請を受け、移動電源車にローリーから軽油を供給</a:t>
              </a:r>
              <a:endParaRPr lang="en-US" altLang="ja-JP" sz="105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北海道北見市の</a:t>
              </a:r>
              <a:r>
                <a:rPr lang="en-US" altLang="ja-JP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SS</a:t>
              </a:r>
              <a:r>
                <a:rPr lang="ja-JP" altLang="en-US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en-US" altLang="ja-JP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2018.9.8</a:t>
              </a:r>
              <a:r>
                <a:rPr lang="ja-JP" altLang="en-US" sz="105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撮影）</a:t>
              </a:r>
            </a:p>
          </p:txBody>
        </p:sp>
        <p:sp>
          <p:nvSpPr>
            <p:cNvPr id="35851" name="正方形/長方形 3"/>
            <p:cNvSpPr>
              <a:spLocks noChangeArrowheads="1"/>
            </p:cNvSpPr>
            <p:nvPr/>
          </p:nvSpPr>
          <p:spPr bwMode="auto">
            <a:xfrm>
              <a:off x="317733" y="938596"/>
              <a:ext cx="3594470" cy="50990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8003" tIns="39002" rIns="78003" bIns="39002">
              <a:spAutoFit/>
            </a:bodyPr>
            <a:lstStyle>
              <a:lvl1pPr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23900" indent="-27940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12838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558925" indent="-223838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03425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4606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178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3750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322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自家発電機を稼働させて給油継続した</a:t>
              </a:r>
            </a:p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中核</a:t>
              </a:r>
              <a:r>
                <a:rPr lang="en-US" altLang="ja-JP" sz="140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SS</a:t>
              </a:r>
            </a:p>
          </p:txBody>
        </p:sp>
        <p:sp>
          <p:nvSpPr>
            <p:cNvPr id="35852" name="正方形/長方形 13"/>
            <p:cNvSpPr>
              <a:spLocks noChangeArrowheads="1"/>
            </p:cNvSpPr>
            <p:nvPr/>
          </p:nvSpPr>
          <p:spPr bwMode="auto">
            <a:xfrm>
              <a:off x="5028498" y="938595"/>
              <a:ext cx="3643228" cy="50990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78003" tIns="39002" rIns="78003" bIns="39002">
              <a:spAutoFit/>
            </a:bodyPr>
            <a:lstStyle>
              <a:lvl1pPr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23900" indent="-27940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12838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558925" indent="-223838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03425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4606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178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3750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322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北海道電力の移動電源車に燃料供給</a:t>
              </a:r>
            </a:p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（電源車用燃料をローリーで配送）</a:t>
              </a:r>
              <a:endParaRPr lang="en-US" altLang="ja-JP" sz="140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5853" name="正方形/長方形 14"/>
            <p:cNvSpPr>
              <a:spLocks noChangeArrowheads="1"/>
            </p:cNvSpPr>
            <p:nvPr/>
          </p:nvSpPr>
          <p:spPr bwMode="auto">
            <a:xfrm>
              <a:off x="5028498" y="3933756"/>
              <a:ext cx="3643228" cy="29433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78003" tIns="39002" rIns="78003" bIns="39002">
              <a:spAutoFit/>
            </a:bodyPr>
            <a:lstStyle>
              <a:lvl1pPr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23900" indent="-27940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12838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558925" indent="-223838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03425" indent="-222250" defTabSz="4445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4606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178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3750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32225" indent="-222250" defTabSz="4445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389338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緊急車両に給油する小口燃料配送拠点</a:t>
              </a:r>
              <a:endParaRPr lang="en-US" altLang="ja-JP" sz="140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5577099" y="4309886"/>
              <a:ext cx="2546026" cy="1814617"/>
              <a:chOff x="6367188" y="4785515"/>
              <a:chExt cx="2906713" cy="2071688"/>
            </a:xfrm>
          </p:grpSpPr>
          <p:pic>
            <p:nvPicPr>
              <p:cNvPr id="35845" name="図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67188" y="4785515"/>
                <a:ext cx="2906713" cy="20716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正方形/長方形 16"/>
              <p:cNvSpPr>
                <a:spLocks noChangeArrowheads="1"/>
              </p:cNvSpPr>
              <p:nvPr/>
            </p:nvSpPr>
            <p:spPr bwMode="auto">
              <a:xfrm rot="500486">
                <a:off x="7698311" y="6157329"/>
                <a:ext cx="234209" cy="135599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8003" tIns="39002" rIns="78003" bIns="39002" anchor="ctr"/>
              <a:lstStyle>
                <a:lvl1pPr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23900" indent="-279400"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12838" indent="-222250"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558925" indent="-223838"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03425" indent="-222250"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460625" indent="-222250" defTabSz="4445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17825" indent="-222250" defTabSz="4445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375025" indent="-222250" defTabSz="4445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32225" indent="-222250" defTabSz="4445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defTabSz="389338"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577">
                  <a:solidFill>
                    <a:srgbClr val="FFFFFF"/>
                  </a:solidFill>
                  <a:ea typeface="游ゴシック" panose="020B0400000000000000" pitchFamily="50" charset="-128"/>
                </a:endParaRPr>
              </a:p>
            </p:txBody>
          </p:sp>
        </p:grpSp>
        <p:grpSp>
          <p:nvGrpSpPr>
            <p:cNvPr id="2" name="グループ化 1"/>
            <p:cNvGrpSpPr/>
            <p:nvPr/>
          </p:nvGrpSpPr>
          <p:grpSpPr>
            <a:xfrm>
              <a:off x="819012" y="1629680"/>
              <a:ext cx="2721229" cy="1939762"/>
              <a:chOff x="935038" y="1725613"/>
              <a:chExt cx="3106737" cy="2214562"/>
            </a:xfrm>
          </p:grpSpPr>
          <p:pic>
            <p:nvPicPr>
              <p:cNvPr id="35844" name="図 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35038" y="1725613"/>
                <a:ext cx="3106737" cy="2214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正方形/長方形 17"/>
              <p:cNvSpPr>
                <a:spLocks noChangeArrowheads="1"/>
              </p:cNvSpPr>
              <p:nvPr/>
            </p:nvSpPr>
            <p:spPr bwMode="auto">
              <a:xfrm>
                <a:off x="2376488" y="2703513"/>
                <a:ext cx="76200" cy="46037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8003" tIns="39002" rIns="78003" bIns="39002" anchor="ctr"/>
              <a:lstStyle>
                <a:lvl1pPr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23900" indent="-279400"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12838" indent="-222250"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558925" indent="-223838"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03425" indent="-222250" defTabSz="4445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460625" indent="-222250" defTabSz="4445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17825" indent="-222250" defTabSz="4445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375025" indent="-222250" defTabSz="4445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32225" indent="-222250" defTabSz="4445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defTabSz="389338"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577">
                  <a:solidFill>
                    <a:srgbClr val="FFFFFF"/>
                  </a:solidFill>
                  <a:ea typeface="游ゴシック" panose="020B0400000000000000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728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4614</TotalTime>
  <Words>196</Words>
  <Application>Microsoft Office PowerPoint</Application>
  <PresentationFormat>画面に合わせる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1163</cp:revision>
  <dcterms:created xsi:type="dcterms:W3CDTF">2018-06-15T08:55:11Z</dcterms:created>
  <dcterms:modified xsi:type="dcterms:W3CDTF">2019-04-12T09:28:59Z</dcterms:modified>
</cp:coreProperties>
</file>