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8663" y="511175"/>
            <a:ext cx="3402012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553773" y="3232666"/>
            <a:ext cx="9252355" cy="3062526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856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EEF-4E60-4B11-9AA4-E305430AFB98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628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3A3-30DD-4BA5-AE7E-D15CFE7958C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692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2E7D-237C-4F35-A544-C67B1B722DA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741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D4C7-EC78-42C0-9E9A-E1D8834592EC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2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5EC2B-1BA3-45FF-8F8F-3E835F7DCE5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726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7B8-3A2B-4D2F-A89A-A9D37882C507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934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73A9-C180-41C3-894C-C498346215AF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558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7CDD-AACD-4193-8AD0-49645273FC35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51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85BD-EF37-4055-B709-82F4098E5954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507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4FD2-A407-4981-8AF5-6626D734DD3E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182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E058-82D0-405A-A4ED-51BFE067BC39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89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E498-DBDE-4D2C-9FC2-E967A813CAD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1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896036" y="6457890"/>
            <a:ext cx="3924436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1" u="none" strike="noStrike" kern="1200" cap="none" spc="0" normalizeH="0" baseline="0" noProof="0" dirty="0">
              <a:ln>
                <a:noFill/>
              </a:ln>
              <a:solidFill>
                <a:srgbClr val="073E87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1034" name="Group 67"/>
          <p:cNvGrpSpPr>
            <a:grpSpLocks noChangeAspect="1"/>
          </p:cNvGrpSpPr>
          <p:nvPr/>
        </p:nvGrpSpPr>
        <p:grpSpPr bwMode="auto">
          <a:xfrm>
            <a:off x="168275" y="836613"/>
            <a:ext cx="7753351" cy="3962399"/>
            <a:chOff x="106" y="527"/>
            <a:chExt cx="4884" cy="2496"/>
          </a:xfrm>
        </p:grpSpPr>
        <p:sp>
          <p:nvSpPr>
            <p:cNvPr id="1035" name="AutoShape 66"/>
            <p:cNvSpPr>
              <a:spLocks noChangeAspect="1" noChangeArrowheads="1" noTextEdit="1"/>
            </p:cNvSpPr>
            <p:nvPr/>
          </p:nvSpPr>
          <p:spPr bwMode="auto">
            <a:xfrm>
              <a:off x="106" y="527"/>
              <a:ext cx="4883" cy="2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1092" name="Picture 6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" y="565"/>
              <a:ext cx="4304" cy="2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6" name="Freeform 69"/>
            <p:cNvSpPr>
              <a:spLocks/>
            </p:cNvSpPr>
            <p:nvPr/>
          </p:nvSpPr>
          <p:spPr bwMode="auto">
            <a:xfrm>
              <a:off x="1340" y="1290"/>
              <a:ext cx="464" cy="223"/>
            </a:xfrm>
            <a:custGeom>
              <a:avLst/>
              <a:gdLst>
                <a:gd name="T0" fmla="*/ 0 w 464"/>
                <a:gd name="T1" fmla="*/ 0 h 223"/>
                <a:gd name="T2" fmla="*/ 271 w 464"/>
                <a:gd name="T3" fmla="*/ 0 h 223"/>
                <a:gd name="T4" fmla="*/ 271 w 464"/>
                <a:gd name="T5" fmla="*/ 0 h 223"/>
                <a:gd name="T6" fmla="*/ 387 w 464"/>
                <a:gd name="T7" fmla="*/ 0 h 223"/>
                <a:gd name="T8" fmla="*/ 464 w 464"/>
                <a:gd name="T9" fmla="*/ 0 h 223"/>
                <a:gd name="T10" fmla="*/ 464 w 464"/>
                <a:gd name="T11" fmla="*/ 87 h 223"/>
                <a:gd name="T12" fmla="*/ 464 w 464"/>
                <a:gd name="T13" fmla="*/ 87 h 223"/>
                <a:gd name="T14" fmla="*/ 464 w 464"/>
                <a:gd name="T15" fmla="*/ 123 h 223"/>
                <a:gd name="T16" fmla="*/ 464 w 464"/>
                <a:gd name="T17" fmla="*/ 148 h 223"/>
                <a:gd name="T18" fmla="*/ 387 w 464"/>
                <a:gd name="T19" fmla="*/ 148 h 223"/>
                <a:gd name="T20" fmla="*/ 439 w 464"/>
                <a:gd name="T21" fmla="*/ 223 h 223"/>
                <a:gd name="T22" fmla="*/ 271 w 464"/>
                <a:gd name="T23" fmla="*/ 148 h 223"/>
                <a:gd name="T24" fmla="*/ 0 w 464"/>
                <a:gd name="T25" fmla="*/ 148 h 223"/>
                <a:gd name="T26" fmla="*/ 0 w 464"/>
                <a:gd name="T27" fmla="*/ 123 h 223"/>
                <a:gd name="T28" fmla="*/ 0 w 464"/>
                <a:gd name="T29" fmla="*/ 87 h 223"/>
                <a:gd name="T30" fmla="*/ 0 w 464"/>
                <a:gd name="T31" fmla="*/ 87 h 223"/>
                <a:gd name="T32" fmla="*/ 0 w 464"/>
                <a:gd name="T33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223">
                  <a:moveTo>
                    <a:pt x="0" y="0"/>
                  </a:moveTo>
                  <a:lnTo>
                    <a:pt x="271" y="0"/>
                  </a:lnTo>
                  <a:lnTo>
                    <a:pt x="271" y="0"/>
                  </a:lnTo>
                  <a:lnTo>
                    <a:pt x="387" y="0"/>
                  </a:lnTo>
                  <a:lnTo>
                    <a:pt x="464" y="0"/>
                  </a:lnTo>
                  <a:lnTo>
                    <a:pt x="464" y="87"/>
                  </a:lnTo>
                  <a:lnTo>
                    <a:pt x="464" y="87"/>
                  </a:lnTo>
                  <a:lnTo>
                    <a:pt x="464" y="123"/>
                  </a:lnTo>
                  <a:lnTo>
                    <a:pt x="464" y="148"/>
                  </a:lnTo>
                  <a:lnTo>
                    <a:pt x="387" y="148"/>
                  </a:lnTo>
                  <a:lnTo>
                    <a:pt x="439" y="223"/>
                  </a:lnTo>
                  <a:lnTo>
                    <a:pt x="271" y="148"/>
                  </a:lnTo>
                  <a:lnTo>
                    <a:pt x="0" y="148"/>
                  </a:lnTo>
                  <a:lnTo>
                    <a:pt x="0" y="123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37" name="Freeform 70"/>
            <p:cNvSpPr>
              <a:spLocks/>
            </p:cNvSpPr>
            <p:nvPr/>
          </p:nvSpPr>
          <p:spPr bwMode="auto">
            <a:xfrm>
              <a:off x="1340" y="1290"/>
              <a:ext cx="464" cy="223"/>
            </a:xfrm>
            <a:custGeom>
              <a:avLst/>
              <a:gdLst>
                <a:gd name="T0" fmla="*/ 0 w 464"/>
                <a:gd name="T1" fmla="*/ 0 h 223"/>
                <a:gd name="T2" fmla="*/ 271 w 464"/>
                <a:gd name="T3" fmla="*/ 0 h 223"/>
                <a:gd name="T4" fmla="*/ 271 w 464"/>
                <a:gd name="T5" fmla="*/ 0 h 223"/>
                <a:gd name="T6" fmla="*/ 387 w 464"/>
                <a:gd name="T7" fmla="*/ 0 h 223"/>
                <a:gd name="T8" fmla="*/ 464 w 464"/>
                <a:gd name="T9" fmla="*/ 0 h 223"/>
                <a:gd name="T10" fmla="*/ 464 w 464"/>
                <a:gd name="T11" fmla="*/ 87 h 223"/>
                <a:gd name="T12" fmla="*/ 464 w 464"/>
                <a:gd name="T13" fmla="*/ 87 h 223"/>
                <a:gd name="T14" fmla="*/ 464 w 464"/>
                <a:gd name="T15" fmla="*/ 123 h 223"/>
                <a:gd name="T16" fmla="*/ 464 w 464"/>
                <a:gd name="T17" fmla="*/ 148 h 223"/>
                <a:gd name="T18" fmla="*/ 387 w 464"/>
                <a:gd name="T19" fmla="*/ 148 h 223"/>
                <a:gd name="T20" fmla="*/ 439 w 464"/>
                <a:gd name="T21" fmla="*/ 223 h 223"/>
                <a:gd name="T22" fmla="*/ 271 w 464"/>
                <a:gd name="T23" fmla="*/ 148 h 223"/>
                <a:gd name="T24" fmla="*/ 0 w 464"/>
                <a:gd name="T25" fmla="*/ 148 h 223"/>
                <a:gd name="T26" fmla="*/ 0 w 464"/>
                <a:gd name="T27" fmla="*/ 123 h 223"/>
                <a:gd name="T28" fmla="*/ 0 w 464"/>
                <a:gd name="T29" fmla="*/ 87 h 223"/>
                <a:gd name="T30" fmla="*/ 0 w 464"/>
                <a:gd name="T31" fmla="*/ 87 h 223"/>
                <a:gd name="T32" fmla="*/ 0 w 464"/>
                <a:gd name="T33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4" h="223">
                  <a:moveTo>
                    <a:pt x="0" y="0"/>
                  </a:moveTo>
                  <a:lnTo>
                    <a:pt x="271" y="0"/>
                  </a:lnTo>
                  <a:lnTo>
                    <a:pt x="271" y="0"/>
                  </a:lnTo>
                  <a:lnTo>
                    <a:pt x="387" y="0"/>
                  </a:lnTo>
                  <a:lnTo>
                    <a:pt x="464" y="0"/>
                  </a:lnTo>
                  <a:lnTo>
                    <a:pt x="464" y="87"/>
                  </a:lnTo>
                  <a:lnTo>
                    <a:pt x="464" y="87"/>
                  </a:lnTo>
                  <a:lnTo>
                    <a:pt x="464" y="123"/>
                  </a:lnTo>
                  <a:lnTo>
                    <a:pt x="464" y="148"/>
                  </a:lnTo>
                  <a:lnTo>
                    <a:pt x="387" y="148"/>
                  </a:lnTo>
                  <a:lnTo>
                    <a:pt x="439" y="223"/>
                  </a:lnTo>
                  <a:lnTo>
                    <a:pt x="271" y="148"/>
                  </a:lnTo>
                  <a:lnTo>
                    <a:pt x="0" y="148"/>
                  </a:lnTo>
                  <a:lnTo>
                    <a:pt x="0" y="123"/>
                  </a:lnTo>
                  <a:lnTo>
                    <a:pt x="0" y="87"/>
                  </a:lnTo>
                  <a:lnTo>
                    <a:pt x="0" y="8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38" name="Rectangle 71"/>
            <p:cNvSpPr>
              <a:spLocks noChangeArrowheads="1"/>
            </p:cNvSpPr>
            <p:nvPr/>
          </p:nvSpPr>
          <p:spPr bwMode="auto">
            <a:xfrm>
              <a:off x="1384" y="1311"/>
              <a:ext cx="25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pic>
          <p:nvPicPr>
            <p:cNvPr id="1096" name="Picture 7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" y="527"/>
              <a:ext cx="4884" cy="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9" name="Freeform 73"/>
            <p:cNvSpPr>
              <a:spLocks/>
            </p:cNvSpPr>
            <p:nvPr/>
          </p:nvSpPr>
          <p:spPr bwMode="auto">
            <a:xfrm>
              <a:off x="1414" y="1290"/>
              <a:ext cx="580" cy="282"/>
            </a:xfrm>
            <a:custGeom>
              <a:avLst/>
              <a:gdLst>
                <a:gd name="T0" fmla="*/ 0 w 580"/>
                <a:gd name="T1" fmla="*/ 0 h 282"/>
                <a:gd name="T2" fmla="*/ 338 w 580"/>
                <a:gd name="T3" fmla="*/ 0 h 282"/>
                <a:gd name="T4" fmla="*/ 338 w 580"/>
                <a:gd name="T5" fmla="*/ 0 h 282"/>
                <a:gd name="T6" fmla="*/ 483 w 580"/>
                <a:gd name="T7" fmla="*/ 0 h 282"/>
                <a:gd name="T8" fmla="*/ 580 w 580"/>
                <a:gd name="T9" fmla="*/ 0 h 282"/>
                <a:gd name="T10" fmla="*/ 580 w 580"/>
                <a:gd name="T11" fmla="*/ 125 h 282"/>
                <a:gd name="T12" fmla="*/ 580 w 580"/>
                <a:gd name="T13" fmla="*/ 125 h 282"/>
                <a:gd name="T14" fmla="*/ 580 w 580"/>
                <a:gd name="T15" fmla="*/ 178 h 282"/>
                <a:gd name="T16" fmla="*/ 580 w 580"/>
                <a:gd name="T17" fmla="*/ 213 h 282"/>
                <a:gd name="T18" fmla="*/ 483 w 580"/>
                <a:gd name="T19" fmla="*/ 213 h 282"/>
                <a:gd name="T20" fmla="*/ 310 w 580"/>
                <a:gd name="T21" fmla="*/ 282 h 282"/>
                <a:gd name="T22" fmla="*/ 338 w 580"/>
                <a:gd name="T23" fmla="*/ 213 h 282"/>
                <a:gd name="T24" fmla="*/ 0 w 580"/>
                <a:gd name="T25" fmla="*/ 213 h 282"/>
                <a:gd name="T26" fmla="*/ 0 w 580"/>
                <a:gd name="T27" fmla="*/ 178 h 282"/>
                <a:gd name="T28" fmla="*/ 0 w 580"/>
                <a:gd name="T29" fmla="*/ 125 h 282"/>
                <a:gd name="T30" fmla="*/ 0 w 580"/>
                <a:gd name="T31" fmla="*/ 125 h 282"/>
                <a:gd name="T32" fmla="*/ 0 w 580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0" h="282">
                  <a:moveTo>
                    <a:pt x="0" y="0"/>
                  </a:moveTo>
                  <a:lnTo>
                    <a:pt x="338" y="0"/>
                  </a:lnTo>
                  <a:lnTo>
                    <a:pt x="338" y="0"/>
                  </a:lnTo>
                  <a:lnTo>
                    <a:pt x="483" y="0"/>
                  </a:lnTo>
                  <a:lnTo>
                    <a:pt x="580" y="0"/>
                  </a:lnTo>
                  <a:lnTo>
                    <a:pt x="580" y="125"/>
                  </a:lnTo>
                  <a:lnTo>
                    <a:pt x="580" y="125"/>
                  </a:lnTo>
                  <a:lnTo>
                    <a:pt x="580" y="178"/>
                  </a:lnTo>
                  <a:lnTo>
                    <a:pt x="580" y="213"/>
                  </a:lnTo>
                  <a:lnTo>
                    <a:pt x="483" y="213"/>
                  </a:lnTo>
                  <a:lnTo>
                    <a:pt x="310" y="282"/>
                  </a:lnTo>
                  <a:lnTo>
                    <a:pt x="338" y="213"/>
                  </a:lnTo>
                  <a:lnTo>
                    <a:pt x="0" y="213"/>
                  </a:lnTo>
                  <a:lnTo>
                    <a:pt x="0" y="178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0" name="Freeform 74"/>
            <p:cNvSpPr>
              <a:spLocks/>
            </p:cNvSpPr>
            <p:nvPr/>
          </p:nvSpPr>
          <p:spPr bwMode="auto">
            <a:xfrm>
              <a:off x="1414" y="1290"/>
              <a:ext cx="580" cy="282"/>
            </a:xfrm>
            <a:custGeom>
              <a:avLst/>
              <a:gdLst>
                <a:gd name="T0" fmla="*/ 0 w 580"/>
                <a:gd name="T1" fmla="*/ 0 h 282"/>
                <a:gd name="T2" fmla="*/ 338 w 580"/>
                <a:gd name="T3" fmla="*/ 0 h 282"/>
                <a:gd name="T4" fmla="*/ 338 w 580"/>
                <a:gd name="T5" fmla="*/ 0 h 282"/>
                <a:gd name="T6" fmla="*/ 483 w 580"/>
                <a:gd name="T7" fmla="*/ 0 h 282"/>
                <a:gd name="T8" fmla="*/ 580 w 580"/>
                <a:gd name="T9" fmla="*/ 0 h 282"/>
                <a:gd name="T10" fmla="*/ 580 w 580"/>
                <a:gd name="T11" fmla="*/ 125 h 282"/>
                <a:gd name="T12" fmla="*/ 580 w 580"/>
                <a:gd name="T13" fmla="*/ 125 h 282"/>
                <a:gd name="T14" fmla="*/ 580 w 580"/>
                <a:gd name="T15" fmla="*/ 178 h 282"/>
                <a:gd name="T16" fmla="*/ 580 w 580"/>
                <a:gd name="T17" fmla="*/ 213 h 282"/>
                <a:gd name="T18" fmla="*/ 483 w 580"/>
                <a:gd name="T19" fmla="*/ 213 h 282"/>
                <a:gd name="T20" fmla="*/ 310 w 580"/>
                <a:gd name="T21" fmla="*/ 282 h 282"/>
                <a:gd name="T22" fmla="*/ 338 w 580"/>
                <a:gd name="T23" fmla="*/ 213 h 282"/>
                <a:gd name="T24" fmla="*/ 0 w 580"/>
                <a:gd name="T25" fmla="*/ 213 h 282"/>
                <a:gd name="T26" fmla="*/ 0 w 580"/>
                <a:gd name="T27" fmla="*/ 178 h 282"/>
                <a:gd name="T28" fmla="*/ 0 w 580"/>
                <a:gd name="T29" fmla="*/ 125 h 282"/>
                <a:gd name="T30" fmla="*/ 0 w 580"/>
                <a:gd name="T31" fmla="*/ 125 h 282"/>
                <a:gd name="T32" fmla="*/ 0 w 580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0" h="282">
                  <a:moveTo>
                    <a:pt x="0" y="0"/>
                  </a:moveTo>
                  <a:lnTo>
                    <a:pt x="338" y="0"/>
                  </a:lnTo>
                  <a:lnTo>
                    <a:pt x="338" y="0"/>
                  </a:lnTo>
                  <a:lnTo>
                    <a:pt x="483" y="0"/>
                  </a:lnTo>
                  <a:lnTo>
                    <a:pt x="580" y="0"/>
                  </a:lnTo>
                  <a:lnTo>
                    <a:pt x="580" y="125"/>
                  </a:lnTo>
                  <a:lnTo>
                    <a:pt x="580" y="125"/>
                  </a:lnTo>
                  <a:lnTo>
                    <a:pt x="580" y="178"/>
                  </a:lnTo>
                  <a:lnTo>
                    <a:pt x="580" y="213"/>
                  </a:lnTo>
                  <a:lnTo>
                    <a:pt x="483" y="213"/>
                  </a:lnTo>
                  <a:lnTo>
                    <a:pt x="310" y="282"/>
                  </a:lnTo>
                  <a:lnTo>
                    <a:pt x="338" y="213"/>
                  </a:lnTo>
                  <a:lnTo>
                    <a:pt x="0" y="213"/>
                  </a:lnTo>
                  <a:lnTo>
                    <a:pt x="0" y="178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1" name="Rectangle 75"/>
            <p:cNvSpPr>
              <a:spLocks noChangeArrowheads="1"/>
            </p:cNvSpPr>
            <p:nvPr/>
          </p:nvSpPr>
          <p:spPr bwMode="auto">
            <a:xfrm>
              <a:off x="1515" y="1298"/>
              <a:ext cx="25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2" name="Rectangle 76"/>
            <p:cNvSpPr>
              <a:spLocks noChangeArrowheads="1"/>
            </p:cNvSpPr>
            <p:nvPr/>
          </p:nvSpPr>
          <p:spPr bwMode="auto">
            <a:xfrm>
              <a:off x="1501" y="1391"/>
              <a:ext cx="24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（札幌市）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3" name="Freeform 77"/>
            <p:cNvSpPr>
              <a:spLocks/>
            </p:cNvSpPr>
            <p:nvPr/>
          </p:nvSpPr>
          <p:spPr bwMode="auto">
            <a:xfrm>
              <a:off x="991" y="2353"/>
              <a:ext cx="463" cy="166"/>
            </a:xfrm>
            <a:custGeom>
              <a:avLst/>
              <a:gdLst>
                <a:gd name="T0" fmla="*/ 0 w 463"/>
                <a:gd name="T1" fmla="*/ 36 h 166"/>
                <a:gd name="T2" fmla="*/ 270 w 463"/>
                <a:gd name="T3" fmla="*/ 36 h 166"/>
                <a:gd name="T4" fmla="*/ 442 w 463"/>
                <a:gd name="T5" fmla="*/ 0 h 166"/>
                <a:gd name="T6" fmla="*/ 386 w 463"/>
                <a:gd name="T7" fmla="*/ 36 h 166"/>
                <a:gd name="T8" fmla="*/ 463 w 463"/>
                <a:gd name="T9" fmla="*/ 36 h 166"/>
                <a:gd name="T10" fmla="*/ 463 w 463"/>
                <a:gd name="T11" fmla="*/ 58 h 166"/>
                <a:gd name="T12" fmla="*/ 463 w 463"/>
                <a:gd name="T13" fmla="*/ 58 h 166"/>
                <a:gd name="T14" fmla="*/ 463 w 463"/>
                <a:gd name="T15" fmla="*/ 91 h 166"/>
                <a:gd name="T16" fmla="*/ 463 w 463"/>
                <a:gd name="T17" fmla="*/ 166 h 166"/>
                <a:gd name="T18" fmla="*/ 386 w 463"/>
                <a:gd name="T19" fmla="*/ 166 h 166"/>
                <a:gd name="T20" fmla="*/ 270 w 463"/>
                <a:gd name="T21" fmla="*/ 166 h 166"/>
                <a:gd name="T22" fmla="*/ 270 w 463"/>
                <a:gd name="T23" fmla="*/ 166 h 166"/>
                <a:gd name="T24" fmla="*/ 0 w 463"/>
                <a:gd name="T25" fmla="*/ 166 h 166"/>
                <a:gd name="T26" fmla="*/ 0 w 463"/>
                <a:gd name="T27" fmla="*/ 91 h 166"/>
                <a:gd name="T28" fmla="*/ 0 w 463"/>
                <a:gd name="T29" fmla="*/ 58 h 166"/>
                <a:gd name="T30" fmla="*/ 0 w 463"/>
                <a:gd name="T31" fmla="*/ 58 h 166"/>
                <a:gd name="T32" fmla="*/ 0 w 463"/>
                <a:gd name="T33" fmla="*/ 3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3" h="166">
                  <a:moveTo>
                    <a:pt x="0" y="36"/>
                  </a:moveTo>
                  <a:lnTo>
                    <a:pt x="270" y="36"/>
                  </a:lnTo>
                  <a:lnTo>
                    <a:pt x="442" y="0"/>
                  </a:lnTo>
                  <a:lnTo>
                    <a:pt x="386" y="36"/>
                  </a:lnTo>
                  <a:lnTo>
                    <a:pt x="463" y="36"/>
                  </a:lnTo>
                  <a:lnTo>
                    <a:pt x="463" y="58"/>
                  </a:lnTo>
                  <a:lnTo>
                    <a:pt x="463" y="58"/>
                  </a:lnTo>
                  <a:lnTo>
                    <a:pt x="463" y="91"/>
                  </a:lnTo>
                  <a:lnTo>
                    <a:pt x="463" y="166"/>
                  </a:lnTo>
                  <a:lnTo>
                    <a:pt x="386" y="166"/>
                  </a:lnTo>
                  <a:lnTo>
                    <a:pt x="270" y="166"/>
                  </a:lnTo>
                  <a:lnTo>
                    <a:pt x="270" y="166"/>
                  </a:lnTo>
                  <a:lnTo>
                    <a:pt x="0" y="166"/>
                  </a:lnTo>
                  <a:lnTo>
                    <a:pt x="0" y="91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4" name="Freeform 78"/>
            <p:cNvSpPr>
              <a:spLocks/>
            </p:cNvSpPr>
            <p:nvPr/>
          </p:nvSpPr>
          <p:spPr bwMode="auto">
            <a:xfrm>
              <a:off x="991" y="2353"/>
              <a:ext cx="463" cy="166"/>
            </a:xfrm>
            <a:custGeom>
              <a:avLst/>
              <a:gdLst>
                <a:gd name="T0" fmla="*/ 0 w 463"/>
                <a:gd name="T1" fmla="*/ 36 h 166"/>
                <a:gd name="T2" fmla="*/ 270 w 463"/>
                <a:gd name="T3" fmla="*/ 36 h 166"/>
                <a:gd name="T4" fmla="*/ 442 w 463"/>
                <a:gd name="T5" fmla="*/ 0 h 166"/>
                <a:gd name="T6" fmla="*/ 386 w 463"/>
                <a:gd name="T7" fmla="*/ 36 h 166"/>
                <a:gd name="T8" fmla="*/ 463 w 463"/>
                <a:gd name="T9" fmla="*/ 36 h 166"/>
                <a:gd name="T10" fmla="*/ 463 w 463"/>
                <a:gd name="T11" fmla="*/ 58 h 166"/>
                <a:gd name="T12" fmla="*/ 463 w 463"/>
                <a:gd name="T13" fmla="*/ 58 h 166"/>
                <a:gd name="T14" fmla="*/ 463 w 463"/>
                <a:gd name="T15" fmla="*/ 91 h 166"/>
                <a:gd name="T16" fmla="*/ 463 w 463"/>
                <a:gd name="T17" fmla="*/ 166 h 166"/>
                <a:gd name="T18" fmla="*/ 386 w 463"/>
                <a:gd name="T19" fmla="*/ 166 h 166"/>
                <a:gd name="T20" fmla="*/ 270 w 463"/>
                <a:gd name="T21" fmla="*/ 166 h 166"/>
                <a:gd name="T22" fmla="*/ 270 w 463"/>
                <a:gd name="T23" fmla="*/ 166 h 166"/>
                <a:gd name="T24" fmla="*/ 0 w 463"/>
                <a:gd name="T25" fmla="*/ 166 h 166"/>
                <a:gd name="T26" fmla="*/ 0 w 463"/>
                <a:gd name="T27" fmla="*/ 91 h 166"/>
                <a:gd name="T28" fmla="*/ 0 w 463"/>
                <a:gd name="T29" fmla="*/ 58 h 166"/>
                <a:gd name="T30" fmla="*/ 0 w 463"/>
                <a:gd name="T31" fmla="*/ 58 h 166"/>
                <a:gd name="T32" fmla="*/ 0 w 463"/>
                <a:gd name="T33" fmla="*/ 3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3" h="166">
                  <a:moveTo>
                    <a:pt x="0" y="36"/>
                  </a:moveTo>
                  <a:lnTo>
                    <a:pt x="270" y="36"/>
                  </a:lnTo>
                  <a:lnTo>
                    <a:pt x="442" y="0"/>
                  </a:lnTo>
                  <a:lnTo>
                    <a:pt x="386" y="36"/>
                  </a:lnTo>
                  <a:lnTo>
                    <a:pt x="463" y="36"/>
                  </a:lnTo>
                  <a:lnTo>
                    <a:pt x="463" y="58"/>
                  </a:lnTo>
                  <a:lnTo>
                    <a:pt x="463" y="58"/>
                  </a:lnTo>
                  <a:lnTo>
                    <a:pt x="463" y="91"/>
                  </a:lnTo>
                  <a:lnTo>
                    <a:pt x="463" y="166"/>
                  </a:lnTo>
                  <a:lnTo>
                    <a:pt x="386" y="166"/>
                  </a:lnTo>
                  <a:lnTo>
                    <a:pt x="270" y="166"/>
                  </a:lnTo>
                  <a:lnTo>
                    <a:pt x="270" y="166"/>
                  </a:lnTo>
                  <a:lnTo>
                    <a:pt x="0" y="166"/>
                  </a:lnTo>
                  <a:lnTo>
                    <a:pt x="0" y="91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5" name="Rectangle 79"/>
            <p:cNvSpPr>
              <a:spLocks noChangeArrowheads="1"/>
            </p:cNvSpPr>
            <p:nvPr/>
          </p:nvSpPr>
          <p:spPr bwMode="auto">
            <a:xfrm>
              <a:off x="1075" y="2402"/>
              <a:ext cx="12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室蘭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6" name="Rectangle 80"/>
            <p:cNvSpPr>
              <a:spLocks noChangeArrowheads="1"/>
            </p:cNvSpPr>
            <p:nvPr/>
          </p:nvSpPr>
          <p:spPr bwMode="auto">
            <a:xfrm>
              <a:off x="1238" y="2402"/>
              <a:ext cx="11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7" name="Freeform 81"/>
            <p:cNvSpPr>
              <a:spLocks/>
            </p:cNvSpPr>
            <p:nvPr/>
          </p:nvSpPr>
          <p:spPr bwMode="auto">
            <a:xfrm>
              <a:off x="626" y="1979"/>
              <a:ext cx="424" cy="179"/>
            </a:xfrm>
            <a:custGeom>
              <a:avLst/>
              <a:gdLst>
                <a:gd name="T0" fmla="*/ 0 w 424"/>
                <a:gd name="T1" fmla="*/ 0 h 179"/>
                <a:gd name="T2" fmla="*/ 247 w 424"/>
                <a:gd name="T3" fmla="*/ 0 h 179"/>
                <a:gd name="T4" fmla="*/ 247 w 424"/>
                <a:gd name="T5" fmla="*/ 0 h 179"/>
                <a:gd name="T6" fmla="*/ 353 w 424"/>
                <a:gd name="T7" fmla="*/ 0 h 179"/>
                <a:gd name="T8" fmla="*/ 424 w 424"/>
                <a:gd name="T9" fmla="*/ 0 h 179"/>
                <a:gd name="T10" fmla="*/ 424 w 424"/>
                <a:gd name="T11" fmla="*/ 76 h 179"/>
                <a:gd name="T12" fmla="*/ 424 w 424"/>
                <a:gd name="T13" fmla="*/ 76 h 179"/>
                <a:gd name="T14" fmla="*/ 424 w 424"/>
                <a:gd name="T15" fmla="*/ 109 h 179"/>
                <a:gd name="T16" fmla="*/ 424 w 424"/>
                <a:gd name="T17" fmla="*/ 131 h 179"/>
                <a:gd name="T18" fmla="*/ 353 w 424"/>
                <a:gd name="T19" fmla="*/ 131 h 179"/>
                <a:gd name="T20" fmla="*/ 389 w 424"/>
                <a:gd name="T21" fmla="*/ 179 h 179"/>
                <a:gd name="T22" fmla="*/ 247 w 424"/>
                <a:gd name="T23" fmla="*/ 131 h 179"/>
                <a:gd name="T24" fmla="*/ 0 w 424"/>
                <a:gd name="T25" fmla="*/ 131 h 179"/>
                <a:gd name="T26" fmla="*/ 0 w 424"/>
                <a:gd name="T27" fmla="*/ 109 h 179"/>
                <a:gd name="T28" fmla="*/ 0 w 424"/>
                <a:gd name="T29" fmla="*/ 76 h 179"/>
                <a:gd name="T30" fmla="*/ 0 w 424"/>
                <a:gd name="T31" fmla="*/ 76 h 179"/>
                <a:gd name="T32" fmla="*/ 0 w 424"/>
                <a:gd name="T3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4" h="179">
                  <a:moveTo>
                    <a:pt x="0" y="0"/>
                  </a:moveTo>
                  <a:lnTo>
                    <a:pt x="247" y="0"/>
                  </a:lnTo>
                  <a:lnTo>
                    <a:pt x="247" y="0"/>
                  </a:lnTo>
                  <a:lnTo>
                    <a:pt x="353" y="0"/>
                  </a:lnTo>
                  <a:lnTo>
                    <a:pt x="424" y="0"/>
                  </a:lnTo>
                  <a:lnTo>
                    <a:pt x="424" y="76"/>
                  </a:lnTo>
                  <a:lnTo>
                    <a:pt x="424" y="76"/>
                  </a:lnTo>
                  <a:lnTo>
                    <a:pt x="424" y="109"/>
                  </a:lnTo>
                  <a:lnTo>
                    <a:pt x="424" y="131"/>
                  </a:lnTo>
                  <a:lnTo>
                    <a:pt x="353" y="131"/>
                  </a:lnTo>
                  <a:lnTo>
                    <a:pt x="389" y="179"/>
                  </a:lnTo>
                  <a:lnTo>
                    <a:pt x="247" y="131"/>
                  </a:lnTo>
                  <a:lnTo>
                    <a:pt x="0" y="131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8" name="Freeform 82"/>
            <p:cNvSpPr>
              <a:spLocks/>
            </p:cNvSpPr>
            <p:nvPr/>
          </p:nvSpPr>
          <p:spPr bwMode="auto">
            <a:xfrm>
              <a:off x="626" y="1979"/>
              <a:ext cx="424" cy="179"/>
            </a:xfrm>
            <a:custGeom>
              <a:avLst/>
              <a:gdLst>
                <a:gd name="T0" fmla="*/ 0 w 424"/>
                <a:gd name="T1" fmla="*/ 0 h 179"/>
                <a:gd name="T2" fmla="*/ 247 w 424"/>
                <a:gd name="T3" fmla="*/ 0 h 179"/>
                <a:gd name="T4" fmla="*/ 247 w 424"/>
                <a:gd name="T5" fmla="*/ 0 h 179"/>
                <a:gd name="T6" fmla="*/ 353 w 424"/>
                <a:gd name="T7" fmla="*/ 0 h 179"/>
                <a:gd name="T8" fmla="*/ 424 w 424"/>
                <a:gd name="T9" fmla="*/ 0 h 179"/>
                <a:gd name="T10" fmla="*/ 424 w 424"/>
                <a:gd name="T11" fmla="*/ 76 h 179"/>
                <a:gd name="T12" fmla="*/ 424 w 424"/>
                <a:gd name="T13" fmla="*/ 76 h 179"/>
                <a:gd name="T14" fmla="*/ 424 w 424"/>
                <a:gd name="T15" fmla="*/ 109 h 179"/>
                <a:gd name="T16" fmla="*/ 424 w 424"/>
                <a:gd name="T17" fmla="*/ 131 h 179"/>
                <a:gd name="T18" fmla="*/ 353 w 424"/>
                <a:gd name="T19" fmla="*/ 131 h 179"/>
                <a:gd name="T20" fmla="*/ 389 w 424"/>
                <a:gd name="T21" fmla="*/ 179 h 179"/>
                <a:gd name="T22" fmla="*/ 247 w 424"/>
                <a:gd name="T23" fmla="*/ 131 h 179"/>
                <a:gd name="T24" fmla="*/ 0 w 424"/>
                <a:gd name="T25" fmla="*/ 131 h 179"/>
                <a:gd name="T26" fmla="*/ 0 w 424"/>
                <a:gd name="T27" fmla="*/ 109 h 179"/>
                <a:gd name="T28" fmla="*/ 0 w 424"/>
                <a:gd name="T29" fmla="*/ 76 h 179"/>
                <a:gd name="T30" fmla="*/ 0 w 424"/>
                <a:gd name="T31" fmla="*/ 76 h 179"/>
                <a:gd name="T32" fmla="*/ 0 w 424"/>
                <a:gd name="T3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4" h="179">
                  <a:moveTo>
                    <a:pt x="0" y="0"/>
                  </a:moveTo>
                  <a:lnTo>
                    <a:pt x="247" y="0"/>
                  </a:lnTo>
                  <a:lnTo>
                    <a:pt x="247" y="0"/>
                  </a:lnTo>
                  <a:lnTo>
                    <a:pt x="353" y="0"/>
                  </a:lnTo>
                  <a:lnTo>
                    <a:pt x="424" y="0"/>
                  </a:lnTo>
                  <a:lnTo>
                    <a:pt x="424" y="76"/>
                  </a:lnTo>
                  <a:lnTo>
                    <a:pt x="424" y="76"/>
                  </a:lnTo>
                  <a:lnTo>
                    <a:pt x="424" y="109"/>
                  </a:lnTo>
                  <a:lnTo>
                    <a:pt x="424" y="131"/>
                  </a:lnTo>
                  <a:lnTo>
                    <a:pt x="353" y="131"/>
                  </a:lnTo>
                  <a:lnTo>
                    <a:pt x="389" y="179"/>
                  </a:lnTo>
                  <a:lnTo>
                    <a:pt x="247" y="131"/>
                  </a:lnTo>
                  <a:lnTo>
                    <a:pt x="0" y="131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49" name="Rectangle 83"/>
            <p:cNvSpPr>
              <a:spLocks noChangeArrowheads="1"/>
            </p:cNvSpPr>
            <p:nvPr/>
          </p:nvSpPr>
          <p:spPr bwMode="auto">
            <a:xfrm>
              <a:off x="675" y="1993"/>
              <a:ext cx="20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長万部町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0" name="Freeform 84"/>
            <p:cNvSpPr>
              <a:spLocks/>
            </p:cNvSpPr>
            <p:nvPr/>
          </p:nvSpPr>
          <p:spPr bwMode="auto">
            <a:xfrm>
              <a:off x="1222" y="2091"/>
              <a:ext cx="552" cy="130"/>
            </a:xfrm>
            <a:custGeom>
              <a:avLst/>
              <a:gdLst>
                <a:gd name="T0" fmla="*/ 0 w 552"/>
                <a:gd name="T1" fmla="*/ 0 h 130"/>
                <a:gd name="T2" fmla="*/ 282 w 552"/>
                <a:gd name="T3" fmla="*/ 0 h 130"/>
                <a:gd name="T4" fmla="*/ 282 w 552"/>
                <a:gd name="T5" fmla="*/ 0 h 130"/>
                <a:gd name="T6" fmla="*/ 403 w 552"/>
                <a:gd name="T7" fmla="*/ 0 h 130"/>
                <a:gd name="T8" fmla="*/ 484 w 552"/>
                <a:gd name="T9" fmla="*/ 0 h 130"/>
                <a:gd name="T10" fmla="*/ 484 w 552"/>
                <a:gd name="T11" fmla="*/ 22 h 130"/>
                <a:gd name="T12" fmla="*/ 552 w 552"/>
                <a:gd name="T13" fmla="*/ 9 h 130"/>
                <a:gd name="T14" fmla="*/ 484 w 552"/>
                <a:gd name="T15" fmla="*/ 55 h 130"/>
                <a:gd name="T16" fmla="*/ 484 w 552"/>
                <a:gd name="T17" fmla="*/ 130 h 130"/>
                <a:gd name="T18" fmla="*/ 403 w 552"/>
                <a:gd name="T19" fmla="*/ 130 h 130"/>
                <a:gd name="T20" fmla="*/ 282 w 552"/>
                <a:gd name="T21" fmla="*/ 130 h 130"/>
                <a:gd name="T22" fmla="*/ 282 w 552"/>
                <a:gd name="T23" fmla="*/ 130 h 130"/>
                <a:gd name="T24" fmla="*/ 0 w 552"/>
                <a:gd name="T25" fmla="*/ 130 h 130"/>
                <a:gd name="T26" fmla="*/ 0 w 552"/>
                <a:gd name="T27" fmla="*/ 55 h 130"/>
                <a:gd name="T28" fmla="*/ 0 w 552"/>
                <a:gd name="T29" fmla="*/ 22 h 130"/>
                <a:gd name="T30" fmla="*/ 0 w 552"/>
                <a:gd name="T31" fmla="*/ 22 h 130"/>
                <a:gd name="T32" fmla="*/ 0 w 552"/>
                <a:gd name="T3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2" h="130">
                  <a:moveTo>
                    <a:pt x="0" y="0"/>
                  </a:moveTo>
                  <a:lnTo>
                    <a:pt x="282" y="0"/>
                  </a:lnTo>
                  <a:lnTo>
                    <a:pt x="282" y="0"/>
                  </a:lnTo>
                  <a:lnTo>
                    <a:pt x="403" y="0"/>
                  </a:lnTo>
                  <a:lnTo>
                    <a:pt x="484" y="0"/>
                  </a:lnTo>
                  <a:lnTo>
                    <a:pt x="484" y="22"/>
                  </a:lnTo>
                  <a:lnTo>
                    <a:pt x="552" y="9"/>
                  </a:lnTo>
                  <a:lnTo>
                    <a:pt x="484" y="55"/>
                  </a:lnTo>
                  <a:lnTo>
                    <a:pt x="484" y="130"/>
                  </a:lnTo>
                  <a:lnTo>
                    <a:pt x="403" y="130"/>
                  </a:lnTo>
                  <a:lnTo>
                    <a:pt x="282" y="130"/>
                  </a:lnTo>
                  <a:lnTo>
                    <a:pt x="282" y="130"/>
                  </a:lnTo>
                  <a:lnTo>
                    <a:pt x="0" y="130"/>
                  </a:lnTo>
                  <a:lnTo>
                    <a:pt x="0" y="5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51" name="Freeform 85"/>
            <p:cNvSpPr>
              <a:spLocks/>
            </p:cNvSpPr>
            <p:nvPr/>
          </p:nvSpPr>
          <p:spPr bwMode="auto">
            <a:xfrm>
              <a:off x="1222" y="2091"/>
              <a:ext cx="552" cy="130"/>
            </a:xfrm>
            <a:custGeom>
              <a:avLst/>
              <a:gdLst>
                <a:gd name="T0" fmla="*/ 0 w 552"/>
                <a:gd name="T1" fmla="*/ 0 h 130"/>
                <a:gd name="T2" fmla="*/ 282 w 552"/>
                <a:gd name="T3" fmla="*/ 0 h 130"/>
                <a:gd name="T4" fmla="*/ 282 w 552"/>
                <a:gd name="T5" fmla="*/ 0 h 130"/>
                <a:gd name="T6" fmla="*/ 403 w 552"/>
                <a:gd name="T7" fmla="*/ 0 h 130"/>
                <a:gd name="T8" fmla="*/ 484 w 552"/>
                <a:gd name="T9" fmla="*/ 0 h 130"/>
                <a:gd name="T10" fmla="*/ 484 w 552"/>
                <a:gd name="T11" fmla="*/ 22 h 130"/>
                <a:gd name="T12" fmla="*/ 552 w 552"/>
                <a:gd name="T13" fmla="*/ 9 h 130"/>
                <a:gd name="T14" fmla="*/ 484 w 552"/>
                <a:gd name="T15" fmla="*/ 55 h 130"/>
                <a:gd name="T16" fmla="*/ 484 w 552"/>
                <a:gd name="T17" fmla="*/ 130 h 130"/>
                <a:gd name="T18" fmla="*/ 403 w 552"/>
                <a:gd name="T19" fmla="*/ 130 h 130"/>
                <a:gd name="T20" fmla="*/ 282 w 552"/>
                <a:gd name="T21" fmla="*/ 130 h 130"/>
                <a:gd name="T22" fmla="*/ 282 w 552"/>
                <a:gd name="T23" fmla="*/ 130 h 130"/>
                <a:gd name="T24" fmla="*/ 0 w 552"/>
                <a:gd name="T25" fmla="*/ 130 h 130"/>
                <a:gd name="T26" fmla="*/ 0 w 552"/>
                <a:gd name="T27" fmla="*/ 55 h 130"/>
                <a:gd name="T28" fmla="*/ 0 w 552"/>
                <a:gd name="T29" fmla="*/ 22 h 130"/>
                <a:gd name="T30" fmla="*/ 0 w 552"/>
                <a:gd name="T31" fmla="*/ 22 h 130"/>
                <a:gd name="T32" fmla="*/ 0 w 552"/>
                <a:gd name="T3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2" h="130">
                  <a:moveTo>
                    <a:pt x="0" y="0"/>
                  </a:moveTo>
                  <a:lnTo>
                    <a:pt x="282" y="0"/>
                  </a:lnTo>
                  <a:lnTo>
                    <a:pt x="282" y="0"/>
                  </a:lnTo>
                  <a:lnTo>
                    <a:pt x="403" y="0"/>
                  </a:lnTo>
                  <a:lnTo>
                    <a:pt x="484" y="0"/>
                  </a:lnTo>
                  <a:lnTo>
                    <a:pt x="484" y="22"/>
                  </a:lnTo>
                  <a:lnTo>
                    <a:pt x="552" y="9"/>
                  </a:lnTo>
                  <a:lnTo>
                    <a:pt x="484" y="55"/>
                  </a:lnTo>
                  <a:lnTo>
                    <a:pt x="484" y="130"/>
                  </a:lnTo>
                  <a:lnTo>
                    <a:pt x="403" y="130"/>
                  </a:lnTo>
                  <a:lnTo>
                    <a:pt x="282" y="130"/>
                  </a:lnTo>
                  <a:lnTo>
                    <a:pt x="282" y="130"/>
                  </a:lnTo>
                  <a:lnTo>
                    <a:pt x="0" y="130"/>
                  </a:lnTo>
                  <a:lnTo>
                    <a:pt x="0" y="5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52" name="Rectangle 86"/>
            <p:cNvSpPr>
              <a:spLocks noChangeArrowheads="1"/>
            </p:cNvSpPr>
            <p:nvPr/>
          </p:nvSpPr>
          <p:spPr bwMode="auto">
            <a:xfrm>
              <a:off x="1275" y="2104"/>
              <a:ext cx="25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苫小牧ガス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3" name="Freeform 87"/>
            <p:cNvSpPr>
              <a:spLocks/>
            </p:cNvSpPr>
            <p:nvPr/>
          </p:nvSpPr>
          <p:spPr bwMode="auto">
            <a:xfrm>
              <a:off x="1859" y="1655"/>
              <a:ext cx="562" cy="213"/>
            </a:xfrm>
            <a:custGeom>
              <a:avLst/>
              <a:gdLst>
                <a:gd name="T0" fmla="*/ 75 w 562"/>
                <a:gd name="T1" fmla="*/ 0 h 213"/>
                <a:gd name="T2" fmla="*/ 156 w 562"/>
                <a:gd name="T3" fmla="*/ 0 h 213"/>
                <a:gd name="T4" fmla="*/ 156 w 562"/>
                <a:gd name="T5" fmla="*/ 0 h 213"/>
                <a:gd name="T6" fmla="*/ 278 w 562"/>
                <a:gd name="T7" fmla="*/ 0 h 213"/>
                <a:gd name="T8" fmla="*/ 562 w 562"/>
                <a:gd name="T9" fmla="*/ 0 h 213"/>
                <a:gd name="T10" fmla="*/ 562 w 562"/>
                <a:gd name="T11" fmla="*/ 35 h 213"/>
                <a:gd name="T12" fmla="*/ 562 w 562"/>
                <a:gd name="T13" fmla="*/ 35 h 213"/>
                <a:gd name="T14" fmla="*/ 562 w 562"/>
                <a:gd name="T15" fmla="*/ 88 h 213"/>
                <a:gd name="T16" fmla="*/ 562 w 562"/>
                <a:gd name="T17" fmla="*/ 213 h 213"/>
                <a:gd name="T18" fmla="*/ 278 w 562"/>
                <a:gd name="T19" fmla="*/ 213 h 213"/>
                <a:gd name="T20" fmla="*/ 156 w 562"/>
                <a:gd name="T21" fmla="*/ 213 h 213"/>
                <a:gd name="T22" fmla="*/ 156 w 562"/>
                <a:gd name="T23" fmla="*/ 213 h 213"/>
                <a:gd name="T24" fmla="*/ 75 w 562"/>
                <a:gd name="T25" fmla="*/ 213 h 213"/>
                <a:gd name="T26" fmla="*/ 75 w 562"/>
                <a:gd name="T27" fmla="*/ 88 h 213"/>
                <a:gd name="T28" fmla="*/ 0 w 562"/>
                <a:gd name="T29" fmla="*/ 17 h 213"/>
                <a:gd name="T30" fmla="*/ 75 w 562"/>
                <a:gd name="T31" fmla="*/ 35 h 213"/>
                <a:gd name="T32" fmla="*/ 75 w 562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2" h="213">
                  <a:moveTo>
                    <a:pt x="75" y="0"/>
                  </a:moveTo>
                  <a:lnTo>
                    <a:pt x="156" y="0"/>
                  </a:lnTo>
                  <a:lnTo>
                    <a:pt x="156" y="0"/>
                  </a:lnTo>
                  <a:lnTo>
                    <a:pt x="278" y="0"/>
                  </a:lnTo>
                  <a:lnTo>
                    <a:pt x="562" y="0"/>
                  </a:lnTo>
                  <a:lnTo>
                    <a:pt x="562" y="35"/>
                  </a:lnTo>
                  <a:lnTo>
                    <a:pt x="562" y="35"/>
                  </a:lnTo>
                  <a:lnTo>
                    <a:pt x="562" y="88"/>
                  </a:lnTo>
                  <a:lnTo>
                    <a:pt x="562" y="213"/>
                  </a:lnTo>
                  <a:lnTo>
                    <a:pt x="278" y="213"/>
                  </a:lnTo>
                  <a:lnTo>
                    <a:pt x="156" y="213"/>
                  </a:lnTo>
                  <a:lnTo>
                    <a:pt x="156" y="213"/>
                  </a:lnTo>
                  <a:lnTo>
                    <a:pt x="75" y="213"/>
                  </a:lnTo>
                  <a:lnTo>
                    <a:pt x="75" y="88"/>
                  </a:lnTo>
                  <a:lnTo>
                    <a:pt x="0" y="17"/>
                  </a:lnTo>
                  <a:lnTo>
                    <a:pt x="75" y="3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DF2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54" name="Freeform 88"/>
            <p:cNvSpPr>
              <a:spLocks/>
            </p:cNvSpPr>
            <p:nvPr/>
          </p:nvSpPr>
          <p:spPr bwMode="auto">
            <a:xfrm>
              <a:off x="1859" y="1655"/>
              <a:ext cx="562" cy="213"/>
            </a:xfrm>
            <a:custGeom>
              <a:avLst/>
              <a:gdLst>
                <a:gd name="T0" fmla="*/ 75 w 562"/>
                <a:gd name="T1" fmla="*/ 0 h 213"/>
                <a:gd name="T2" fmla="*/ 156 w 562"/>
                <a:gd name="T3" fmla="*/ 0 h 213"/>
                <a:gd name="T4" fmla="*/ 156 w 562"/>
                <a:gd name="T5" fmla="*/ 0 h 213"/>
                <a:gd name="T6" fmla="*/ 278 w 562"/>
                <a:gd name="T7" fmla="*/ 0 h 213"/>
                <a:gd name="T8" fmla="*/ 562 w 562"/>
                <a:gd name="T9" fmla="*/ 0 h 213"/>
                <a:gd name="T10" fmla="*/ 562 w 562"/>
                <a:gd name="T11" fmla="*/ 35 h 213"/>
                <a:gd name="T12" fmla="*/ 562 w 562"/>
                <a:gd name="T13" fmla="*/ 35 h 213"/>
                <a:gd name="T14" fmla="*/ 562 w 562"/>
                <a:gd name="T15" fmla="*/ 88 h 213"/>
                <a:gd name="T16" fmla="*/ 562 w 562"/>
                <a:gd name="T17" fmla="*/ 213 h 213"/>
                <a:gd name="T18" fmla="*/ 278 w 562"/>
                <a:gd name="T19" fmla="*/ 213 h 213"/>
                <a:gd name="T20" fmla="*/ 156 w 562"/>
                <a:gd name="T21" fmla="*/ 213 h 213"/>
                <a:gd name="T22" fmla="*/ 156 w 562"/>
                <a:gd name="T23" fmla="*/ 213 h 213"/>
                <a:gd name="T24" fmla="*/ 75 w 562"/>
                <a:gd name="T25" fmla="*/ 213 h 213"/>
                <a:gd name="T26" fmla="*/ 75 w 562"/>
                <a:gd name="T27" fmla="*/ 88 h 213"/>
                <a:gd name="T28" fmla="*/ 0 w 562"/>
                <a:gd name="T29" fmla="*/ 17 h 213"/>
                <a:gd name="T30" fmla="*/ 75 w 562"/>
                <a:gd name="T31" fmla="*/ 35 h 213"/>
                <a:gd name="T32" fmla="*/ 75 w 562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2" h="213">
                  <a:moveTo>
                    <a:pt x="75" y="0"/>
                  </a:moveTo>
                  <a:lnTo>
                    <a:pt x="156" y="0"/>
                  </a:lnTo>
                  <a:lnTo>
                    <a:pt x="156" y="0"/>
                  </a:lnTo>
                  <a:lnTo>
                    <a:pt x="278" y="0"/>
                  </a:lnTo>
                  <a:lnTo>
                    <a:pt x="562" y="0"/>
                  </a:lnTo>
                  <a:lnTo>
                    <a:pt x="562" y="35"/>
                  </a:lnTo>
                  <a:lnTo>
                    <a:pt x="562" y="35"/>
                  </a:lnTo>
                  <a:lnTo>
                    <a:pt x="562" y="88"/>
                  </a:lnTo>
                  <a:lnTo>
                    <a:pt x="562" y="213"/>
                  </a:lnTo>
                  <a:lnTo>
                    <a:pt x="278" y="213"/>
                  </a:lnTo>
                  <a:lnTo>
                    <a:pt x="156" y="213"/>
                  </a:lnTo>
                  <a:lnTo>
                    <a:pt x="156" y="213"/>
                  </a:lnTo>
                  <a:lnTo>
                    <a:pt x="75" y="213"/>
                  </a:lnTo>
                  <a:lnTo>
                    <a:pt x="75" y="88"/>
                  </a:lnTo>
                  <a:lnTo>
                    <a:pt x="0" y="17"/>
                  </a:lnTo>
                  <a:lnTo>
                    <a:pt x="75" y="35"/>
                  </a:lnTo>
                  <a:lnTo>
                    <a:pt x="75" y="0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55" name="Rectangle 89"/>
            <p:cNvSpPr>
              <a:spLocks noChangeArrowheads="1"/>
            </p:cNvSpPr>
            <p:nvPr/>
          </p:nvSpPr>
          <p:spPr bwMode="auto">
            <a:xfrm>
              <a:off x="2030" y="1662"/>
              <a:ext cx="2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旭川ガス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8" name="Rectangle 90"/>
            <p:cNvSpPr>
              <a:spLocks noChangeArrowheads="1"/>
            </p:cNvSpPr>
            <p:nvPr/>
          </p:nvSpPr>
          <p:spPr bwMode="auto">
            <a:xfrm>
              <a:off x="1974" y="1757"/>
              <a:ext cx="24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（江別市）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9" name="Freeform 91"/>
            <p:cNvSpPr>
              <a:spLocks/>
            </p:cNvSpPr>
            <p:nvPr/>
          </p:nvSpPr>
          <p:spPr bwMode="auto">
            <a:xfrm>
              <a:off x="2001" y="1495"/>
              <a:ext cx="589" cy="131"/>
            </a:xfrm>
            <a:custGeom>
              <a:avLst/>
              <a:gdLst>
                <a:gd name="T0" fmla="*/ 87 w 589"/>
                <a:gd name="T1" fmla="*/ 0 h 131"/>
                <a:gd name="T2" fmla="*/ 171 w 589"/>
                <a:gd name="T3" fmla="*/ 0 h 131"/>
                <a:gd name="T4" fmla="*/ 171 w 589"/>
                <a:gd name="T5" fmla="*/ 0 h 131"/>
                <a:gd name="T6" fmla="*/ 297 w 589"/>
                <a:gd name="T7" fmla="*/ 0 h 131"/>
                <a:gd name="T8" fmla="*/ 589 w 589"/>
                <a:gd name="T9" fmla="*/ 0 h 131"/>
                <a:gd name="T10" fmla="*/ 589 w 589"/>
                <a:gd name="T11" fmla="*/ 22 h 131"/>
                <a:gd name="T12" fmla="*/ 589 w 589"/>
                <a:gd name="T13" fmla="*/ 22 h 131"/>
                <a:gd name="T14" fmla="*/ 589 w 589"/>
                <a:gd name="T15" fmla="*/ 55 h 131"/>
                <a:gd name="T16" fmla="*/ 589 w 589"/>
                <a:gd name="T17" fmla="*/ 131 h 131"/>
                <a:gd name="T18" fmla="*/ 297 w 589"/>
                <a:gd name="T19" fmla="*/ 131 h 131"/>
                <a:gd name="T20" fmla="*/ 171 w 589"/>
                <a:gd name="T21" fmla="*/ 131 h 131"/>
                <a:gd name="T22" fmla="*/ 171 w 589"/>
                <a:gd name="T23" fmla="*/ 131 h 131"/>
                <a:gd name="T24" fmla="*/ 87 w 589"/>
                <a:gd name="T25" fmla="*/ 131 h 131"/>
                <a:gd name="T26" fmla="*/ 87 w 589"/>
                <a:gd name="T27" fmla="*/ 55 h 131"/>
                <a:gd name="T28" fmla="*/ 0 w 589"/>
                <a:gd name="T29" fmla="*/ 57 h 131"/>
                <a:gd name="T30" fmla="*/ 87 w 589"/>
                <a:gd name="T31" fmla="*/ 22 h 131"/>
                <a:gd name="T32" fmla="*/ 87 w 589"/>
                <a:gd name="T3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9" h="131">
                  <a:moveTo>
                    <a:pt x="87" y="0"/>
                  </a:moveTo>
                  <a:lnTo>
                    <a:pt x="171" y="0"/>
                  </a:lnTo>
                  <a:lnTo>
                    <a:pt x="171" y="0"/>
                  </a:lnTo>
                  <a:lnTo>
                    <a:pt x="297" y="0"/>
                  </a:lnTo>
                  <a:lnTo>
                    <a:pt x="589" y="0"/>
                  </a:lnTo>
                  <a:lnTo>
                    <a:pt x="589" y="22"/>
                  </a:lnTo>
                  <a:lnTo>
                    <a:pt x="589" y="22"/>
                  </a:lnTo>
                  <a:lnTo>
                    <a:pt x="589" y="55"/>
                  </a:lnTo>
                  <a:lnTo>
                    <a:pt x="589" y="131"/>
                  </a:lnTo>
                  <a:lnTo>
                    <a:pt x="297" y="131"/>
                  </a:lnTo>
                  <a:lnTo>
                    <a:pt x="171" y="131"/>
                  </a:lnTo>
                  <a:lnTo>
                    <a:pt x="171" y="131"/>
                  </a:lnTo>
                  <a:lnTo>
                    <a:pt x="87" y="131"/>
                  </a:lnTo>
                  <a:lnTo>
                    <a:pt x="87" y="55"/>
                  </a:lnTo>
                  <a:lnTo>
                    <a:pt x="0" y="57"/>
                  </a:lnTo>
                  <a:lnTo>
                    <a:pt x="87" y="2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0" name="Freeform 92"/>
            <p:cNvSpPr>
              <a:spLocks/>
            </p:cNvSpPr>
            <p:nvPr/>
          </p:nvSpPr>
          <p:spPr bwMode="auto">
            <a:xfrm>
              <a:off x="2001" y="1495"/>
              <a:ext cx="589" cy="131"/>
            </a:xfrm>
            <a:custGeom>
              <a:avLst/>
              <a:gdLst>
                <a:gd name="T0" fmla="*/ 87 w 589"/>
                <a:gd name="T1" fmla="*/ 0 h 131"/>
                <a:gd name="T2" fmla="*/ 171 w 589"/>
                <a:gd name="T3" fmla="*/ 0 h 131"/>
                <a:gd name="T4" fmla="*/ 171 w 589"/>
                <a:gd name="T5" fmla="*/ 0 h 131"/>
                <a:gd name="T6" fmla="*/ 297 w 589"/>
                <a:gd name="T7" fmla="*/ 0 h 131"/>
                <a:gd name="T8" fmla="*/ 589 w 589"/>
                <a:gd name="T9" fmla="*/ 0 h 131"/>
                <a:gd name="T10" fmla="*/ 589 w 589"/>
                <a:gd name="T11" fmla="*/ 22 h 131"/>
                <a:gd name="T12" fmla="*/ 589 w 589"/>
                <a:gd name="T13" fmla="*/ 22 h 131"/>
                <a:gd name="T14" fmla="*/ 589 w 589"/>
                <a:gd name="T15" fmla="*/ 55 h 131"/>
                <a:gd name="T16" fmla="*/ 589 w 589"/>
                <a:gd name="T17" fmla="*/ 131 h 131"/>
                <a:gd name="T18" fmla="*/ 297 w 589"/>
                <a:gd name="T19" fmla="*/ 131 h 131"/>
                <a:gd name="T20" fmla="*/ 171 w 589"/>
                <a:gd name="T21" fmla="*/ 131 h 131"/>
                <a:gd name="T22" fmla="*/ 171 w 589"/>
                <a:gd name="T23" fmla="*/ 131 h 131"/>
                <a:gd name="T24" fmla="*/ 87 w 589"/>
                <a:gd name="T25" fmla="*/ 131 h 131"/>
                <a:gd name="T26" fmla="*/ 87 w 589"/>
                <a:gd name="T27" fmla="*/ 55 h 131"/>
                <a:gd name="T28" fmla="*/ 0 w 589"/>
                <a:gd name="T29" fmla="*/ 57 h 131"/>
                <a:gd name="T30" fmla="*/ 87 w 589"/>
                <a:gd name="T31" fmla="*/ 22 h 131"/>
                <a:gd name="T32" fmla="*/ 87 w 589"/>
                <a:gd name="T3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9" h="131">
                  <a:moveTo>
                    <a:pt x="87" y="0"/>
                  </a:moveTo>
                  <a:lnTo>
                    <a:pt x="171" y="0"/>
                  </a:lnTo>
                  <a:lnTo>
                    <a:pt x="171" y="0"/>
                  </a:lnTo>
                  <a:lnTo>
                    <a:pt x="297" y="0"/>
                  </a:lnTo>
                  <a:lnTo>
                    <a:pt x="589" y="0"/>
                  </a:lnTo>
                  <a:lnTo>
                    <a:pt x="589" y="22"/>
                  </a:lnTo>
                  <a:lnTo>
                    <a:pt x="589" y="22"/>
                  </a:lnTo>
                  <a:lnTo>
                    <a:pt x="589" y="55"/>
                  </a:lnTo>
                  <a:lnTo>
                    <a:pt x="589" y="131"/>
                  </a:lnTo>
                  <a:lnTo>
                    <a:pt x="297" y="131"/>
                  </a:lnTo>
                  <a:lnTo>
                    <a:pt x="171" y="131"/>
                  </a:lnTo>
                  <a:lnTo>
                    <a:pt x="171" y="131"/>
                  </a:lnTo>
                  <a:lnTo>
                    <a:pt x="87" y="131"/>
                  </a:lnTo>
                  <a:lnTo>
                    <a:pt x="87" y="55"/>
                  </a:lnTo>
                  <a:lnTo>
                    <a:pt x="0" y="57"/>
                  </a:lnTo>
                  <a:lnTo>
                    <a:pt x="87" y="22"/>
                  </a:lnTo>
                  <a:lnTo>
                    <a:pt x="87" y="0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1" name="Rectangle 93"/>
            <p:cNvSpPr>
              <a:spLocks noChangeArrowheads="1"/>
            </p:cNvSpPr>
            <p:nvPr/>
          </p:nvSpPr>
          <p:spPr bwMode="auto">
            <a:xfrm>
              <a:off x="2151" y="1508"/>
              <a:ext cx="37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岩見沢ガス</a:t>
              </a:r>
              <a:endParaRPr kumimoji="1" lang="ja-JP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3" name="Freeform 94"/>
            <p:cNvSpPr>
              <a:spLocks/>
            </p:cNvSpPr>
            <p:nvPr/>
          </p:nvSpPr>
          <p:spPr bwMode="auto">
            <a:xfrm>
              <a:off x="2074" y="1308"/>
              <a:ext cx="476" cy="139"/>
            </a:xfrm>
            <a:custGeom>
              <a:avLst/>
              <a:gdLst>
                <a:gd name="T0" fmla="*/ 64 w 476"/>
                <a:gd name="T1" fmla="*/ 0 h 139"/>
                <a:gd name="T2" fmla="*/ 133 w 476"/>
                <a:gd name="T3" fmla="*/ 0 h 139"/>
                <a:gd name="T4" fmla="*/ 133 w 476"/>
                <a:gd name="T5" fmla="*/ 0 h 139"/>
                <a:gd name="T6" fmla="*/ 236 w 476"/>
                <a:gd name="T7" fmla="*/ 0 h 139"/>
                <a:gd name="T8" fmla="*/ 476 w 476"/>
                <a:gd name="T9" fmla="*/ 0 h 139"/>
                <a:gd name="T10" fmla="*/ 476 w 476"/>
                <a:gd name="T11" fmla="*/ 76 h 139"/>
                <a:gd name="T12" fmla="*/ 476 w 476"/>
                <a:gd name="T13" fmla="*/ 76 h 139"/>
                <a:gd name="T14" fmla="*/ 476 w 476"/>
                <a:gd name="T15" fmla="*/ 108 h 139"/>
                <a:gd name="T16" fmla="*/ 476 w 476"/>
                <a:gd name="T17" fmla="*/ 130 h 139"/>
                <a:gd name="T18" fmla="*/ 236 w 476"/>
                <a:gd name="T19" fmla="*/ 130 h 139"/>
                <a:gd name="T20" fmla="*/ 133 w 476"/>
                <a:gd name="T21" fmla="*/ 130 h 139"/>
                <a:gd name="T22" fmla="*/ 133 w 476"/>
                <a:gd name="T23" fmla="*/ 130 h 139"/>
                <a:gd name="T24" fmla="*/ 64 w 476"/>
                <a:gd name="T25" fmla="*/ 130 h 139"/>
                <a:gd name="T26" fmla="*/ 64 w 476"/>
                <a:gd name="T27" fmla="*/ 108 h 139"/>
                <a:gd name="T28" fmla="*/ 0 w 476"/>
                <a:gd name="T29" fmla="*/ 139 h 139"/>
                <a:gd name="T30" fmla="*/ 64 w 476"/>
                <a:gd name="T31" fmla="*/ 76 h 139"/>
                <a:gd name="T32" fmla="*/ 64 w 476"/>
                <a:gd name="T3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6" h="139">
                  <a:moveTo>
                    <a:pt x="64" y="0"/>
                  </a:moveTo>
                  <a:lnTo>
                    <a:pt x="133" y="0"/>
                  </a:lnTo>
                  <a:lnTo>
                    <a:pt x="133" y="0"/>
                  </a:lnTo>
                  <a:lnTo>
                    <a:pt x="236" y="0"/>
                  </a:lnTo>
                  <a:lnTo>
                    <a:pt x="476" y="0"/>
                  </a:lnTo>
                  <a:lnTo>
                    <a:pt x="476" y="76"/>
                  </a:lnTo>
                  <a:lnTo>
                    <a:pt x="476" y="76"/>
                  </a:lnTo>
                  <a:lnTo>
                    <a:pt x="476" y="108"/>
                  </a:lnTo>
                  <a:lnTo>
                    <a:pt x="476" y="130"/>
                  </a:lnTo>
                  <a:lnTo>
                    <a:pt x="236" y="130"/>
                  </a:lnTo>
                  <a:lnTo>
                    <a:pt x="133" y="130"/>
                  </a:lnTo>
                  <a:lnTo>
                    <a:pt x="133" y="130"/>
                  </a:lnTo>
                  <a:lnTo>
                    <a:pt x="64" y="130"/>
                  </a:lnTo>
                  <a:lnTo>
                    <a:pt x="64" y="108"/>
                  </a:lnTo>
                  <a:lnTo>
                    <a:pt x="0" y="139"/>
                  </a:lnTo>
                  <a:lnTo>
                    <a:pt x="64" y="7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4" name="Freeform 95"/>
            <p:cNvSpPr>
              <a:spLocks/>
            </p:cNvSpPr>
            <p:nvPr/>
          </p:nvSpPr>
          <p:spPr bwMode="auto">
            <a:xfrm>
              <a:off x="2074" y="1308"/>
              <a:ext cx="476" cy="139"/>
            </a:xfrm>
            <a:custGeom>
              <a:avLst/>
              <a:gdLst>
                <a:gd name="T0" fmla="*/ 64 w 476"/>
                <a:gd name="T1" fmla="*/ 0 h 139"/>
                <a:gd name="T2" fmla="*/ 133 w 476"/>
                <a:gd name="T3" fmla="*/ 0 h 139"/>
                <a:gd name="T4" fmla="*/ 133 w 476"/>
                <a:gd name="T5" fmla="*/ 0 h 139"/>
                <a:gd name="T6" fmla="*/ 236 w 476"/>
                <a:gd name="T7" fmla="*/ 0 h 139"/>
                <a:gd name="T8" fmla="*/ 476 w 476"/>
                <a:gd name="T9" fmla="*/ 0 h 139"/>
                <a:gd name="T10" fmla="*/ 476 w 476"/>
                <a:gd name="T11" fmla="*/ 76 h 139"/>
                <a:gd name="T12" fmla="*/ 476 w 476"/>
                <a:gd name="T13" fmla="*/ 76 h 139"/>
                <a:gd name="T14" fmla="*/ 476 w 476"/>
                <a:gd name="T15" fmla="*/ 108 h 139"/>
                <a:gd name="T16" fmla="*/ 476 w 476"/>
                <a:gd name="T17" fmla="*/ 130 h 139"/>
                <a:gd name="T18" fmla="*/ 236 w 476"/>
                <a:gd name="T19" fmla="*/ 130 h 139"/>
                <a:gd name="T20" fmla="*/ 133 w 476"/>
                <a:gd name="T21" fmla="*/ 130 h 139"/>
                <a:gd name="T22" fmla="*/ 133 w 476"/>
                <a:gd name="T23" fmla="*/ 130 h 139"/>
                <a:gd name="T24" fmla="*/ 64 w 476"/>
                <a:gd name="T25" fmla="*/ 130 h 139"/>
                <a:gd name="T26" fmla="*/ 64 w 476"/>
                <a:gd name="T27" fmla="*/ 108 h 139"/>
                <a:gd name="T28" fmla="*/ 0 w 476"/>
                <a:gd name="T29" fmla="*/ 139 h 139"/>
                <a:gd name="T30" fmla="*/ 64 w 476"/>
                <a:gd name="T31" fmla="*/ 76 h 139"/>
                <a:gd name="T32" fmla="*/ 64 w 476"/>
                <a:gd name="T3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6" h="139">
                  <a:moveTo>
                    <a:pt x="64" y="0"/>
                  </a:moveTo>
                  <a:lnTo>
                    <a:pt x="133" y="0"/>
                  </a:lnTo>
                  <a:lnTo>
                    <a:pt x="133" y="0"/>
                  </a:lnTo>
                  <a:lnTo>
                    <a:pt x="236" y="0"/>
                  </a:lnTo>
                  <a:lnTo>
                    <a:pt x="476" y="0"/>
                  </a:lnTo>
                  <a:lnTo>
                    <a:pt x="476" y="76"/>
                  </a:lnTo>
                  <a:lnTo>
                    <a:pt x="476" y="76"/>
                  </a:lnTo>
                  <a:lnTo>
                    <a:pt x="476" y="108"/>
                  </a:lnTo>
                  <a:lnTo>
                    <a:pt x="476" y="130"/>
                  </a:lnTo>
                  <a:lnTo>
                    <a:pt x="236" y="130"/>
                  </a:lnTo>
                  <a:lnTo>
                    <a:pt x="133" y="130"/>
                  </a:lnTo>
                  <a:lnTo>
                    <a:pt x="133" y="130"/>
                  </a:lnTo>
                  <a:lnTo>
                    <a:pt x="64" y="130"/>
                  </a:lnTo>
                  <a:lnTo>
                    <a:pt x="64" y="108"/>
                  </a:lnTo>
                  <a:lnTo>
                    <a:pt x="0" y="139"/>
                  </a:lnTo>
                  <a:lnTo>
                    <a:pt x="64" y="76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5" name="Rectangle 96"/>
            <p:cNvSpPr>
              <a:spLocks noChangeArrowheads="1"/>
            </p:cNvSpPr>
            <p:nvPr/>
          </p:nvSpPr>
          <p:spPr bwMode="auto">
            <a:xfrm>
              <a:off x="2196" y="1321"/>
              <a:ext cx="20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美唄ガス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7" name="Freeform 97"/>
            <p:cNvSpPr>
              <a:spLocks/>
            </p:cNvSpPr>
            <p:nvPr/>
          </p:nvSpPr>
          <p:spPr bwMode="auto">
            <a:xfrm>
              <a:off x="1646" y="1066"/>
              <a:ext cx="412" cy="175"/>
            </a:xfrm>
            <a:custGeom>
              <a:avLst/>
              <a:gdLst>
                <a:gd name="T0" fmla="*/ 0 w 412"/>
                <a:gd name="T1" fmla="*/ 0 h 175"/>
                <a:gd name="T2" fmla="*/ 240 w 412"/>
                <a:gd name="T3" fmla="*/ 0 h 175"/>
                <a:gd name="T4" fmla="*/ 240 w 412"/>
                <a:gd name="T5" fmla="*/ 0 h 175"/>
                <a:gd name="T6" fmla="*/ 344 w 412"/>
                <a:gd name="T7" fmla="*/ 0 h 175"/>
                <a:gd name="T8" fmla="*/ 412 w 412"/>
                <a:gd name="T9" fmla="*/ 0 h 175"/>
                <a:gd name="T10" fmla="*/ 412 w 412"/>
                <a:gd name="T11" fmla="*/ 76 h 175"/>
                <a:gd name="T12" fmla="*/ 412 w 412"/>
                <a:gd name="T13" fmla="*/ 76 h 175"/>
                <a:gd name="T14" fmla="*/ 412 w 412"/>
                <a:gd name="T15" fmla="*/ 108 h 175"/>
                <a:gd name="T16" fmla="*/ 412 w 412"/>
                <a:gd name="T17" fmla="*/ 130 h 175"/>
                <a:gd name="T18" fmla="*/ 344 w 412"/>
                <a:gd name="T19" fmla="*/ 130 h 175"/>
                <a:gd name="T20" fmla="*/ 397 w 412"/>
                <a:gd name="T21" fmla="*/ 175 h 175"/>
                <a:gd name="T22" fmla="*/ 240 w 412"/>
                <a:gd name="T23" fmla="*/ 130 h 175"/>
                <a:gd name="T24" fmla="*/ 0 w 412"/>
                <a:gd name="T25" fmla="*/ 130 h 175"/>
                <a:gd name="T26" fmla="*/ 0 w 412"/>
                <a:gd name="T27" fmla="*/ 108 h 175"/>
                <a:gd name="T28" fmla="*/ 0 w 412"/>
                <a:gd name="T29" fmla="*/ 76 h 175"/>
                <a:gd name="T30" fmla="*/ 0 w 412"/>
                <a:gd name="T31" fmla="*/ 76 h 175"/>
                <a:gd name="T32" fmla="*/ 0 w 412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175">
                  <a:moveTo>
                    <a:pt x="0" y="0"/>
                  </a:moveTo>
                  <a:lnTo>
                    <a:pt x="240" y="0"/>
                  </a:lnTo>
                  <a:lnTo>
                    <a:pt x="240" y="0"/>
                  </a:lnTo>
                  <a:lnTo>
                    <a:pt x="344" y="0"/>
                  </a:lnTo>
                  <a:lnTo>
                    <a:pt x="412" y="0"/>
                  </a:lnTo>
                  <a:lnTo>
                    <a:pt x="412" y="76"/>
                  </a:lnTo>
                  <a:lnTo>
                    <a:pt x="412" y="76"/>
                  </a:lnTo>
                  <a:lnTo>
                    <a:pt x="412" y="108"/>
                  </a:lnTo>
                  <a:lnTo>
                    <a:pt x="412" y="130"/>
                  </a:lnTo>
                  <a:lnTo>
                    <a:pt x="344" y="130"/>
                  </a:lnTo>
                  <a:lnTo>
                    <a:pt x="397" y="175"/>
                  </a:lnTo>
                  <a:lnTo>
                    <a:pt x="240" y="130"/>
                  </a:lnTo>
                  <a:lnTo>
                    <a:pt x="0" y="130"/>
                  </a:lnTo>
                  <a:lnTo>
                    <a:pt x="0" y="10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8" name="Freeform 98"/>
            <p:cNvSpPr>
              <a:spLocks/>
            </p:cNvSpPr>
            <p:nvPr/>
          </p:nvSpPr>
          <p:spPr bwMode="auto">
            <a:xfrm>
              <a:off x="1646" y="1066"/>
              <a:ext cx="412" cy="175"/>
            </a:xfrm>
            <a:custGeom>
              <a:avLst/>
              <a:gdLst>
                <a:gd name="T0" fmla="*/ 0 w 412"/>
                <a:gd name="T1" fmla="*/ 0 h 175"/>
                <a:gd name="T2" fmla="*/ 240 w 412"/>
                <a:gd name="T3" fmla="*/ 0 h 175"/>
                <a:gd name="T4" fmla="*/ 240 w 412"/>
                <a:gd name="T5" fmla="*/ 0 h 175"/>
                <a:gd name="T6" fmla="*/ 344 w 412"/>
                <a:gd name="T7" fmla="*/ 0 h 175"/>
                <a:gd name="T8" fmla="*/ 412 w 412"/>
                <a:gd name="T9" fmla="*/ 0 h 175"/>
                <a:gd name="T10" fmla="*/ 412 w 412"/>
                <a:gd name="T11" fmla="*/ 76 h 175"/>
                <a:gd name="T12" fmla="*/ 412 w 412"/>
                <a:gd name="T13" fmla="*/ 76 h 175"/>
                <a:gd name="T14" fmla="*/ 412 w 412"/>
                <a:gd name="T15" fmla="*/ 108 h 175"/>
                <a:gd name="T16" fmla="*/ 412 w 412"/>
                <a:gd name="T17" fmla="*/ 130 h 175"/>
                <a:gd name="T18" fmla="*/ 344 w 412"/>
                <a:gd name="T19" fmla="*/ 130 h 175"/>
                <a:gd name="T20" fmla="*/ 397 w 412"/>
                <a:gd name="T21" fmla="*/ 175 h 175"/>
                <a:gd name="T22" fmla="*/ 240 w 412"/>
                <a:gd name="T23" fmla="*/ 130 h 175"/>
                <a:gd name="T24" fmla="*/ 0 w 412"/>
                <a:gd name="T25" fmla="*/ 130 h 175"/>
                <a:gd name="T26" fmla="*/ 0 w 412"/>
                <a:gd name="T27" fmla="*/ 108 h 175"/>
                <a:gd name="T28" fmla="*/ 0 w 412"/>
                <a:gd name="T29" fmla="*/ 76 h 175"/>
                <a:gd name="T30" fmla="*/ 0 w 412"/>
                <a:gd name="T31" fmla="*/ 76 h 175"/>
                <a:gd name="T32" fmla="*/ 0 w 412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175">
                  <a:moveTo>
                    <a:pt x="0" y="0"/>
                  </a:moveTo>
                  <a:lnTo>
                    <a:pt x="240" y="0"/>
                  </a:lnTo>
                  <a:lnTo>
                    <a:pt x="240" y="0"/>
                  </a:lnTo>
                  <a:lnTo>
                    <a:pt x="344" y="0"/>
                  </a:lnTo>
                  <a:lnTo>
                    <a:pt x="412" y="0"/>
                  </a:lnTo>
                  <a:lnTo>
                    <a:pt x="412" y="76"/>
                  </a:lnTo>
                  <a:lnTo>
                    <a:pt x="412" y="76"/>
                  </a:lnTo>
                  <a:lnTo>
                    <a:pt x="412" y="108"/>
                  </a:lnTo>
                  <a:lnTo>
                    <a:pt x="412" y="130"/>
                  </a:lnTo>
                  <a:lnTo>
                    <a:pt x="344" y="130"/>
                  </a:lnTo>
                  <a:lnTo>
                    <a:pt x="397" y="175"/>
                  </a:lnTo>
                  <a:lnTo>
                    <a:pt x="240" y="130"/>
                  </a:lnTo>
                  <a:lnTo>
                    <a:pt x="0" y="130"/>
                  </a:lnTo>
                  <a:lnTo>
                    <a:pt x="0" y="10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99" name="Rectangle 99"/>
            <p:cNvSpPr>
              <a:spLocks noChangeArrowheads="1"/>
            </p:cNvSpPr>
            <p:nvPr/>
          </p:nvSpPr>
          <p:spPr bwMode="auto">
            <a:xfrm>
              <a:off x="1704" y="1079"/>
              <a:ext cx="12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滝川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0" name="Rectangle 100"/>
            <p:cNvSpPr>
              <a:spLocks noChangeArrowheads="1"/>
            </p:cNvSpPr>
            <p:nvPr/>
          </p:nvSpPr>
          <p:spPr bwMode="auto">
            <a:xfrm>
              <a:off x="1867" y="1079"/>
              <a:ext cx="11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1" name="Freeform 101"/>
            <p:cNvSpPr>
              <a:spLocks/>
            </p:cNvSpPr>
            <p:nvPr/>
          </p:nvSpPr>
          <p:spPr bwMode="auto">
            <a:xfrm>
              <a:off x="2435" y="816"/>
              <a:ext cx="412" cy="182"/>
            </a:xfrm>
            <a:custGeom>
              <a:avLst/>
              <a:gdLst>
                <a:gd name="T0" fmla="*/ 0 w 412"/>
                <a:gd name="T1" fmla="*/ 0 h 182"/>
                <a:gd name="T2" fmla="*/ 68 w 412"/>
                <a:gd name="T3" fmla="*/ 0 h 182"/>
                <a:gd name="T4" fmla="*/ 68 w 412"/>
                <a:gd name="T5" fmla="*/ 0 h 182"/>
                <a:gd name="T6" fmla="*/ 172 w 412"/>
                <a:gd name="T7" fmla="*/ 0 h 182"/>
                <a:gd name="T8" fmla="*/ 412 w 412"/>
                <a:gd name="T9" fmla="*/ 0 h 182"/>
                <a:gd name="T10" fmla="*/ 412 w 412"/>
                <a:gd name="T11" fmla="*/ 76 h 182"/>
                <a:gd name="T12" fmla="*/ 412 w 412"/>
                <a:gd name="T13" fmla="*/ 76 h 182"/>
                <a:gd name="T14" fmla="*/ 412 w 412"/>
                <a:gd name="T15" fmla="*/ 108 h 182"/>
                <a:gd name="T16" fmla="*/ 412 w 412"/>
                <a:gd name="T17" fmla="*/ 130 h 182"/>
                <a:gd name="T18" fmla="*/ 172 w 412"/>
                <a:gd name="T19" fmla="*/ 130 h 182"/>
                <a:gd name="T20" fmla="*/ 15 w 412"/>
                <a:gd name="T21" fmla="*/ 182 h 182"/>
                <a:gd name="T22" fmla="*/ 68 w 412"/>
                <a:gd name="T23" fmla="*/ 130 h 182"/>
                <a:gd name="T24" fmla="*/ 0 w 412"/>
                <a:gd name="T25" fmla="*/ 130 h 182"/>
                <a:gd name="T26" fmla="*/ 0 w 412"/>
                <a:gd name="T27" fmla="*/ 108 h 182"/>
                <a:gd name="T28" fmla="*/ 0 w 412"/>
                <a:gd name="T29" fmla="*/ 76 h 182"/>
                <a:gd name="T30" fmla="*/ 0 w 412"/>
                <a:gd name="T31" fmla="*/ 76 h 182"/>
                <a:gd name="T32" fmla="*/ 0 w 412"/>
                <a:gd name="T3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182">
                  <a:moveTo>
                    <a:pt x="0" y="0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172" y="0"/>
                  </a:lnTo>
                  <a:lnTo>
                    <a:pt x="412" y="0"/>
                  </a:lnTo>
                  <a:lnTo>
                    <a:pt x="412" y="76"/>
                  </a:lnTo>
                  <a:lnTo>
                    <a:pt x="412" y="76"/>
                  </a:lnTo>
                  <a:lnTo>
                    <a:pt x="412" y="108"/>
                  </a:lnTo>
                  <a:lnTo>
                    <a:pt x="412" y="130"/>
                  </a:lnTo>
                  <a:lnTo>
                    <a:pt x="172" y="130"/>
                  </a:lnTo>
                  <a:lnTo>
                    <a:pt x="15" y="182"/>
                  </a:lnTo>
                  <a:lnTo>
                    <a:pt x="68" y="130"/>
                  </a:lnTo>
                  <a:lnTo>
                    <a:pt x="0" y="130"/>
                  </a:lnTo>
                  <a:lnTo>
                    <a:pt x="0" y="10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F2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02" name="Freeform 102"/>
            <p:cNvSpPr>
              <a:spLocks/>
            </p:cNvSpPr>
            <p:nvPr/>
          </p:nvSpPr>
          <p:spPr bwMode="auto">
            <a:xfrm>
              <a:off x="2435" y="816"/>
              <a:ext cx="412" cy="182"/>
            </a:xfrm>
            <a:custGeom>
              <a:avLst/>
              <a:gdLst>
                <a:gd name="T0" fmla="*/ 0 w 412"/>
                <a:gd name="T1" fmla="*/ 0 h 182"/>
                <a:gd name="T2" fmla="*/ 68 w 412"/>
                <a:gd name="T3" fmla="*/ 0 h 182"/>
                <a:gd name="T4" fmla="*/ 68 w 412"/>
                <a:gd name="T5" fmla="*/ 0 h 182"/>
                <a:gd name="T6" fmla="*/ 172 w 412"/>
                <a:gd name="T7" fmla="*/ 0 h 182"/>
                <a:gd name="T8" fmla="*/ 412 w 412"/>
                <a:gd name="T9" fmla="*/ 0 h 182"/>
                <a:gd name="T10" fmla="*/ 412 w 412"/>
                <a:gd name="T11" fmla="*/ 76 h 182"/>
                <a:gd name="T12" fmla="*/ 412 w 412"/>
                <a:gd name="T13" fmla="*/ 76 h 182"/>
                <a:gd name="T14" fmla="*/ 412 w 412"/>
                <a:gd name="T15" fmla="*/ 108 h 182"/>
                <a:gd name="T16" fmla="*/ 412 w 412"/>
                <a:gd name="T17" fmla="*/ 130 h 182"/>
                <a:gd name="T18" fmla="*/ 172 w 412"/>
                <a:gd name="T19" fmla="*/ 130 h 182"/>
                <a:gd name="T20" fmla="*/ 15 w 412"/>
                <a:gd name="T21" fmla="*/ 182 h 182"/>
                <a:gd name="T22" fmla="*/ 68 w 412"/>
                <a:gd name="T23" fmla="*/ 130 h 182"/>
                <a:gd name="T24" fmla="*/ 0 w 412"/>
                <a:gd name="T25" fmla="*/ 130 h 182"/>
                <a:gd name="T26" fmla="*/ 0 w 412"/>
                <a:gd name="T27" fmla="*/ 108 h 182"/>
                <a:gd name="T28" fmla="*/ 0 w 412"/>
                <a:gd name="T29" fmla="*/ 76 h 182"/>
                <a:gd name="T30" fmla="*/ 0 w 412"/>
                <a:gd name="T31" fmla="*/ 76 h 182"/>
                <a:gd name="T32" fmla="*/ 0 w 412"/>
                <a:gd name="T3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182">
                  <a:moveTo>
                    <a:pt x="0" y="0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172" y="0"/>
                  </a:lnTo>
                  <a:lnTo>
                    <a:pt x="412" y="0"/>
                  </a:lnTo>
                  <a:lnTo>
                    <a:pt x="412" y="76"/>
                  </a:lnTo>
                  <a:lnTo>
                    <a:pt x="412" y="76"/>
                  </a:lnTo>
                  <a:lnTo>
                    <a:pt x="412" y="108"/>
                  </a:lnTo>
                  <a:lnTo>
                    <a:pt x="412" y="130"/>
                  </a:lnTo>
                  <a:lnTo>
                    <a:pt x="172" y="130"/>
                  </a:lnTo>
                  <a:lnTo>
                    <a:pt x="15" y="182"/>
                  </a:lnTo>
                  <a:lnTo>
                    <a:pt x="68" y="130"/>
                  </a:lnTo>
                  <a:lnTo>
                    <a:pt x="0" y="130"/>
                  </a:lnTo>
                  <a:lnTo>
                    <a:pt x="0" y="10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03" name="Rectangle 103"/>
            <p:cNvSpPr>
              <a:spLocks noChangeArrowheads="1"/>
            </p:cNvSpPr>
            <p:nvPr/>
          </p:nvSpPr>
          <p:spPr bwMode="auto">
            <a:xfrm>
              <a:off x="2493" y="829"/>
              <a:ext cx="2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旭川ガス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4" name="Freeform 104"/>
            <p:cNvSpPr>
              <a:spLocks/>
            </p:cNvSpPr>
            <p:nvPr/>
          </p:nvSpPr>
          <p:spPr bwMode="auto">
            <a:xfrm>
              <a:off x="3127" y="733"/>
              <a:ext cx="578" cy="281"/>
            </a:xfrm>
            <a:custGeom>
              <a:avLst/>
              <a:gdLst>
                <a:gd name="T0" fmla="*/ 0 w 578"/>
                <a:gd name="T1" fmla="*/ 0 h 281"/>
                <a:gd name="T2" fmla="*/ 337 w 578"/>
                <a:gd name="T3" fmla="*/ 0 h 281"/>
                <a:gd name="T4" fmla="*/ 337 w 578"/>
                <a:gd name="T5" fmla="*/ 0 h 281"/>
                <a:gd name="T6" fmla="*/ 482 w 578"/>
                <a:gd name="T7" fmla="*/ 0 h 281"/>
                <a:gd name="T8" fmla="*/ 578 w 578"/>
                <a:gd name="T9" fmla="*/ 0 h 281"/>
                <a:gd name="T10" fmla="*/ 578 w 578"/>
                <a:gd name="T11" fmla="*/ 124 h 281"/>
                <a:gd name="T12" fmla="*/ 578 w 578"/>
                <a:gd name="T13" fmla="*/ 124 h 281"/>
                <a:gd name="T14" fmla="*/ 578 w 578"/>
                <a:gd name="T15" fmla="*/ 178 h 281"/>
                <a:gd name="T16" fmla="*/ 578 w 578"/>
                <a:gd name="T17" fmla="*/ 213 h 281"/>
                <a:gd name="T18" fmla="*/ 482 w 578"/>
                <a:gd name="T19" fmla="*/ 213 h 281"/>
                <a:gd name="T20" fmla="*/ 300 w 578"/>
                <a:gd name="T21" fmla="*/ 281 h 281"/>
                <a:gd name="T22" fmla="*/ 337 w 578"/>
                <a:gd name="T23" fmla="*/ 213 h 281"/>
                <a:gd name="T24" fmla="*/ 0 w 578"/>
                <a:gd name="T25" fmla="*/ 213 h 281"/>
                <a:gd name="T26" fmla="*/ 0 w 578"/>
                <a:gd name="T27" fmla="*/ 178 h 281"/>
                <a:gd name="T28" fmla="*/ 0 w 578"/>
                <a:gd name="T29" fmla="*/ 124 h 281"/>
                <a:gd name="T30" fmla="*/ 0 w 578"/>
                <a:gd name="T31" fmla="*/ 124 h 281"/>
                <a:gd name="T32" fmla="*/ 0 w 578"/>
                <a:gd name="T3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8" h="281">
                  <a:moveTo>
                    <a:pt x="0" y="0"/>
                  </a:moveTo>
                  <a:lnTo>
                    <a:pt x="337" y="0"/>
                  </a:lnTo>
                  <a:lnTo>
                    <a:pt x="337" y="0"/>
                  </a:lnTo>
                  <a:lnTo>
                    <a:pt x="482" y="0"/>
                  </a:lnTo>
                  <a:lnTo>
                    <a:pt x="578" y="0"/>
                  </a:lnTo>
                  <a:lnTo>
                    <a:pt x="578" y="124"/>
                  </a:lnTo>
                  <a:lnTo>
                    <a:pt x="578" y="124"/>
                  </a:lnTo>
                  <a:lnTo>
                    <a:pt x="578" y="178"/>
                  </a:lnTo>
                  <a:lnTo>
                    <a:pt x="578" y="213"/>
                  </a:lnTo>
                  <a:lnTo>
                    <a:pt x="482" y="213"/>
                  </a:lnTo>
                  <a:lnTo>
                    <a:pt x="300" y="281"/>
                  </a:lnTo>
                  <a:lnTo>
                    <a:pt x="337" y="213"/>
                  </a:lnTo>
                  <a:lnTo>
                    <a:pt x="0" y="213"/>
                  </a:lnTo>
                  <a:lnTo>
                    <a:pt x="0" y="17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05" name="Freeform 105"/>
            <p:cNvSpPr>
              <a:spLocks/>
            </p:cNvSpPr>
            <p:nvPr/>
          </p:nvSpPr>
          <p:spPr bwMode="auto">
            <a:xfrm>
              <a:off x="3127" y="733"/>
              <a:ext cx="578" cy="281"/>
            </a:xfrm>
            <a:custGeom>
              <a:avLst/>
              <a:gdLst>
                <a:gd name="T0" fmla="*/ 0 w 578"/>
                <a:gd name="T1" fmla="*/ 0 h 281"/>
                <a:gd name="T2" fmla="*/ 337 w 578"/>
                <a:gd name="T3" fmla="*/ 0 h 281"/>
                <a:gd name="T4" fmla="*/ 337 w 578"/>
                <a:gd name="T5" fmla="*/ 0 h 281"/>
                <a:gd name="T6" fmla="*/ 482 w 578"/>
                <a:gd name="T7" fmla="*/ 0 h 281"/>
                <a:gd name="T8" fmla="*/ 578 w 578"/>
                <a:gd name="T9" fmla="*/ 0 h 281"/>
                <a:gd name="T10" fmla="*/ 578 w 578"/>
                <a:gd name="T11" fmla="*/ 124 h 281"/>
                <a:gd name="T12" fmla="*/ 578 w 578"/>
                <a:gd name="T13" fmla="*/ 124 h 281"/>
                <a:gd name="T14" fmla="*/ 578 w 578"/>
                <a:gd name="T15" fmla="*/ 178 h 281"/>
                <a:gd name="T16" fmla="*/ 578 w 578"/>
                <a:gd name="T17" fmla="*/ 213 h 281"/>
                <a:gd name="T18" fmla="*/ 482 w 578"/>
                <a:gd name="T19" fmla="*/ 213 h 281"/>
                <a:gd name="T20" fmla="*/ 300 w 578"/>
                <a:gd name="T21" fmla="*/ 281 h 281"/>
                <a:gd name="T22" fmla="*/ 337 w 578"/>
                <a:gd name="T23" fmla="*/ 213 h 281"/>
                <a:gd name="T24" fmla="*/ 0 w 578"/>
                <a:gd name="T25" fmla="*/ 213 h 281"/>
                <a:gd name="T26" fmla="*/ 0 w 578"/>
                <a:gd name="T27" fmla="*/ 178 h 281"/>
                <a:gd name="T28" fmla="*/ 0 w 578"/>
                <a:gd name="T29" fmla="*/ 124 h 281"/>
                <a:gd name="T30" fmla="*/ 0 w 578"/>
                <a:gd name="T31" fmla="*/ 124 h 281"/>
                <a:gd name="T32" fmla="*/ 0 w 578"/>
                <a:gd name="T3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8" h="281">
                  <a:moveTo>
                    <a:pt x="0" y="0"/>
                  </a:moveTo>
                  <a:lnTo>
                    <a:pt x="337" y="0"/>
                  </a:lnTo>
                  <a:lnTo>
                    <a:pt x="337" y="0"/>
                  </a:lnTo>
                  <a:lnTo>
                    <a:pt x="482" y="0"/>
                  </a:lnTo>
                  <a:lnTo>
                    <a:pt x="578" y="0"/>
                  </a:lnTo>
                  <a:lnTo>
                    <a:pt x="578" y="124"/>
                  </a:lnTo>
                  <a:lnTo>
                    <a:pt x="578" y="124"/>
                  </a:lnTo>
                  <a:lnTo>
                    <a:pt x="578" y="178"/>
                  </a:lnTo>
                  <a:lnTo>
                    <a:pt x="578" y="213"/>
                  </a:lnTo>
                  <a:lnTo>
                    <a:pt x="482" y="213"/>
                  </a:lnTo>
                  <a:lnTo>
                    <a:pt x="300" y="281"/>
                  </a:lnTo>
                  <a:lnTo>
                    <a:pt x="337" y="213"/>
                  </a:lnTo>
                  <a:lnTo>
                    <a:pt x="0" y="213"/>
                  </a:lnTo>
                  <a:lnTo>
                    <a:pt x="0" y="17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06" name="Rectangle 106"/>
            <p:cNvSpPr>
              <a:spLocks noChangeArrowheads="1"/>
            </p:cNvSpPr>
            <p:nvPr/>
          </p:nvSpPr>
          <p:spPr bwMode="auto">
            <a:xfrm>
              <a:off x="3227" y="739"/>
              <a:ext cx="25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7" name="Rectangle 107"/>
            <p:cNvSpPr>
              <a:spLocks noChangeArrowheads="1"/>
            </p:cNvSpPr>
            <p:nvPr/>
          </p:nvSpPr>
          <p:spPr bwMode="auto">
            <a:xfrm>
              <a:off x="3212" y="835"/>
              <a:ext cx="8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8" name="Rectangle 108"/>
            <p:cNvSpPr>
              <a:spLocks noChangeArrowheads="1"/>
            </p:cNvSpPr>
            <p:nvPr/>
          </p:nvSpPr>
          <p:spPr bwMode="auto">
            <a:xfrm>
              <a:off x="3294" y="835"/>
              <a:ext cx="12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北見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9" name="Rectangle 109"/>
            <p:cNvSpPr>
              <a:spLocks noChangeArrowheads="1"/>
            </p:cNvSpPr>
            <p:nvPr/>
          </p:nvSpPr>
          <p:spPr bwMode="auto">
            <a:xfrm>
              <a:off x="3457" y="835"/>
              <a:ext cx="12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0" name="Freeform 110"/>
            <p:cNvSpPr>
              <a:spLocks/>
            </p:cNvSpPr>
            <p:nvPr/>
          </p:nvSpPr>
          <p:spPr bwMode="auto">
            <a:xfrm>
              <a:off x="3697" y="1551"/>
              <a:ext cx="413" cy="175"/>
            </a:xfrm>
            <a:custGeom>
              <a:avLst/>
              <a:gdLst>
                <a:gd name="T0" fmla="*/ 0 w 413"/>
                <a:gd name="T1" fmla="*/ 0 h 175"/>
                <a:gd name="T2" fmla="*/ 69 w 413"/>
                <a:gd name="T3" fmla="*/ 0 h 175"/>
                <a:gd name="T4" fmla="*/ 69 w 413"/>
                <a:gd name="T5" fmla="*/ 0 h 175"/>
                <a:gd name="T6" fmla="*/ 172 w 413"/>
                <a:gd name="T7" fmla="*/ 0 h 175"/>
                <a:gd name="T8" fmla="*/ 413 w 413"/>
                <a:gd name="T9" fmla="*/ 0 h 175"/>
                <a:gd name="T10" fmla="*/ 413 w 413"/>
                <a:gd name="T11" fmla="*/ 76 h 175"/>
                <a:gd name="T12" fmla="*/ 413 w 413"/>
                <a:gd name="T13" fmla="*/ 76 h 175"/>
                <a:gd name="T14" fmla="*/ 413 w 413"/>
                <a:gd name="T15" fmla="*/ 109 h 175"/>
                <a:gd name="T16" fmla="*/ 413 w 413"/>
                <a:gd name="T17" fmla="*/ 130 h 175"/>
                <a:gd name="T18" fmla="*/ 172 w 413"/>
                <a:gd name="T19" fmla="*/ 130 h 175"/>
                <a:gd name="T20" fmla="*/ 29 w 413"/>
                <a:gd name="T21" fmla="*/ 175 h 175"/>
                <a:gd name="T22" fmla="*/ 69 w 413"/>
                <a:gd name="T23" fmla="*/ 130 h 175"/>
                <a:gd name="T24" fmla="*/ 0 w 413"/>
                <a:gd name="T25" fmla="*/ 130 h 175"/>
                <a:gd name="T26" fmla="*/ 0 w 413"/>
                <a:gd name="T27" fmla="*/ 109 h 175"/>
                <a:gd name="T28" fmla="*/ 0 w 413"/>
                <a:gd name="T29" fmla="*/ 76 h 175"/>
                <a:gd name="T30" fmla="*/ 0 w 413"/>
                <a:gd name="T31" fmla="*/ 76 h 175"/>
                <a:gd name="T32" fmla="*/ 0 w 413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3" h="175">
                  <a:moveTo>
                    <a:pt x="0" y="0"/>
                  </a:moveTo>
                  <a:lnTo>
                    <a:pt x="69" y="0"/>
                  </a:lnTo>
                  <a:lnTo>
                    <a:pt x="69" y="0"/>
                  </a:lnTo>
                  <a:lnTo>
                    <a:pt x="172" y="0"/>
                  </a:lnTo>
                  <a:lnTo>
                    <a:pt x="413" y="0"/>
                  </a:lnTo>
                  <a:lnTo>
                    <a:pt x="413" y="76"/>
                  </a:lnTo>
                  <a:lnTo>
                    <a:pt x="413" y="76"/>
                  </a:lnTo>
                  <a:lnTo>
                    <a:pt x="413" y="109"/>
                  </a:lnTo>
                  <a:lnTo>
                    <a:pt x="413" y="130"/>
                  </a:lnTo>
                  <a:lnTo>
                    <a:pt x="172" y="130"/>
                  </a:lnTo>
                  <a:lnTo>
                    <a:pt x="29" y="175"/>
                  </a:lnTo>
                  <a:lnTo>
                    <a:pt x="69" y="130"/>
                  </a:lnTo>
                  <a:lnTo>
                    <a:pt x="0" y="130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1" name="Freeform 111"/>
            <p:cNvSpPr>
              <a:spLocks/>
            </p:cNvSpPr>
            <p:nvPr/>
          </p:nvSpPr>
          <p:spPr bwMode="auto">
            <a:xfrm>
              <a:off x="3697" y="1551"/>
              <a:ext cx="413" cy="175"/>
            </a:xfrm>
            <a:custGeom>
              <a:avLst/>
              <a:gdLst>
                <a:gd name="T0" fmla="*/ 0 w 413"/>
                <a:gd name="T1" fmla="*/ 0 h 175"/>
                <a:gd name="T2" fmla="*/ 69 w 413"/>
                <a:gd name="T3" fmla="*/ 0 h 175"/>
                <a:gd name="T4" fmla="*/ 69 w 413"/>
                <a:gd name="T5" fmla="*/ 0 h 175"/>
                <a:gd name="T6" fmla="*/ 172 w 413"/>
                <a:gd name="T7" fmla="*/ 0 h 175"/>
                <a:gd name="T8" fmla="*/ 413 w 413"/>
                <a:gd name="T9" fmla="*/ 0 h 175"/>
                <a:gd name="T10" fmla="*/ 413 w 413"/>
                <a:gd name="T11" fmla="*/ 76 h 175"/>
                <a:gd name="T12" fmla="*/ 413 w 413"/>
                <a:gd name="T13" fmla="*/ 76 h 175"/>
                <a:gd name="T14" fmla="*/ 413 w 413"/>
                <a:gd name="T15" fmla="*/ 109 h 175"/>
                <a:gd name="T16" fmla="*/ 413 w 413"/>
                <a:gd name="T17" fmla="*/ 130 h 175"/>
                <a:gd name="T18" fmla="*/ 172 w 413"/>
                <a:gd name="T19" fmla="*/ 130 h 175"/>
                <a:gd name="T20" fmla="*/ 29 w 413"/>
                <a:gd name="T21" fmla="*/ 175 h 175"/>
                <a:gd name="T22" fmla="*/ 69 w 413"/>
                <a:gd name="T23" fmla="*/ 130 h 175"/>
                <a:gd name="T24" fmla="*/ 0 w 413"/>
                <a:gd name="T25" fmla="*/ 130 h 175"/>
                <a:gd name="T26" fmla="*/ 0 w 413"/>
                <a:gd name="T27" fmla="*/ 109 h 175"/>
                <a:gd name="T28" fmla="*/ 0 w 413"/>
                <a:gd name="T29" fmla="*/ 76 h 175"/>
                <a:gd name="T30" fmla="*/ 0 w 413"/>
                <a:gd name="T31" fmla="*/ 76 h 175"/>
                <a:gd name="T32" fmla="*/ 0 w 413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3" h="175">
                  <a:moveTo>
                    <a:pt x="0" y="0"/>
                  </a:moveTo>
                  <a:lnTo>
                    <a:pt x="69" y="0"/>
                  </a:lnTo>
                  <a:lnTo>
                    <a:pt x="69" y="0"/>
                  </a:lnTo>
                  <a:lnTo>
                    <a:pt x="172" y="0"/>
                  </a:lnTo>
                  <a:lnTo>
                    <a:pt x="413" y="0"/>
                  </a:lnTo>
                  <a:lnTo>
                    <a:pt x="413" y="76"/>
                  </a:lnTo>
                  <a:lnTo>
                    <a:pt x="413" y="76"/>
                  </a:lnTo>
                  <a:lnTo>
                    <a:pt x="413" y="109"/>
                  </a:lnTo>
                  <a:lnTo>
                    <a:pt x="413" y="130"/>
                  </a:lnTo>
                  <a:lnTo>
                    <a:pt x="172" y="130"/>
                  </a:lnTo>
                  <a:lnTo>
                    <a:pt x="29" y="175"/>
                  </a:lnTo>
                  <a:lnTo>
                    <a:pt x="69" y="130"/>
                  </a:lnTo>
                  <a:lnTo>
                    <a:pt x="0" y="130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2" name="Rectangle 112"/>
            <p:cNvSpPr>
              <a:spLocks noChangeArrowheads="1"/>
            </p:cNvSpPr>
            <p:nvPr/>
          </p:nvSpPr>
          <p:spPr bwMode="auto">
            <a:xfrm>
              <a:off x="3756" y="1564"/>
              <a:ext cx="2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釧路ガス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3" name="Freeform 113"/>
            <p:cNvSpPr>
              <a:spLocks/>
            </p:cNvSpPr>
            <p:nvPr/>
          </p:nvSpPr>
          <p:spPr bwMode="auto">
            <a:xfrm>
              <a:off x="2916" y="1644"/>
              <a:ext cx="413" cy="175"/>
            </a:xfrm>
            <a:custGeom>
              <a:avLst/>
              <a:gdLst>
                <a:gd name="T0" fmla="*/ 0 w 413"/>
                <a:gd name="T1" fmla="*/ 0 h 175"/>
                <a:gd name="T2" fmla="*/ 69 w 413"/>
                <a:gd name="T3" fmla="*/ 0 h 175"/>
                <a:gd name="T4" fmla="*/ 69 w 413"/>
                <a:gd name="T5" fmla="*/ 0 h 175"/>
                <a:gd name="T6" fmla="*/ 172 w 413"/>
                <a:gd name="T7" fmla="*/ 0 h 175"/>
                <a:gd name="T8" fmla="*/ 413 w 413"/>
                <a:gd name="T9" fmla="*/ 0 h 175"/>
                <a:gd name="T10" fmla="*/ 413 w 413"/>
                <a:gd name="T11" fmla="*/ 76 h 175"/>
                <a:gd name="T12" fmla="*/ 413 w 413"/>
                <a:gd name="T13" fmla="*/ 76 h 175"/>
                <a:gd name="T14" fmla="*/ 413 w 413"/>
                <a:gd name="T15" fmla="*/ 109 h 175"/>
                <a:gd name="T16" fmla="*/ 413 w 413"/>
                <a:gd name="T17" fmla="*/ 131 h 175"/>
                <a:gd name="T18" fmla="*/ 172 w 413"/>
                <a:gd name="T19" fmla="*/ 131 h 175"/>
                <a:gd name="T20" fmla="*/ 29 w 413"/>
                <a:gd name="T21" fmla="*/ 175 h 175"/>
                <a:gd name="T22" fmla="*/ 69 w 413"/>
                <a:gd name="T23" fmla="*/ 131 h 175"/>
                <a:gd name="T24" fmla="*/ 0 w 413"/>
                <a:gd name="T25" fmla="*/ 131 h 175"/>
                <a:gd name="T26" fmla="*/ 0 w 413"/>
                <a:gd name="T27" fmla="*/ 109 h 175"/>
                <a:gd name="T28" fmla="*/ 0 w 413"/>
                <a:gd name="T29" fmla="*/ 76 h 175"/>
                <a:gd name="T30" fmla="*/ 0 w 413"/>
                <a:gd name="T31" fmla="*/ 76 h 175"/>
                <a:gd name="T32" fmla="*/ 0 w 413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3" h="175">
                  <a:moveTo>
                    <a:pt x="0" y="0"/>
                  </a:moveTo>
                  <a:lnTo>
                    <a:pt x="69" y="0"/>
                  </a:lnTo>
                  <a:lnTo>
                    <a:pt x="69" y="0"/>
                  </a:lnTo>
                  <a:lnTo>
                    <a:pt x="172" y="0"/>
                  </a:lnTo>
                  <a:lnTo>
                    <a:pt x="413" y="0"/>
                  </a:lnTo>
                  <a:lnTo>
                    <a:pt x="413" y="76"/>
                  </a:lnTo>
                  <a:lnTo>
                    <a:pt x="413" y="76"/>
                  </a:lnTo>
                  <a:lnTo>
                    <a:pt x="413" y="109"/>
                  </a:lnTo>
                  <a:lnTo>
                    <a:pt x="413" y="131"/>
                  </a:lnTo>
                  <a:lnTo>
                    <a:pt x="172" y="131"/>
                  </a:lnTo>
                  <a:lnTo>
                    <a:pt x="29" y="175"/>
                  </a:lnTo>
                  <a:lnTo>
                    <a:pt x="69" y="131"/>
                  </a:lnTo>
                  <a:lnTo>
                    <a:pt x="0" y="131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4" name="Freeform 114"/>
            <p:cNvSpPr>
              <a:spLocks/>
            </p:cNvSpPr>
            <p:nvPr/>
          </p:nvSpPr>
          <p:spPr bwMode="auto">
            <a:xfrm>
              <a:off x="2916" y="1644"/>
              <a:ext cx="413" cy="175"/>
            </a:xfrm>
            <a:custGeom>
              <a:avLst/>
              <a:gdLst>
                <a:gd name="T0" fmla="*/ 0 w 413"/>
                <a:gd name="T1" fmla="*/ 0 h 175"/>
                <a:gd name="T2" fmla="*/ 69 w 413"/>
                <a:gd name="T3" fmla="*/ 0 h 175"/>
                <a:gd name="T4" fmla="*/ 69 w 413"/>
                <a:gd name="T5" fmla="*/ 0 h 175"/>
                <a:gd name="T6" fmla="*/ 172 w 413"/>
                <a:gd name="T7" fmla="*/ 0 h 175"/>
                <a:gd name="T8" fmla="*/ 413 w 413"/>
                <a:gd name="T9" fmla="*/ 0 h 175"/>
                <a:gd name="T10" fmla="*/ 413 w 413"/>
                <a:gd name="T11" fmla="*/ 76 h 175"/>
                <a:gd name="T12" fmla="*/ 413 w 413"/>
                <a:gd name="T13" fmla="*/ 76 h 175"/>
                <a:gd name="T14" fmla="*/ 413 w 413"/>
                <a:gd name="T15" fmla="*/ 109 h 175"/>
                <a:gd name="T16" fmla="*/ 413 w 413"/>
                <a:gd name="T17" fmla="*/ 131 h 175"/>
                <a:gd name="T18" fmla="*/ 172 w 413"/>
                <a:gd name="T19" fmla="*/ 131 h 175"/>
                <a:gd name="T20" fmla="*/ 29 w 413"/>
                <a:gd name="T21" fmla="*/ 175 h 175"/>
                <a:gd name="T22" fmla="*/ 69 w 413"/>
                <a:gd name="T23" fmla="*/ 131 h 175"/>
                <a:gd name="T24" fmla="*/ 0 w 413"/>
                <a:gd name="T25" fmla="*/ 131 h 175"/>
                <a:gd name="T26" fmla="*/ 0 w 413"/>
                <a:gd name="T27" fmla="*/ 109 h 175"/>
                <a:gd name="T28" fmla="*/ 0 w 413"/>
                <a:gd name="T29" fmla="*/ 76 h 175"/>
                <a:gd name="T30" fmla="*/ 0 w 413"/>
                <a:gd name="T31" fmla="*/ 76 h 175"/>
                <a:gd name="T32" fmla="*/ 0 w 413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3" h="175">
                  <a:moveTo>
                    <a:pt x="0" y="0"/>
                  </a:moveTo>
                  <a:lnTo>
                    <a:pt x="69" y="0"/>
                  </a:lnTo>
                  <a:lnTo>
                    <a:pt x="69" y="0"/>
                  </a:lnTo>
                  <a:lnTo>
                    <a:pt x="172" y="0"/>
                  </a:lnTo>
                  <a:lnTo>
                    <a:pt x="413" y="0"/>
                  </a:lnTo>
                  <a:lnTo>
                    <a:pt x="413" y="76"/>
                  </a:lnTo>
                  <a:lnTo>
                    <a:pt x="413" y="76"/>
                  </a:lnTo>
                  <a:lnTo>
                    <a:pt x="413" y="109"/>
                  </a:lnTo>
                  <a:lnTo>
                    <a:pt x="413" y="131"/>
                  </a:lnTo>
                  <a:lnTo>
                    <a:pt x="172" y="131"/>
                  </a:lnTo>
                  <a:lnTo>
                    <a:pt x="29" y="175"/>
                  </a:lnTo>
                  <a:lnTo>
                    <a:pt x="69" y="131"/>
                  </a:lnTo>
                  <a:lnTo>
                    <a:pt x="0" y="131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5" name="Rectangle 115"/>
            <p:cNvSpPr>
              <a:spLocks noChangeArrowheads="1"/>
            </p:cNvSpPr>
            <p:nvPr/>
          </p:nvSpPr>
          <p:spPr bwMode="auto">
            <a:xfrm>
              <a:off x="2975" y="1657"/>
              <a:ext cx="20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帯広ガス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6" name="Freeform 116"/>
            <p:cNvSpPr>
              <a:spLocks/>
            </p:cNvSpPr>
            <p:nvPr/>
          </p:nvSpPr>
          <p:spPr bwMode="auto">
            <a:xfrm>
              <a:off x="1331" y="2557"/>
              <a:ext cx="648" cy="213"/>
            </a:xfrm>
            <a:custGeom>
              <a:avLst/>
              <a:gdLst>
                <a:gd name="T0" fmla="*/ 69 w 648"/>
                <a:gd name="T1" fmla="*/ 0 h 213"/>
                <a:gd name="T2" fmla="*/ 165 w 648"/>
                <a:gd name="T3" fmla="*/ 0 h 213"/>
                <a:gd name="T4" fmla="*/ 165 w 648"/>
                <a:gd name="T5" fmla="*/ 0 h 213"/>
                <a:gd name="T6" fmla="*/ 310 w 648"/>
                <a:gd name="T7" fmla="*/ 0 h 213"/>
                <a:gd name="T8" fmla="*/ 648 w 648"/>
                <a:gd name="T9" fmla="*/ 0 h 213"/>
                <a:gd name="T10" fmla="*/ 648 w 648"/>
                <a:gd name="T11" fmla="*/ 124 h 213"/>
                <a:gd name="T12" fmla="*/ 648 w 648"/>
                <a:gd name="T13" fmla="*/ 124 h 213"/>
                <a:gd name="T14" fmla="*/ 648 w 648"/>
                <a:gd name="T15" fmla="*/ 178 h 213"/>
                <a:gd name="T16" fmla="*/ 648 w 648"/>
                <a:gd name="T17" fmla="*/ 213 h 213"/>
                <a:gd name="T18" fmla="*/ 310 w 648"/>
                <a:gd name="T19" fmla="*/ 213 h 213"/>
                <a:gd name="T20" fmla="*/ 165 w 648"/>
                <a:gd name="T21" fmla="*/ 213 h 213"/>
                <a:gd name="T22" fmla="*/ 165 w 648"/>
                <a:gd name="T23" fmla="*/ 213 h 213"/>
                <a:gd name="T24" fmla="*/ 69 w 648"/>
                <a:gd name="T25" fmla="*/ 213 h 213"/>
                <a:gd name="T26" fmla="*/ 69 w 648"/>
                <a:gd name="T27" fmla="*/ 178 h 213"/>
                <a:gd name="T28" fmla="*/ 0 w 648"/>
                <a:gd name="T29" fmla="*/ 205 h 213"/>
                <a:gd name="T30" fmla="*/ 69 w 648"/>
                <a:gd name="T31" fmla="*/ 124 h 213"/>
                <a:gd name="T32" fmla="*/ 69 w 648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8" h="213">
                  <a:moveTo>
                    <a:pt x="69" y="0"/>
                  </a:moveTo>
                  <a:lnTo>
                    <a:pt x="165" y="0"/>
                  </a:lnTo>
                  <a:lnTo>
                    <a:pt x="165" y="0"/>
                  </a:lnTo>
                  <a:lnTo>
                    <a:pt x="310" y="0"/>
                  </a:lnTo>
                  <a:lnTo>
                    <a:pt x="648" y="0"/>
                  </a:lnTo>
                  <a:lnTo>
                    <a:pt x="648" y="124"/>
                  </a:lnTo>
                  <a:lnTo>
                    <a:pt x="648" y="124"/>
                  </a:lnTo>
                  <a:lnTo>
                    <a:pt x="648" y="178"/>
                  </a:lnTo>
                  <a:lnTo>
                    <a:pt x="648" y="213"/>
                  </a:lnTo>
                  <a:lnTo>
                    <a:pt x="310" y="213"/>
                  </a:lnTo>
                  <a:lnTo>
                    <a:pt x="165" y="213"/>
                  </a:lnTo>
                  <a:lnTo>
                    <a:pt x="165" y="213"/>
                  </a:lnTo>
                  <a:lnTo>
                    <a:pt x="69" y="213"/>
                  </a:lnTo>
                  <a:lnTo>
                    <a:pt x="69" y="178"/>
                  </a:lnTo>
                  <a:lnTo>
                    <a:pt x="0" y="205"/>
                  </a:lnTo>
                  <a:lnTo>
                    <a:pt x="69" y="12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DAE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7" name="Freeform 117"/>
            <p:cNvSpPr>
              <a:spLocks/>
            </p:cNvSpPr>
            <p:nvPr/>
          </p:nvSpPr>
          <p:spPr bwMode="auto">
            <a:xfrm>
              <a:off x="1331" y="2557"/>
              <a:ext cx="648" cy="213"/>
            </a:xfrm>
            <a:custGeom>
              <a:avLst/>
              <a:gdLst>
                <a:gd name="T0" fmla="*/ 69 w 648"/>
                <a:gd name="T1" fmla="*/ 0 h 213"/>
                <a:gd name="T2" fmla="*/ 165 w 648"/>
                <a:gd name="T3" fmla="*/ 0 h 213"/>
                <a:gd name="T4" fmla="*/ 165 w 648"/>
                <a:gd name="T5" fmla="*/ 0 h 213"/>
                <a:gd name="T6" fmla="*/ 310 w 648"/>
                <a:gd name="T7" fmla="*/ 0 h 213"/>
                <a:gd name="T8" fmla="*/ 648 w 648"/>
                <a:gd name="T9" fmla="*/ 0 h 213"/>
                <a:gd name="T10" fmla="*/ 648 w 648"/>
                <a:gd name="T11" fmla="*/ 124 h 213"/>
                <a:gd name="T12" fmla="*/ 648 w 648"/>
                <a:gd name="T13" fmla="*/ 124 h 213"/>
                <a:gd name="T14" fmla="*/ 648 w 648"/>
                <a:gd name="T15" fmla="*/ 178 h 213"/>
                <a:gd name="T16" fmla="*/ 648 w 648"/>
                <a:gd name="T17" fmla="*/ 213 h 213"/>
                <a:gd name="T18" fmla="*/ 310 w 648"/>
                <a:gd name="T19" fmla="*/ 213 h 213"/>
                <a:gd name="T20" fmla="*/ 165 w 648"/>
                <a:gd name="T21" fmla="*/ 213 h 213"/>
                <a:gd name="T22" fmla="*/ 165 w 648"/>
                <a:gd name="T23" fmla="*/ 213 h 213"/>
                <a:gd name="T24" fmla="*/ 69 w 648"/>
                <a:gd name="T25" fmla="*/ 213 h 213"/>
                <a:gd name="T26" fmla="*/ 69 w 648"/>
                <a:gd name="T27" fmla="*/ 178 h 213"/>
                <a:gd name="T28" fmla="*/ 0 w 648"/>
                <a:gd name="T29" fmla="*/ 205 h 213"/>
                <a:gd name="T30" fmla="*/ 69 w 648"/>
                <a:gd name="T31" fmla="*/ 124 h 213"/>
                <a:gd name="T32" fmla="*/ 69 w 648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8" h="213">
                  <a:moveTo>
                    <a:pt x="69" y="0"/>
                  </a:moveTo>
                  <a:lnTo>
                    <a:pt x="165" y="0"/>
                  </a:lnTo>
                  <a:lnTo>
                    <a:pt x="165" y="0"/>
                  </a:lnTo>
                  <a:lnTo>
                    <a:pt x="310" y="0"/>
                  </a:lnTo>
                  <a:lnTo>
                    <a:pt x="648" y="0"/>
                  </a:lnTo>
                  <a:lnTo>
                    <a:pt x="648" y="124"/>
                  </a:lnTo>
                  <a:lnTo>
                    <a:pt x="648" y="124"/>
                  </a:lnTo>
                  <a:lnTo>
                    <a:pt x="648" y="178"/>
                  </a:lnTo>
                  <a:lnTo>
                    <a:pt x="648" y="213"/>
                  </a:lnTo>
                  <a:lnTo>
                    <a:pt x="310" y="213"/>
                  </a:lnTo>
                  <a:lnTo>
                    <a:pt x="165" y="213"/>
                  </a:lnTo>
                  <a:lnTo>
                    <a:pt x="165" y="213"/>
                  </a:lnTo>
                  <a:lnTo>
                    <a:pt x="69" y="213"/>
                  </a:lnTo>
                  <a:lnTo>
                    <a:pt x="69" y="178"/>
                  </a:lnTo>
                  <a:lnTo>
                    <a:pt x="0" y="205"/>
                  </a:lnTo>
                  <a:lnTo>
                    <a:pt x="69" y="12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8" name="Rectangle 118"/>
            <p:cNvSpPr>
              <a:spLocks noChangeArrowheads="1"/>
            </p:cNvSpPr>
            <p:nvPr/>
          </p:nvSpPr>
          <p:spPr bwMode="auto">
            <a:xfrm>
              <a:off x="1501" y="2563"/>
              <a:ext cx="25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9" name="Rectangle 119"/>
            <p:cNvSpPr>
              <a:spLocks noChangeArrowheads="1"/>
            </p:cNvSpPr>
            <p:nvPr/>
          </p:nvSpPr>
          <p:spPr bwMode="auto">
            <a:xfrm>
              <a:off x="1486" y="2659"/>
              <a:ext cx="24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（函館市）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0" name="Freeform 120"/>
            <p:cNvSpPr>
              <a:spLocks/>
            </p:cNvSpPr>
            <p:nvPr/>
          </p:nvSpPr>
          <p:spPr bwMode="auto">
            <a:xfrm>
              <a:off x="808" y="1543"/>
              <a:ext cx="662" cy="213"/>
            </a:xfrm>
            <a:custGeom>
              <a:avLst/>
              <a:gdLst>
                <a:gd name="T0" fmla="*/ 0 w 662"/>
                <a:gd name="T1" fmla="*/ 0 h 213"/>
                <a:gd name="T2" fmla="*/ 338 w 662"/>
                <a:gd name="T3" fmla="*/ 0 h 213"/>
                <a:gd name="T4" fmla="*/ 338 w 662"/>
                <a:gd name="T5" fmla="*/ 0 h 213"/>
                <a:gd name="T6" fmla="*/ 483 w 662"/>
                <a:gd name="T7" fmla="*/ 0 h 213"/>
                <a:gd name="T8" fmla="*/ 579 w 662"/>
                <a:gd name="T9" fmla="*/ 0 h 213"/>
                <a:gd name="T10" fmla="*/ 579 w 662"/>
                <a:gd name="T11" fmla="*/ 35 h 213"/>
                <a:gd name="T12" fmla="*/ 662 w 662"/>
                <a:gd name="T13" fmla="*/ 25 h 213"/>
                <a:gd name="T14" fmla="*/ 579 w 662"/>
                <a:gd name="T15" fmla="*/ 89 h 213"/>
                <a:gd name="T16" fmla="*/ 579 w 662"/>
                <a:gd name="T17" fmla="*/ 213 h 213"/>
                <a:gd name="T18" fmla="*/ 483 w 662"/>
                <a:gd name="T19" fmla="*/ 213 h 213"/>
                <a:gd name="T20" fmla="*/ 338 w 662"/>
                <a:gd name="T21" fmla="*/ 213 h 213"/>
                <a:gd name="T22" fmla="*/ 338 w 662"/>
                <a:gd name="T23" fmla="*/ 213 h 213"/>
                <a:gd name="T24" fmla="*/ 0 w 662"/>
                <a:gd name="T25" fmla="*/ 213 h 213"/>
                <a:gd name="T26" fmla="*/ 0 w 662"/>
                <a:gd name="T27" fmla="*/ 89 h 213"/>
                <a:gd name="T28" fmla="*/ 0 w 662"/>
                <a:gd name="T29" fmla="*/ 35 h 213"/>
                <a:gd name="T30" fmla="*/ 0 w 662"/>
                <a:gd name="T31" fmla="*/ 35 h 213"/>
                <a:gd name="T32" fmla="*/ 0 w 662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2" h="213">
                  <a:moveTo>
                    <a:pt x="0" y="0"/>
                  </a:moveTo>
                  <a:lnTo>
                    <a:pt x="338" y="0"/>
                  </a:lnTo>
                  <a:lnTo>
                    <a:pt x="338" y="0"/>
                  </a:lnTo>
                  <a:lnTo>
                    <a:pt x="483" y="0"/>
                  </a:lnTo>
                  <a:lnTo>
                    <a:pt x="579" y="0"/>
                  </a:lnTo>
                  <a:lnTo>
                    <a:pt x="579" y="35"/>
                  </a:lnTo>
                  <a:lnTo>
                    <a:pt x="662" y="25"/>
                  </a:lnTo>
                  <a:lnTo>
                    <a:pt x="579" y="89"/>
                  </a:lnTo>
                  <a:lnTo>
                    <a:pt x="579" y="213"/>
                  </a:lnTo>
                  <a:lnTo>
                    <a:pt x="483" y="213"/>
                  </a:lnTo>
                  <a:lnTo>
                    <a:pt x="338" y="213"/>
                  </a:lnTo>
                  <a:lnTo>
                    <a:pt x="338" y="213"/>
                  </a:lnTo>
                  <a:lnTo>
                    <a:pt x="0" y="213"/>
                  </a:lnTo>
                  <a:lnTo>
                    <a:pt x="0" y="89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1" name="Freeform 121"/>
            <p:cNvSpPr>
              <a:spLocks/>
            </p:cNvSpPr>
            <p:nvPr/>
          </p:nvSpPr>
          <p:spPr bwMode="auto">
            <a:xfrm>
              <a:off x="808" y="1543"/>
              <a:ext cx="662" cy="213"/>
            </a:xfrm>
            <a:custGeom>
              <a:avLst/>
              <a:gdLst>
                <a:gd name="T0" fmla="*/ 0 w 662"/>
                <a:gd name="T1" fmla="*/ 0 h 213"/>
                <a:gd name="T2" fmla="*/ 338 w 662"/>
                <a:gd name="T3" fmla="*/ 0 h 213"/>
                <a:gd name="T4" fmla="*/ 338 w 662"/>
                <a:gd name="T5" fmla="*/ 0 h 213"/>
                <a:gd name="T6" fmla="*/ 483 w 662"/>
                <a:gd name="T7" fmla="*/ 0 h 213"/>
                <a:gd name="T8" fmla="*/ 579 w 662"/>
                <a:gd name="T9" fmla="*/ 0 h 213"/>
                <a:gd name="T10" fmla="*/ 579 w 662"/>
                <a:gd name="T11" fmla="*/ 35 h 213"/>
                <a:gd name="T12" fmla="*/ 662 w 662"/>
                <a:gd name="T13" fmla="*/ 25 h 213"/>
                <a:gd name="T14" fmla="*/ 579 w 662"/>
                <a:gd name="T15" fmla="*/ 89 h 213"/>
                <a:gd name="T16" fmla="*/ 579 w 662"/>
                <a:gd name="T17" fmla="*/ 213 h 213"/>
                <a:gd name="T18" fmla="*/ 483 w 662"/>
                <a:gd name="T19" fmla="*/ 213 h 213"/>
                <a:gd name="T20" fmla="*/ 338 w 662"/>
                <a:gd name="T21" fmla="*/ 213 h 213"/>
                <a:gd name="T22" fmla="*/ 338 w 662"/>
                <a:gd name="T23" fmla="*/ 213 h 213"/>
                <a:gd name="T24" fmla="*/ 0 w 662"/>
                <a:gd name="T25" fmla="*/ 213 h 213"/>
                <a:gd name="T26" fmla="*/ 0 w 662"/>
                <a:gd name="T27" fmla="*/ 89 h 213"/>
                <a:gd name="T28" fmla="*/ 0 w 662"/>
                <a:gd name="T29" fmla="*/ 35 h 213"/>
                <a:gd name="T30" fmla="*/ 0 w 662"/>
                <a:gd name="T31" fmla="*/ 35 h 213"/>
                <a:gd name="T32" fmla="*/ 0 w 662"/>
                <a:gd name="T3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2" h="213">
                  <a:moveTo>
                    <a:pt x="0" y="0"/>
                  </a:moveTo>
                  <a:lnTo>
                    <a:pt x="338" y="0"/>
                  </a:lnTo>
                  <a:lnTo>
                    <a:pt x="338" y="0"/>
                  </a:lnTo>
                  <a:lnTo>
                    <a:pt x="483" y="0"/>
                  </a:lnTo>
                  <a:lnTo>
                    <a:pt x="579" y="0"/>
                  </a:lnTo>
                  <a:lnTo>
                    <a:pt x="579" y="35"/>
                  </a:lnTo>
                  <a:lnTo>
                    <a:pt x="662" y="25"/>
                  </a:lnTo>
                  <a:lnTo>
                    <a:pt x="579" y="89"/>
                  </a:lnTo>
                  <a:lnTo>
                    <a:pt x="579" y="213"/>
                  </a:lnTo>
                  <a:lnTo>
                    <a:pt x="483" y="213"/>
                  </a:lnTo>
                  <a:lnTo>
                    <a:pt x="338" y="213"/>
                  </a:lnTo>
                  <a:lnTo>
                    <a:pt x="338" y="213"/>
                  </a:lnTo>
                  <a:lnTo>
                    <a:pt x="0" y="213"/>
                  </a:lnTo>
                  <a:lnTo>
                    <a:pt x="0" y="89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 cap="flat">
              <a:solidFill>
                <a:srgbClr val="1B417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2" name="Rectangle 122"/>
            <p:cNvSpPr>
              <a:spLocks noChangeArrowheads="1"/>
            </p:cNvSpPr>
            <p:nvPr/>
          </p:nvSpPr>
          <p:spPr bwMode="auto">
            <a:xfrm>
              <a:off x="909" y="1549"/>
              <a:ext cx="25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3" name="Rectangle 123"/>
            <p:cNvSpPr>
              <a:spLocks noChangeArrowheads="1"/>
            </p:cNvSpPr>
            <p:nvPr/>
          </p:nvSpPr>
          <p:spPr bwMode="auto">
            <a:xfrm>
              <a:off x="894" y="1645"/>
              <a:ext cx="24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1B4171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（小樽市）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4" name="Freeform 124"/>
            <p:cNvSpPr>
              <a:spLocks/>
            </p:cNvSpPr>
            <p:nvPr/>
          </p:nvSpPr>
          <p:spPr bwMode="auto">
            <a:xfrm>
              <a:off x="1908" y="1904"/>
              <a:ext cx="651" cy="232"/>
            </a:xfrm>
            <a:custGeom>
              <a:avLst/>
              <a:gdLst>
                <a:gd name="T0" fmla="*/ 71 w 651"/>
                <a:gd name="T1" fmla="*/ 19 h 232"/>
                <a:gd name="T2" fmla="*/ 168 w 651"/>
                <a:gd name="T3" fmla="*/ 19 h 232"/>
                <a:gd name="T4" fmla="*/ 168 w 651"/>
                <a:gd name="T5" fmla="*/ 19 h 232"/>
                <a:gd name="T6" fmla="*/ 313 w 651"/>
                <a:gd name="T7" fmla="*/ 19 h 232"/>
                <a:gd name="T8" fmla="*/ 651 w 651"/>
                <a:gd name="T9" fmla="*/ 19 h 232"/>
                <a:gd name="T10" fmla="*/ 651 w 651"/>
                <a:gd name="T11" fmla="*/ 55 h 232"/>
                <a:gd name="T12" fmla="*/ 651 w 651"/>
                <a:gd name="T13" fmla="*/ 55 h 232"/>
                <a:gd name="T14" fmla="*/ 651 w 651"/>
                <a:gd name="T15" fmla="*/ 108 h 232"/>
                <a:gd name="T16" fmla="*/ 651 w 651"/>
                <a:gd name="T17" fmla="*/ 232 h 232"/>
                <a:gd name="T18" fmla="*/ 313 w 651"/>
                <a:gd name="T19" fmla="*/ 232 h 232"/>
                <a:gd name="T20" fmla="*/ 168 w 651"/>
                <a:gd name="T21" fmla="*/ 232 h 232"/>
                <a:gd name="T22" fmla="*/ 168 w 651"/>
                <a:gd name="T23" fmla="*/ 232 h 232"/>
                <a:gd name="T24" fmla="*/ 71 w 651"/>
                <a:gd name="T25" fmla="*/ 232 h 232"/>
                <a:gd name="T26" fmla="*/ 71 w 651"/>
                <a:gd name="T27" fmla="*/ 108 h 232"/>
                <a:gd name="T28" fmla="*/ 0 w 651"/>
                <a:gd name="T29" fmla="*/ 0 h 232"/>
                <a:gd name="T30" fmla="*/ 71 w 651"/>
                <a:gd name="T31" fmla="*/ 55 h 232"/>
                <a:gd name="T32" fmla="*/ 71 w 651"/>
                <a:gd name="T33" fmla="*/ 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1" h="232">
                  <a:moveTo>
                    <a:pt x="71" y="19"/>
                  </a:moveTo>
                  <a:lnTo>
                    <a:pt x="168" y="19"/>
                  </a:lnTo>
                  <a:lnTo>
                    <a:pt x="168" y="19"/>
                  </a:lnTo>
                  <a:lnTo>
                    <a:pt x="313" y="19"/>
                  </a:lnTo>
                  <a:lnTo>
                    <a:pt x="651" y="19"/>
                  </a:lnTo>
                  <a:lnTo>
                    <a:pt x="651" y="55"/>
                  </a:lnTo>
                  <a:lnTo>
                    <a:pt x="651" y="55"/>
                  </a:lnTo>
                  <a:lnTo>
                    <a:pt x="651" y="108"/>
                  </a:lnTo>
                  <a:lnTo>
                    <a:pt x="651" y="232"/>
                  </a:lnTo>
                  <a:lnTo>
                    <a:pt x="313" y="232"/>
                  </a:lnTo>
                  <a:lnTo>
                    <a:pt x="168" y="232"/>
                  </a:lnTo>
                  <a:lnTo>
                    <a:pt x="168" y="232"/>
                  </a:lnTo>
                  <a:lnTo>
                    <a:pt x="71" y="232"/>
                  </a:lnTo>
                  <a:lnTo>
                    <a:pt x="71" y="108"/>
                  </a:lnTo>
                  <a:lnTo>
                    <a:pt x="0" y="0"/>
                  </a:lnTo>
                  <a:lnTo>
                    <a:pt x="71" y="55"/>
                  </a:lnTo>
                  <a:lnTo>
                    <a:pt x="71" y="19"/>
                  </a:lnTo>
                  <a:close/>
                </a:path>
              </a:pathLst>
            </a:custGeom>
            <a:solidFill>
              <a:srgbClr val="DAE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5" name="Freeform 125"/>
            <p:cNvSpPr>
              <a:spLocks/>
            </p:cNvSpPr>
            <p:nvPr/>
          </p:nvSpPr>
          <p:spPr bwMode="auto">
            <a:xfrm>
              <a:off x="1908" y="1904"/>
              <a:ext cx="651" cy="232"/>
            </a:xfrm>
            <a:custGeom>
              <a:avLst/>
              <a:gdLst>
                <a:gd name="T0" fmla="*/ 71 w 651"/>
                <a:gd name="T1" fmla="*/ 19 h 232"/>
                <a:gd name="T2" fmla="*/ 168 w 651"/>
                <a:gd name="T3" fmla="*/ 19 h 232"/>
                <a:gd name="T4" fmla="*/ 168 w 651"/>
                <a:gd name="T5" fmla="*/ 19 h 232"/>
                <a:gd name="T6" fmla="*/ 313 w 651"/>
                <a:gd name="T7" fmla="*/ 19 h 232"/>
                <a:gd name="T8" fmla="*/ 651 w 651"/>
                <a:gd name="T9" fmla="*/ 19 h 232"/>
                <a:gd name="T10" fmla="*/ 651 w 651"/>
                <a:gd name="T11" fmla="*/ 55 h 232"/>
                <a:gd name="T12" fmla="*/ 651 w 651"/>
                <a:gd name="T13" fmla="*/ 55 h 232"/>
                <a:gd name="T14" fmla="*/ 651 w 651"/>
                <a:gd name="T15" fmla="*/ 108 h 232"/>
                <a:gd name="T16" fmla="*/ 651 w 651"/>
                <a:gd name="T17" fmla="*/ 232 h 232"/>
                <a:gd name="T18" fmla="*/ 313 w 651"/>
                <a:gd name="T19" fmla="*/ 232 h 232"/>
                <a:gd name="T20" fmla="*/ 168 w 651"/>
                <a:gd name="T21" fmla="*/ 232 h 232"/>
                <a:gd name="T22" fmla="*/ 168 w 651"/>
                <a:gd name="T23" fmla="*/ 232 h 232"/>
                <a:gd name="T24" fmla="*/ 71 w 651"/>
                <a:gd name="T25" fmla="*/ 232 h 232"/>
                <a:gd name="T26" fmla="*/ 71 w 651"/>
                <a:gd name="T27" fmla="*/ 108 h 232"/>
                <a:gd name="T28" fmla="*/ 0 w 651"/>
                <a:gd name="T29" fmla="*/ 0 h 232"/>
                <a:gd name="T30" fmla="*/ 71 w 651"/>
                <a:gd name="T31" fmla="*/ 55 h 232"/>
                <a:gd name="T32" fmla="*/ 71 w 651"/>
                <a:gd name="T33" fmla="*/ 1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1" h="232">
                  <a:moveTo>
                    <a:pt x="71" y="19"/>
                  </a:moveTo>
                  <a:lnTo>
                    <a:pt x="168" y="19"/>
                  </a:lnTo>
                  <a:lnTo>
                    <a:pt x="168" y="19"/>
                  </a:lnTo>
                  <a:lnTo>
                    <a:pt x="313" y="19"/>
                  </a:lnTo>
                  <a:lnTo>
                    <a:pt x="651" y="19"/>
                  </a:lnTo>
                  <a:lnTo>
                    <a:pt x="651" y="55"/>
                  </a:lnTo>
                  <a:lnTo>
                    <a:pt x="651" y="55"/>
                  </a:lnTo>
                  <a:lnTo>
                    <a:pt x="651" y="108"/>
                  </a:lnTo>
                  <a:lnTo>
                    <a:pt x="651" y="232"/>
                  </a:lnTo>
                  <a:lnTo>
                    <a:pt x="313" y="232"/>
                  </a:lnTo>
                  <a:lnTo>
                    <a:pt x="168" y="232"/>
                  </a:lnTo>
                  <a:lnTo>
                    <a:pt x="168" y="232"/>
                  </a:lnTo>
                  <a:lnTo>
                    <a:pt x="71" y="232"/>
                  </a:lnTo>
                  <a:lnTo>
                    <a:pt x="71" y="108"/>
                  </a:lnTo>
                  <a:lnTo>
                    <a:pt x="0" y="0"/>
                  </a:lnTo>
                  <a:lnTo>
                    <a:pt x="71" y="55"/>
                  </a:lnTo>
                  <a:lnTo>
                    <a:pt x="71" y="19"/>
                  </a:lnTo>
                  <a:close/>
                </a:path>
              </a:pathLst>
            </a:custGeom>
            <a:noFill/>
            <a:ln w="1111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26" name="Rectangle 126"/>
            <p:cNvSpPr>
              <a:spLocks noChangeArrowheads="1"/>
            </p:cNvSpPr>
            <p:nvPr/>
          </p:nvSpPr>
          <p:spPr bwMode="auto">
            <a:xfrm>
              <a:off x="2080" y="1931"/>
              <a:ext cx="25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北海道ガス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7" name="Rectangle 127"/>
            <p:cNvSpPr>
              <a:spLocks noChangeArrowheads="1"/>
            </p:cNvSpPr>
            <p:nvPr/>
          </p:nvSpPr>
          <p:spPr bwMode="auto">
            <a:xfrm>
              <a:off x="2065" y="2025"/>
              <a:ext cx="24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ja-JP" sz="10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（千歳市）</a:t>
              </a:r>
              <a:endParaRPr kumimoji="1" lang="ja-JP" altLang="ja-JP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/>
          </p:nvPr>
        </p:nvGraphicFramePr>
        <p:xfrm>
          <a:off x="143508" y="4005064"/>
          <a:ext cx="4644516" cy="28439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364"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道内ガス事業者の被害状況（震度５弱以上）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1410" marR="91410" marT="45724" marB="45724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1410" marR="91410" marT="45724" marB="4572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10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事業者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</a:t>
                      </a:r>
                      <a:endParaRPr kumimoji="1" lang="en-US" altLang="ja-JP" sz="14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震度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SI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値</a:t>
                      </a:r>
                      <a:endParaRPr kumimoji="1" lang="en-US" altLang="ja-JP" sz="14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カイン</a:t>
                      </a: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主な被害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供給停止</a:t>
                      </a: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北海道ガス（千歳市）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弱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57.7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北海道ガス（札幌市）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弱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55.0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802082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苫小牧ガス</a:t>
                      </a: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強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旭川ガス（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江別市）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強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364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室蘭ガス</a:t>
                      </a: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弱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36619"/>
                  </a:ext>
                </a:extLst>
              </a:tr>
              <a:tr h="260277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岩見沢ガス</a:t>
                      </a:r>
                    </a:p>
                  </a:txBody>
                  <a:tcPr marL="91364" marR="91364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弱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無し</a:t>
                      </a:r>
                    </a:p>
                  </a:txBody>
                  <a:tcPr marL="35983" marR="35983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58541"/>
                  </a:ext>
                </a:extLst>
              </a:tr>
            </a:tbl>
          </a:graphicData>
        </a:graphic>
      </p:graphicFrame>
      <p:sp>
        <p:nvSpPr>
          <p:cNvPr id="36" name="正方形/長方形 35"/>
          <p:cNvSpPr/>
          <p:nvPr/>
        </p:nvSpPr>
        <p:spPr>
          <a:xfrm>
            <a:off x="4896036" y="3100661"/>
            <a:ext cx="3924436" cy="374871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道内ガス事業者の停電対応状況</a:t>
            </a:r>
            <a:endParaRPr kumimoji="1" lang="en-US" altLang="ja-JP" sz="18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北海道ガス以外の事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業者においても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非常用発電設備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により都市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ガス製造を継続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停電の長期化を想定し、「非常用電源車の配備」、「非常用電源の燃料調達」、「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LPG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ローリー輸送ルートの安全確保、優先走行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」について、日本ガス協会を通じて国に要望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国の働きかけにより、都市ガス製造を継続し、復電完了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41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205</Words>
  <Application>Microsoft Office PowerPoint</Application>
  <PresentationFormat>画面に合わせる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1163</cp:revision>
  <dcterms:created xsi:type="dcterms:W3CDTF">2018-06-15T08:55:11Z</dcterms:created>
  <dcterms:modified xsi:type="dcterms:W3CDTF">2019-04-12T09:28:30Z</dcterms:modified>
</cp:coreProperties>
</file>