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119438" y="296863"/>
            <a:ext cx="3417887" cy="25638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764055" y="3008369"/>
            <a:ext cx="8936935" cy="3648566"/>
          </a:xfrm>
        </p:spPr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06648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EEF-4E60-4B11-9AA4-E305430AFB98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050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3A3-30DD-4BA5-AE7E-D15CFE7958C1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125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2E7D-237C-4F35-A544-C67B1B722DA0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7089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D4C7-EC78-42C0-9E9A-E1D8834592EC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915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5EC2B-1BA3-45FF-8F8F-3E835F7DCE51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707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7B8-3A2B-4D2F-A89A-A9D37882C507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072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73A9-C180-41C3-894C-C498346215AF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822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7CDD-AACD-4193-8AD0-49645273FC35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351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85BD-EF37-4055-B709-82F4098E5954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484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4FD2-A407-4981-8AF5-6626D734DD3E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775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E058-82D0-405A-A4ED-51BFE067BC39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895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7E498-DBDE-4D2C-9FC2-E967A813CAD0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270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表 24"/>
          <p:cNvGraphicFramePr>
            <a:graphicFrameLocks noGrp="1"/>
          </p:cNvGraphicFramePr>
          <p:nvPr>
            <p:extLst/>
          </p:nvPr>
        </p:nvGraphicFramePr>
        <p:xfrm>
          <a:off x="115530" y="659152"/>
          <a:ext cx="8920966" cy="5838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1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2042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0000"/>
                        <a:buFont typeface="Wingdings" panose="05000000000000000000" pitchFamily="2" charset="2"/>
                        <a:buNone/>
                        <a:tabLst>
                          <a:tab pos="8686800" algn="r"/>
                        </a:tabLst>
                        <a:defRPr/>
                      </a:pPr>
                      <a:r>
                        <a:rPr kumimoji="1" lang="en-US" altLang="ja-JP" sz="1600" b="1" u="none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600" b="1" u="none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1" u="none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600" b="1" u="none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日（木</a:t>
                      </a:r>
                      <a:r>
                        <a:rPr kumimoji="1" lang="ja-JP" altLang="en-US" sz="1600" b="1" u="non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endParaRPr lang="en-US" altLang="ja-JP" sz="16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 rowSpan="8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6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en-US" altLang="ja-JP" sz="1600" b="0" u="non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u="non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北海道胆振地方中</a:t>
                      </a:r>
                      <a:r>
                        <a:rPr kumimoji="1" lang="ja-JP" altLang="en-US" sz="1600" b="0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東部を震源とした地震発生</a:t>
                      </a:r>
                      <a:endParaRPr kumimoji="1" lang="en-US" altLang="ja-JP" sz="1600" b="0" u="none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＜供給区域内において最大</a:t>
                      </a:r>
                      <a:r>
                        <a:rPr kumimoji="1" lang="ja-JP" altLang="en-US" sz="1600" b="0" u="non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震度</a:t>
                      </a:r>
                      <a:r>
                        <a:rPr kumimoji="1" lang="ja-JP" altLang="en-US" sz="1600" b="0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６弱を記録＞</a:t>
                      </a:r>
                      <a:endParaRPr kumimoji="1" lang="ja-JP" altLang="en-US" sz="1600" b="0" u="non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ja-JP" altLang="en-US" sz="1600" b="0" u="non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en-US" altLang="ja-JP" sz="1600" b="0" u="non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停電に伴い 、全ての製造所で製造停止が発生</a:t>
                      </a:r>
                      <a:endParaRPr kumimoji="1" lang="en-US" altLang="ja-JP" sz="16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保安電力用の非常用発電設備が自動起動し、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保安上必要な設備への電力供給を開始</a:t>
                      </a:r>
                      <a:endParaRPr kumimoji="1" lang="en-US" altLang="ja-JP" sz="16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endParaRPr kumimoji="1" lang="ja-JP" altLang="en-US" sz="1600" b="0" u="non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en-US" altLang="ja-JP" sz="1600" b="0" u="non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次緊急停止の要否を判断：供給停止不要（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60kine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未満）</a:t>
                      </a:r>
                      <a:endParaRPr kumimoji="1" lang="en-US" altLang="ja-JP" sz="16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endParaRPr kumimoji="1" lang="ja-JP" altLang="en-US" sz="1600" b="0" u="non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en-US" altLang="ja-JP" sz="16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北海道全域で停電発生</a:t>
                      </a: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4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en-US" altLang="ja-JP" sz="16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保安電力用の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非常用発電設備の余力により製造設備を稼働し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ガス送出再開</a:t>
                      </a:r>
                      <a:endParaRPr kumimoji="1" lang="en-US" altLang="ja-JP" sz="16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＜ガス送出再開時間＞</a:t>
                      </a:r>
                      <a:endParaRPr kumimoji="1" lang="en-US" altLang="ja-JP" sz="16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石狩ＬＮＧ基地：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分、函館みなと工場：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分、北見工場：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4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  <a:r>
                        <a:rPr kumimoji="1" lang="ja-JP" altLang="en-US" sz="1600" b="0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en-US" altLang="ja-JP" sz="1600" b="0" u="non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</a:t>
                      </a:r>
                      <a:r>
                        <a:rPr kumimoji="1" lang="ja-JP" altLang="en-US" sz="1600" b="0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対策本部を設置</a:t>
                      </a: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endParaRPr kumimoji="1" lang="ja-JP" altLang="en-US" sz="1600" b="0" u="non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9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en-US" altLang="ja-JP" sz="1600" b="0" u="non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G-React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により第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次緊急停止が無いことを報告</a:t>
                      </a:r>
                      <a:endParaRPr kumimoji="1" lang="ja-JP" altLang="en-US" sz="1600" b="0" u="non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endParaRPr kumimoji="1" lang="ja-JP" altLang="en-US" sz="1600" b="0" u="non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685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600" b="0" u="non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en-US" altLang="ja-JP" sz="1600" b="0" u="non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BCP</a:t>
                      </a:r>
                      <a:r>
                        <a:rPr kumimoji="1" lang="ja-JP" altLang="en-US" sz="16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発動（重要業務以外の業務を中断）</a:t>
                      </a:r>
                      <a:endParaRPr kumimoji="1" lang="ja-JP" altLang="en-US" sz="1600" b="0" u="non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endParaRPr kumimoji="1" lang="ja-JP" altLang="en-US" sz="1600" b="0" u="non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95581"/>
                  </a:ext>
                </a:extLst>
              </a:tr>
              <a:tr h="324972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6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6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</a:t>
                      </a:r>
                      <a:r>
                        <a:rPr kumimoji="1" lang="ja-JP" altLang="en-US" sz="16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日（木）</a:t>
                      </a:r>
                      <a:r>
                        <a:rPr kumimoji="1" lang="en-US" altLang="ja-JP" sz="16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~</a:t>
                      </a:r>
                      <a:r>
                        <a:rPr kumimoji="1" lang="ja-JP" altLang="en-US" sz="16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16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6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6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6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日（日）</a:t>
                      </a: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600" b="0" u="non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0000"/>
                        <a:buFont typeface="Wingdings" panose="05000000000000000000" pitchFamily="2" charset="2"/>
                        <a:buNone/>
                      </a:pPr>
                      <a:endParaRPr kumimoji="1" lang="ja-JP" altLang="en-US" sz="1600" b="0" u="non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685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600" b="0" u="non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停電の長期化により、供給設備や社屋に対する電源の確保</a:t>
                      </a:r>
                      <a:endParaRPr lang="en-US" altLang="ja-JP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保安受付／出動、漏えい調査を継続</a:t>
                      </a:r>
                      <a:endParaRPr kumimoji="1" lang="ja-JP" alt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002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u="none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600" b="1" u="none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600" b="1" u="none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600" b="1" u="none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日（日）</a:t>
                      </a: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ja-JP" altLang="en-US" sz="1400" b="0" u="none" kern="1200" baseline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91430" marR="91430" marT="45687" marB="4568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6635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600" b="0" u="none" kern="1200" baseline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16</a:t>
                      </a:r>
                      <a:r>
                        <a:rPr kumimoji="1" lang="ja-JP" altLang="en-US" sz="1600" b="0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時</a:t>
                      </a:r>
                      <a:r>
                        <a:rPr kumimoji="1" lang="en-US" altLang="ja-JP" sz="1600" b="0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600" b="0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分</a:t>
                      </a:r>
                      <a:endParaRPr kumimoji="1" lang="ja-JP" altLang="en-US" sz="1600" b="0" u="none" kern="1200" baseline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災害対策本部を解散・</a:t>
                      </a:r>
                      <a:r>
                        <a:rPr kumimoji="1" lang="en-US" altLang="ja-JP" sz="1600" b="0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BCP</a:t>
                      </a:r>
                      <a:r>
                        <a:rPr kumimoji="1" lang="ja-JP" altLang="en-US" sz="1600" b="0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解除</a:t>
                      </a:r>
                      <a:endParaRPr kumimoji="1" lang="en-US" altLang="ja-JP" sz="1600" b="0" u="none" kern="12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91426" marR="91426" marT="45707" marB="457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5EBB2C-32F8-4C11-9DFA-11142E085BE6}"/>
              </a:ext>
            </a:extLst>
          </p:cNvPr>
          <p:cNvSpPr txBox="1"/>
          <p:nvPr/>
        </p:nvSpPr>
        <p:spPr>
          <a:xfrm>
            <a:off x="827583" y="3090446"/>
            <a:ext cx="430887" cy="33855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～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1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4606</TotalTime>
  <Words>228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テーマ1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1160</cp:revision>
  <dcterms:created xsi:type="dcterms:W3CDTF">2018-06-15T08:55:11Z</dcterms:created>
  <dcterms:modified xsi:type="dcterms:W3CDTF">2019-04-12T09:28:00Z</dcterms:modified>
</cp:coreProperties>
</file>