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0F1-B831-4B60-B6F3-323640701C99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2" y="202812"/>
            <a:ext cx="8774310" cy="433324"/>
          </a:xfrm>
        </p:spPr>
        <p:txBody>
          <a:bodyPr wrap="square">
            <a:spAutoFit/>
          </a:bodyPr>
          <a:lstStyle>
            <a:lvl1pPr algn="l">
              <a:defRPr lang="ja-JP" altLang="en-US" sz="2216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9" y="6309322"/>
            <a:ext cx="8673897" cy="14914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50" y="3104966"/>
            <a:ext cx="1715213" cy="28405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2" y="3769295"/>
            <a:ext cx="1194238" cy="19883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9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6"/>
            <a:ext cx="1021113" cy="14914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4"/>
            <a:ext cx="8774723" cy="5021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4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37398" lvl="0" indent="-237398">
              <a:spcBef>
                <a:spcPts val="554"/>
              </a:spcBef>
              <a:spcAft>
                <a:spcPts val="554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81126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185050" y="2303958"/>
            <a:ext cx="4215935" cy="4053576"/>
          </a:xfrm>
          <a:ln w="19050">
            <a:solidFill>
              <a:schemeClr val="accent2"/>
            </a:solidFill>
          </a:ln>
        </p:spPr>
        <p:txBody>
          <a:bodyPr vert="horz" wrap="square" lIns="66461" tIns="66461" rIns="66461" bIns="0" rtlCol="0">
            <a:normAutofit/>
          </a:bodyPr>
          <a:lstStyle/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/>
              <a:t>ピーク時には、全国計で約</a:t>
            </a:r>
            <a:r>
              <a:rPr lang="en-US" altLang="ja-JP" sz="1477" dirty="0"/>
              <a:t>240</a:t>
            </a:r>
            <a:r>
              <a:rPr lang="ja-JP" altLang="en-US" sz="1477" dirty="0"/>
              <a:t>万戸、関西電力管内では約</a:t>
            </a:r>
            <a:r>
              <a:rPr lang="en-US" altLang="ja-JP" sz="1477" dirty="0"/>
              <a:t>170</a:t>
            </a:r>
            <a:r>
              <a:rPr lang="ja-JP" altLang="en-US" sz="1477" dirty="0"/>
              <a:t>万戸の停電を記録。</a:t>
            </a:r>
            <a:endParaRPr lang="en-US" altLang="ja-JP" sz="1477" dirty="0"/>
          </a:p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/>
              <a:t>関西電力管内は</a:t>
            </a:r>
            <a:r>
              <a:rPr lang="en-US" altLang="ja-JP" sz="1477" dirty="0"/>
              <a:t>9</a:t>
            </a:r>
            <a:r>
              <a:rPr lang="ja-JP" altLang="en-US" sz="1477" dirty="0"/>
              <a:t>月</a:t>
            </a:r>
            <a:r>
              <a:rPr lang="en-US" altLang="ja-JP" sz="1477" dirty="0"/>
              <a:t>20</a:t>
            </a:r>
            <a:r>
              <a:rPr lang="ja-JP" altLang="en-US" sz="1477" dirty="0"/>
              <a:t>日に全ての停電が解消し、復旧に約</a:t>
            </a:r>
            <a:r>
              <a:rPr lang="en-US" altLang="ja-JP" sz="1477" dirty="0"/>
              <a:t>2</a:t>
            </a:r>
            <a:r>
              <a:rPr lang="ja-JP" altLang="en-US" sz="1477" dirty="0"/>
              <a:t>週間を要した。</a:t>
            </a:r>
            <a:endParaRPr lang="en-US" altLang="ja-JP" sz="1477" dirty="0"/>
          </a:p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/>
              <a:t>復旧長期化の要因は主に以下の通り。</a:t>
            </a:r>
          </a:p>
          <a:p>
            <a:r>
              <a:rPr lang="ja-JP" altLang="en-US" sz="1477" dirty="0"/>
              <a:t>　　　①暴風の影響で電柱</a:t>
            </a:r>
            <a:r>
              <a:rPr lang="en-US" altLang="ja-JP" sz="1477" dirty="0"/>
              <a:t>1000</a:t>
            </a:r>
            <a:r>
              <a:rPr lang="ja-JP" altLang="en-US" sz="1477" dirty="0"/>
              <a:t>本以上が倒壊</a:t>
            </a:r>
          </a:p>
          <a:p>
            <a:r>
              <a:rPr lang="ja-JP" altLang="en-US" sz="1477" dirty="0"/>
              <a:t>　　　②倒木等の影響で山間部を中心に立入困難な　</a:t>
            </a:r>
            <a:endParaRPr lang="en-US" altLang="ja-JP" sz="1477" dirty="0"/>
          </a:p>
          <a:p>
            <a:r>
              <a:rPr lang="ja-JP" altLang="en-US" sz="1477" dirty="0"/>
              <a:t>　　　　 地域が広範囲に存在　　　</a:t>
            </a:r>
            <a:endParaRPr lang="en-US" altLang="ja-JP" sz="1477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4570966" y="2301333"/>
            <a:ext cx="4387360" cy="25674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66461" tIns="66461" rIns="66461" bIns="0" rtlCol="0">
            <a:spAutoFit/>
          </a:bodyPr>
          <a:lstStyle/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/>
              <a:t>関西電力では約</a:t>
            </a:r>
            <a:r>
              <a:rPr lang="en-US" altLang="ja-JP" sz="1477" dirty="0"/>
              <a:t>12,000</a:t>
            </a:r>
            <a:r>
              <a:rPr lang="ja-JP" altLang="en-US" sz="1477" dirty="0"/>
              <a:t>名体制で復旧作業を実施（当初の</a:t>
            </a:r>
            <a:r>
              <a:rPr lang="en-US" altLang="ja-JP" sz="1477" dirty="0"/>
              <a:t>8,000</a:t>
            </a:r>
            <a:r>
              <a:rPr lang="ja-JP" altLang="en-US" sz="1477" dirty="0"/>
              <a:t>名から増強。</a:t>
            </a:r>
            <a:r>
              <a:rPr lang="en-US" altLang="ja-JP" sz="1477" dirty="0"/>
              <a:t>)</a:t>
            </a:r>
          </a:p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/>
              <a:t>自治体と連携し、ニーズに応じて被災者にポータブル発電機を提供。</a:t>
            </a:r>
            <a:endParaRPr lang="en-US" altLang="ja-JP" sz="1477" dirty="0"/>
          </a:p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/>
              <a:t>他の電力会社に対して、発電機車の派遣を要請し受け入れ（中国</a:t>
            </a:r>
            <a:r>
              <a:rPr lang="en-US" altLang="ja-JP" sz="1477" dirty="0"/>
              <a:t>20</a:t>
            </a:r>
            <a:r>
              <a:rPr lang="ja-JP" altLang="en-US" sz="1477" dirty="0"/>
              <a:t>台、四国</a:t>
            </a:r>
            <a:r>
              <a:rPr lang="en-US" altLang="ja-JP" sz="1477" dirty="0"/>
              <a:t>5</a:t>
            </a:r>
            <a:r>
              <a:rPr lang="ja-JP" altLang="en-US" sz="1477" dirty="0"/>
              <a:t>台、九州</a:t>
            </a:r>
            <a:r>
              <a:rPr lang="en-US" altLang="ja-JP" sz="1477" dirty="0"/>
              <a:t>15</a:t>
            </a:r>
            <a:r>
              <a:rPr lang="ja-JP" altLang="en-US" sz="1477" dirty="0"/>
              <a:t>台）。</a:t>
            </a:r>
          </a:p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/>
              <a:t>発災直後に関西電力の停電情報システムがダウンしたため、停電情報を１時間ごとにプレス発表するとともに、</a:t>
            </a:r>
            <a:r>
              <a:rPr lang="en-US" altLang="ja-JP" sz="1477" dirty="0"/>
              <a:t>SNS</a:t>
            </a:r>
            <a:r>
              <a:rPr lang="ja-JP" altLang="en-US" sz="1477" dirty="0"/>
              <a:t>やホームページでも発信したものの、被災者に対する情報提供の面で大きな支障が生じた。（経産省の</a:t>
            </a:r>
            <a:r>
              <a:rPr lang="en-US" altLang="ja-JP" sz="1477" dirty="0"/>
              <a:t>Twitter</a:t>
            </a:r>
            <a:r>
              <a:rPr lang="ja-JP" altLang="en-US" sz="1477" dirty="0"/>
              <a:t>からも停電情報を発信）</a:t>
            </a:r>
            <a:endParaRPr lang="en-US" altLang="ja-JP" sz="1477" dirty="0"/>
          </a:p>
        </p:txBody>
      </p:sp>
      <p:sp>
        <p:nvSpPr>
          <p:cNvPr id="11" name="角丸四角形 10"/>
          <p:cNvSpPr/>
          <p:nvPr/>
        </p:nvSpPr>
        <p:spPr bwMode="auto">
          <a:xfrm>
            <a:off x="185051" y="2077215"/>
            <a:ext cx="1462316" cy="215111"/>
          </a:xfrm>
          <a:prstGeom prst="round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 defTabSz="843988">
              <a:defRPr/>
            </a:pPr>
            <a:r>
              <a:rPr kumimoji="0" lang="ja-JP" altLang="en-US" sz="14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停電被害</a:t>
            </a:r>
          </a:p>
        </p:txBody>
      </p:sp>
      <p:sp>
        <p:nvSpPr>
          <p:cNvPr id="12" name="角丸四角形 11"/>
          <p:cNvSpPr/>
          <p:nvPr/>
        </p:nvSpPr>
        <p:spPr bwMode="auto">
          <a:xfrm>
            <a:off x="4572002" y="2070785"/>
            <a:ext cx="1262909" cy="2331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 defTabSz="843988">
              <a:defRPr/>
            </a:pPr>
            <a:r>
              <a:rPr kumimoji="0" lang="ja-JP" altLang="en-US" sz="14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復旧活動等</a:t>
            </a:r>
          </a:p>
        </p:txBody>
      </p:sp>
      <p:pic>
        <p:nvPicPr>
          <p:cNvPr id="13" name="図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23" y="4920429"/>
            <a:ext cx="2256665" cy="150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4837876" y="6377408"/>
            <a:ext cx="1783421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3988">
              <a:defRPr/>
            </a:pPr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大阪府東大阪市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1" b="14669"/>
          <a:stretch/>
        </p:blipFill>
        <p:spPr>
          <a:xfrm>
            <a:off x="6860074" y="4920429"/>
            <a:ext cx="2182442" cy="1442057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7300649" y="6357534"/>
            <a:ext cx="1330263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3988">
              <a:defRPr/>
            </a:pPr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和歌山県田辺市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/>
          </p:nvPr>
        </p:nvGraphicFramePr>
        <p:xfrm>
          <a:off x="306285" y="4756230"/>
          <a:ext cx="4026956" cy="1159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09">
                  <a:extLst>
                    <a:ext uri="{9D8B030D-6E8A-4147-A177-3AD203B41FA5}">
                      <a16:colId xmlns:a16="http://schemas.microsoft.com/office/drawing/2014/main" val="1384886254"/>
                    </a:ext>
                  </a:extLst>
                </a:gridCol>
                <a:gridCol w="797627">
                  <a:extLst>
                    <a:ext uri="{9D8B030D-6E8A-4147-A177-3AD203B41FA5}">
                      <a16:colId xmlns:a16="http://schemas.microsoft.com/office/drawing/2014/main" val="616033144"/>
                    </a:ext>
                  </a:extLst>
                </a:gridCol>
                <a:gridCol w="797627">
                  <a:extLst>
                    <a:ext uri="{9D8B030D-6E8A-4147-A177-3AD203B41FA5}">
                      <a16:colId xmlns:a16="http://schemas.microsoft.com/office/drawing/2014/main" val="1956698485"/>
                    </a:ext>
                  </a:extLst>
                </a:gridCol>
                <a:gridCol w="797627">
                  <a:extLst>
                    <a:ext uri="{9D8B030D-6E8A-4147-A177-3AD203B41FA5}">
                      <a16:colId xmlns:a16="http://schemas.microsoft.com/office/drawing/2014/main" val="2459136897"/>
                    </a:ext>
                  </a:extLst>
                </a:gridCol>
                <a:gridCol w="930566">
                  <a:extLst>
                    <a:ext uri="{9D8B030D-6E8A-4147-A177-3AD203B41FA5}">
                      <a16:colId xmlns:a16="http://schemas.microsoft.com/office/drawing/2014/main" val="411373205"/>
                    </a:ext>
                  </a:extLst>
                </a:gridCol>
              </a:tblGrid>
              <a:tr h="478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565107932"/>
                  </a:ext>
                </a:extLst>
              </a:tr>
              <a:tr h="478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停電</a:t>
                      </a:r>
                      <a:endParaRPr kumimoji="1" lang="en-US" altLang="ja-JP" sz="13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戸数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170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万戸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万戸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万戸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停電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解消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3221624149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171603" y="4423885"/>
            <a:ext cx="3137487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3988">
              <a:defRPr/>
            </a:pPr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＜関西電力管内の停電戸数の推移＞</a:t>
            </a:r>
            <a:endParaRPr lang="en-US" altLang="ja-JP" sz="129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13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4587</TotalTime>
  <Words>246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1150</cp:revision>
  <dcterms:created xsi:type="dcterms:W3CDTF">2018-06-15T08:55:11Z</dcterms:created>
  <dcterms:modified xsi:type="dcterms:W3CDTF">2019-04-12T09:23:12Z</dcterms:modified>
</cp:coreProperties>
</file>