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620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02" autoAdjust="0"/>
    <p:restoredTop sz="94103" autoAdjust="0"/>
  </p:normalViewPr>
  <p:slideViewPr>
    <p:cSldViewPr>
      <p:cViewPr varScale="1">
        <p:scale>
          <a:sx n="87" d="100"/>
          <a:sy n="87" d="100"/>
        </p:scale>
        <p:origin x="21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C7A53-546A-40EB-B044-74EE84F31EF8}" type="datetimeFigureOut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484CF-C8D3-4C26-8412-28C4BCE1F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342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9BBD-37D2-4A12-A0F7-5D711BAA21A0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4989-2333-4D91-BBD4-B1243B4798CF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EB1DB-FBAB-4C1C-9F54-48264056C6A1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7EE11-3B14-4C58-9105-0ACFFACDD3BD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図プレースホルダー 10"/>
          <p:cNvSpPr>
            <a:spLocks noGrp="1" noChangeAspect="1"/>
          </p:cNvSpPr>
          <p:nvPr>
            <p:ph type="pic" sz="quarter" idx="13"/>
          </p:nvPr>
        </p:nvSpPr>
        <p:spPr>
          <a:xfrm>
            <a:off x="107504" y="836713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2" name="図プレースホルダー 10"/>
          <p:cNvSpPr>
            <a:spLocks noGrp="1" noChangeAspect="1"/>
          </p:cNvSpPr>
          <p:nvPr>
            <p:ph type="pic" sz="quarter" idx="14"/>
          </p:nvPr>
        </p:nvSpPr>
        <p:spPr>
          <a:xfrm>
            <a:off x="3131840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15"/>
          </p:nvPr>
        </p:nvSpPr>
        <p:spPr>
          <a:xfrm>
            <a:off x="179512" y="6381328"/>
            <a:ext cx="8784976" cy="404105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  <p:sp>
        <p:nvSpPr>
          <p:cNvPr id="16" name="テキスト プレースホルダー 15"/>
          <p:cNvSpPr>
            <a:spLocks noGrp="1"/>
          </p:cNvSpPr>
          <p:nvPr>
            <p:ph type="body" sz="quarter" idx="16"/>
          </p:nvPr>
        </p:nvSpPr>
        <p:spPr>
          <a:xfrm>
            <a:off x="107504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3" name="図プレースホルダー 10"/>
          <p:cNvSpPr>
            <a:spLocks noGrp="1" noChangeAspect="1"/>
          </p:cNvSpPr>
          <p:nvPr>
            <p:ph type="pic" sz="quarter" idx="18"/>
          </p:nvPr>
        </p:nvSpPr>
        <p:spPr>
          <a:xfrm>
            <a:off x="6162605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5" name="テキスト プレースホルダー 15"/>
          <p:cNvSpPr>
            <a:spLocks noGrp="1"/>
          </p:cNvSpPr>
          <p:nvPr>
            <p:ph type="body" sz="quarter" idx="19"/>
          </p:nvPr>
        </p:nvSpPr>
        <p:spPr>
          <a:xfrm>
            <a:off x="3125953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8" name="テキスト プレースホルダー 15"/>
          <p:cNvSpPr>
            <a:spLocks noGrp="1"/>
          </p:cNvSpPr>
          <p:nvPr>
            <p:ph type="body" sz="quarter" idx="20"/>
          </p:nvPr>
        </p:nvSpPr>
        <p:spPr>
          <a:xfrm>
            <a:off x="6156176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1" name="図プレースホルダー 10"/>
          <p:cNvSpPr>
            <a:spLocks noGrp="1" noChangeAspect="1"/>
          </p:cNvSpPr>
          <p:nvPr>
            <p:ph type="pic" sz="quarter" idx="21"/>
          </p:nvPr>
        </p:nvSpPr>
        <p:spPr>
          <a:xfrm>
            <a:off x="107504" y="3859602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2" name="図プレースホルダー 10"/>
          <p:cNvSpPr>
            <a:spLocks noGrp="1" noChangeAspect="1"/>
          </p:cNvSpPr>
          <p:nvPr>
            <p:ph type="pic" sz="quarter" idx="22"/>
          </p:nvPr>
        </p:nvSpPr>
        <p:spPr>
          <a:xfrm>
            <a:off x="3131840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3" name="図プレースホルダー 10"/>
          <p:cNvSpPr>
            <a:spLocks noGrp="1" noChangeAspect="1"/>
          </p:cNvSpPr>
          <p:nvPr>
            <p:ph type="pic" sz="quarter" idx="23"/>
          </p:nvPr>
        </p:nvSpPr>
        <p:spPr>
          <a:xfrm>
            <a:off x="6162605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4" name="テキスト プレースホルダー 15"/>
          <p:cNvSpPr>
            <a:spLocks noGrp="1"/>
          </p:cNvSpPr>
          <p:nvPr>
            <p:ph type="body" sz="quarter" idx="24"/>
          </p:nvPr>
        </p:nvSpPr>
        <p:spPr>
          <a:xfrm>
            <a:off x="101617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15"/>
          <p:cNvSpPr>
            <a:spLocks noGrp="1"/>
          </p:cNvSpPr>
          <p:nvPr>
            <p:ph type="body" sz="quarter" idx="25"/>
          </p:nvPr>
        </p:nvSpPr>
        <p:spPr>
          <a:xfrm>
            <a:off x="3120066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6" name="テキスト プレースホルダー 15"/>
          <p:cNvSpPr>
            <a:spLocks noGrp="1"/>
          </p:cNvSpPr>
          <p:nvPr>
            <p:ph type="body" sz="quarter" idx="26"/>
          </p:nvPr>
        </p:nvSpPr>
        <p:spPr>
          <a:xfrm>
            <a:off x="6150289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7" name="テキスト プレースホルダー 3"/>
          <p:cNvSpPr>
            <a:spLocks noGrp="1"/>
          </p:cNvSpPr>
          <p:nvPr>
            <p:ph type="body" sz="quarter" idx="27"/>
          </p:nvPr>
        </p:nvSpPr>
        <p:spPr>
          <a:xfrm>
            <a:off x="179512" y="620688"/>
            <a:ext cx="8928992" cy="360040"/>
          </a:xfrm>
        </p:spPr>
        <p:txBody>
          <a:bodyPr>
            <a:no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915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CF0F1-B831-4B60-B6F3-323640701C99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185052" y="202812"/>
            <a:ext cx="8774310" cy="433324"/>
          </a:xfrm>
        </p:spPr>
        <p:txBody>
          <a:bodyPr wrap="square">
            <a:spAutoFit/>
          </a:bodyPr>
          <a:lstStyle>
            <a:lvl1pPr algn="l">
              <a:defRPr lang="ja-JP" altLang="en-US" sz="2216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185349" y="6309322"/>
            <a:ext cx="8673897" cy="14914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6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185350" y="3104966"/>
            <a:ext cx="1715213" cy="284052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46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185052" y="3769295"/>
            <a:ext cx="1194238" cy="19883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92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185051" y="4365106"/>
            <a:ext cx="1021113" cy="14914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6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184639" y="764704"/>
            <a:ext cx="8774723" cy="502161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1846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37398" lvl="0" indent="-237398">
              <a:spcBef>
                <a:spcPts val="554"/>
              </a:spcBef>
              <a:spcAft>
                <a:spcPts val="554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811264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50CDD-977B-421E-B706-88C1E0EBCF24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5B465-F574-4BE7-934D-A837D079E19F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C11A-CEDA-4C3F-991A-B586092C5510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0353-2CFC-42AD-8EE0-6897A96F9B53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45F9-9DB0-47C9-86A2-DCFE54CBD06A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57A6-3C86-4AA3-B8B0-4FCE4B05D015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3BAD-F4C4-4131-BD7D-DCDE79C540A5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12473-53F1-40B5-8D77-70B5A6A2E3BE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764704"/>
            <a:ext cx="8229600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289B7-683B-42CA-80E4-5E1981A88EC1}" type="datetime1">
              <a:rPr kumimoji="1" lang="ja-JP" altLang="en-US" smtClean="0"/>
              <a:t>2019/4/12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948264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7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プレースホルダー 5"/>
          <p:cNvSpPr>
            <a:spLocks noGrp="1"/>
          </p:cNvSpPr>
          <p:nvPr>
            <p:ph type="body" sz="quarter" idx="15"/>
          </p:nvPr>
        </p:nvSpPr>
        <p:spPr>
          <a:xfrm>
            <a:off x="185050" y="2303958"/>
            <a:ext cx="4215935" cy="4053576"/>
          </a:xfrm>
          <a:ln w="19050">
            <a:solidFill>
              <a:schemeClr val="accent2"/>
            </a:solidFill>
          </a:ln>
        </p:spPr>
        <p:txBody>
          <a:bodyPr vert="horz" wrap="square" lIns="66461" tIns="66461" rIns="66461" bIns="0" rtlCol="0">
            <a:normAutofit/>
          </a:bodyPr>
          <a:lstStyle/>
          <a:p>
            <a:pPr marL="263776" indent="-263776">
              <a:buFont typeface="Wingdings" panose="05000000000000000000" pitchFamily="2" charset="2"/>
              <a:buChar char="Ø"/>
            </a:pPr>
            <a:r>
              <a:rPr lang="ja-JP" altLang="en-US" sz="1477" dirty="0"/>
              <a:t>ピーク時には、全国計で約</a:t>
            </a:r>
            <a:r>
              <a:rPr lang="en-US" altLang="ja-JP" sz="1477" dirty="0"/>
              <a:t>240</a:t>
            </a:r>
            <a:r>
              <a:rPr lang="ja-JP" altLang="en-US" sz="1477" dirty="0"/>
              <a:t>万戸、関西電力管内では約</a:t>
            </a:r>
            <a:r>
              <a:rPr lang="en-US" altLang="ja-JP" sz="1477" dirty="0"/>
              <a:t>170</a:t>
            </a:r>
            <a:r>
              <a:rPr lang="ja-JP" altLang="en-US" sz="1477" dirty="0"/>
              <a:t>万戸の停電を記録。</a:t>
            </a:r>
            <a:endParaRPr lang="en-US" altLang="ja-JP" sz="1477" dirty="0"/>
          </a:p>
          <a:p>
            <a:pPr marL="263776" indent="-263776">
              <a:buFont typeface="Wingdings" panose="05000000000000000000" pitchFamily="2" charset="2"/>
              <a:buChar char="Ø"/>
            </a:pPr>
            <a:r>
              <a:rPr lang="ja-JP" altLang="en-US" sz="1477" dirty="0"/>
              <a:t>関西電力管内は</a:t>
            </a:r>
            <a:r>
              <a:rPr lang="en-US" altLang="ja-JP" sz="1477" dirty="0"/>
              <a:t>9</a:t>
            </a:r>
            <a:r>
              <a:rPr lang="ja-JP" altLang="en-US" sz="1477" dirty="0"/>
              <a:t>月</a:t>
            </a:r>
            <a:r>
              <a:rPr lang="en-US" altLang="ja-JP" sz="1477" dirty="0"/>
              <a:t>20</a:t>
            </a:r>
            <a:r>
              <a:rPr lang="ja-JP" altLang="en-US" sz="1477" dirty="0"/>
              <a:t>日に全ての停電が解消し、復旧に約</a:t>
            </a:r>
            <a:r>
              <a:rPr lang="en-US" altLang="ja-JP" sz="1477" dirty="0"/>
              <a:t>2</a:t>
            </a:r>
            <a:r>
              <a:rPr lang="ja-JP" altLang="en-US" sz="1477" dirty="0"/>
              <a:t>週間を要した。</a:t>
            </a:r>
            <a:endParaRPr lang="en-US" altLang="ja-JP" sz="1477" dirty="0"/>
          </a:p>
          <a:p>
            <a:pPr marL="263776" indent="-263776">
              <a:buFont typeface="Wingdings" panose="05000000000000000000" pitchFamily="2" charset="2"/>
              <a:buChar char="Ø"/>
            </a:pPr>
            <a:r>
              <a:rPr lang="ja-JP" altLang="en-US" sz="1477" dirty="0"/>
              <a:t>復旧長期化の要因は主に以下の通り。</a:t>
            </a:r>
          </a:p>
          <a:p>
            <a:r>
              <a:rPr lang="ja-JP" altLang="en-US" sz="1477" dirty="0"/>
              <a:t>　　　①暴風の影響で電柱</a:t>
            </a:r>
            <a:r>
              <a:rPr lang="en-US" altLang="ja-JP" sz="1477" dirty="0"/>
              <a:t>1000</a:t>
            </a:r>
            <a:r>
              <a:rPr lang="ja-JP" altLang="en-US" sz="1477" dirty="0"/>
              <a:t>本以上が倒壊</a:t>
            </a:r>
          </a:p>
          <a:p>
            <a:r>
              <a:rPr lang="ja-JP" altLang="en-US" sz="1477" dirty="0"/>
              <a:t>　　　②倒木等の影響で山間部を中心に立入困難な　</a:t>
            </a:r>
            <a:endParaRPr lang="en-US" altLang="ja-JP" sz="1477" dirty="0"/>
          </a:p>
          <a:p>
            <a:r>
              <a:rPr lang="ja-JP" altLang="en-US" sz="1477" dirty="0"/>
              <a:t>　　　　 地域が広範囲に存在　　　</a:t>
            </a:r>
            <a:endParaRPr lang="en-US" altLang="ja-JP" sz="1477" dirty="0"/>
          </a:p>
        </p:txBody>
      </p:sp>
      <p:sp>
        <p:nvSpPr>
          <p:cNvPr id="10" name="テキスト プレースホルダー 5"/>
          <p:cNvSpPr>
            <a:spLocks noGrp="1"/>
          </p:cNvSpPr>
          <p:nvPr>
            <p:ph type="body" sz="quarter" idx="15"/>
          </p:nvPr>
        </p:nvSpPr>
        <p:spPr>
          <a:xfrm>
            <a:off x="4570966" y="2301333"/>
            <a:ext cx="4387360" cy="256747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66461" tIns="66461" rIns="66461" bIns="0" rtlCol="0">
            <a:spAutoFit/>
          </a:bodyPr>
          <a:lstStyle/>
          <a:p>
            <a:pPr marL="263776" indent="-263776">
              <a:buFont typeface="Wingdings" panose="05000000000000000000" pitchFamily="2" charset="2"/>
              <a:buChar char="Ø"/>
            </a:pPr>
            <a:r>
              <a:rPr lang="ja-JP" altLang="en-US" sz="1477" dirty="0"/>
              <a:t>関西電力では約</a:t>
            </a:r>
            <a:r>
              <a:rPr lang="en-US" altLang="ja-JP" sz="1477" dirty="0"/>
              <a:t>12,000</a:t>
            </a:r>
            <a:r>
              <a:rPr lang="ja-JP" altLang="en-US" sz="1477" dirty="0"/>
              <a:t>名体制で復旧作業を実施（当初の</a:t>
            </a:r>
            <a:r>
              <a:rPr lang="en-US" altLang="ja-JP" sz="1477" dirty="0"/>
              <a:t>8,000</a:t>
            </a:r>
            <a:r>
              <a:rPr lang="ja-JP" altLang="en-US" sz="1477" dirty="0"/>
              <a:t>名から増強。</a:t>
            </a:r>
            <a:r>
              <a:rPr lang="en-US" altLang="ja-JP" sz="1477" dirty="0"/>
              <a:t>)</a:t>
            </a:r>
          </a:p>
          <a:p>
            <a:pPr marL="263776" indent="-263776">
              <a:buFont typeface="Wingdings" panose="05000000000000000000" pitchFamily="2" charset="2"/>
              <a:buChar char="Ø"/>
            </a:pPr>
            <a:r>
              <a:rPr lang="ja-JP" altLang="en-US" sz="1477" dirty="0"/>
              <a:t>自治体と連携し、ニーズに応じて被災者にポータブル発電機を提供。</a:t>
            </a:r>
            <a:endParaRPr lang="en-US" altLang="ja-JP" sz="1477" dirty="0"/>
          </a:p>
          <a:p>
            <a:pPr marL="263776" indent="-263776">
              <a:buFont typeface="Wingdings" panose="05000000000000000000" pitchFamily="2" charset="2"/>
              <a:buChar char="Ø"/>
            </a:pPr>
            <a:r>
              <a:rPr lang="ja-JP" altLang="en-US" sz="1477" dirty="0"/>
              <a:t>他の電力会社に対して、発電機車の派遣を要請し受け入れ（中国</a:t>
            </a:r>
            <a:r>
              <a:rPr lang="en-US" altLang="ja-JP" sz="1477" dirty="0"/>
              <a:t>20</a:t>
            </a:r>
            <a:r>
              <a:rPr lang="ja-JP" altLang="en-US" sz="1477" dirty="0"/>
              <a:t>台、四国</a:t>
            </a:r>
            <a:r>
              <a:rPr lang="en-US" altLang="ja-JP" sz="1477" dirty="0"/>
              <a:t>5</a:t>
            </a:r>
            <a:r>
              <a:rPr lang="ja-JP" altLang="en-US" sz="1477" dirty="0"/>
              <a:t>台、九州</a:t>
            </a:r>
            <a:r>
              <a:rPr lang="en-US" altLang="ja-JP" sz="1477" dirty="0"/>
              <a:t>15</a:t>
            </a:r>
            <a:r>
              <a:rPr lang="ja-JP" altLang="en-US" sz="1477" dirty="0"/>
              <a:t>台）。</a:t>
            </a:r>
          </a:p>
          <a:p>
            <a:pPr marL="263776" indent="-263776">
              <a:buFont typeface="Wingdings" panose="05000000000000000000" pitchFamily="2" charset="2"/>
              <a:buChar char="Ø"/>
            </a:pPr>
            <a:r>
              <a:rPr lang="ja-JP" altLang="en-US" sz="1477" dirty="0"/>
              <a:t>発災直後に関西電力の停電情報システムがダウンしたため、停電情報を１時間ごとにプレス発表するとともに、</a:t>
            </a:r>
            <a:r>
              <a:rPr lang="en-US" altLang="ja-JP" sz="1477" dirty="0"/>
              <a:t>SNS</a:t>
            </a:r>
            <a:r>
              <a:rPr lang="ja-JP" altLang="en-US" sz="1477" dirty="0"/>
              <a:t>やホームページでも発信したものの、被災者に対する情報提供の面で大きな支障が生じた。（経産省の</a:t>
            </a:r>
            <a:r>
              <a:rPr lang="en-US" altLang="ja-JP" sz="1477" dirty="0"/>
              <a:t>Twitter</a:t>
            </a:r>
            <a:r>
              <a:rPr lang="ja-JP" altLang="en-US" sz="1477" dirty="0"/>
              <a:t>からも停電情報を発信）</a:t>
            </a:r>
            <a:endParaRPr lang="en-US" altLang="ja-JP" sz="1477" dirty="0"/>
          </a:p>
        </p:txBody>
      </p:sp>
      <p:sp>
        <p:nvSpPr>
          <p:cNvPr id="11" name="角丸四角形 10"/>
          <p:cNvSpPr/>
          <p:nvPr/>
        </p:nvSpPr>
        <p:spPr bwMode="auto">
          <a:xfrm>
            <a:off x="185051" y="2077215"/>
            <a:ext cx="1462316" cy="215111"/>
          </a:xfrm>
          <a:prstGeom prst="round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 defTabSz="843988">
              <a:defRPr/>
            </a:pPr>
            <a:r>
              <a:rPr kumimoji="0" lang="ja-JP" altLang="en-US" sz="1477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停電被害</a:t>
            </a:r>
          </a:p>
        </p:txBody>
      </p:sp>
      <p:sp>
        <p:nvSpPr>
          <p:cNvPr id="12" name="角丸四角形 11"/>
          <p:cNvSpPr/>
          <p:nvPr/>
        </p:nvSpPr>
        <p:spPr bwMode="auto">
          <a:xfrm>
            <a:off x="4572002" y="2070785"/>
            <a:ext cx="1262909" cy="23317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 defTabSz="843988">
              <a:defRPr/>
            </a:pPr>
            <a:r>
              <a:rPr kumimoji="0" lang="ja-JP" altLang="en-US" sz="1477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復旧活動等</a:t>
            </a:r>
          </a:p>
        </p:txBody>
      </p:sp>
      <p:pic>
        <p:nvPicPr>
          <p:cNvPr id="13" name="図 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23" y="4920429"/>
            <a:ext cx="2256665" cy="1500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テキスト ボックス 13"/>
          <p:cNvSpPr txBox="1"/>
          <p:nvPr/>
        </p:nvSpPr>
        <p:spPr>
          <a:xfrm>
            <a:off x="4837876" y="6377408"/>
            <a:ext cx="1783421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43988">
              <a:defRPr/>
            </a:pPr>
            <a:r>
              <a:rPr lang="ja-JP" altLang="en-US" sz="129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大阪府東大阪市</a:t>
            </a: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51" b="14669"/>
          <a:stretch/>
        </p:blipFill>
        <p:spPr>
          <a:xfrm>
            <a:off x="6860074" y="4920429"/>
            <a:ext cx="2182442" cy="1442057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7300649" y="6357534"/>
            <a:ext cx="1330263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43988">
              <a:defRPr/>
            </a:pPr>
            <a:r>
              <a:rPr lang="ja-JP" altLang="en-US" sz="129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和歌山県田辺市</a:t>
            </a:r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/>
          </p:nvPr>
        </p:nvGraphicFramePr>
        <p:xfrm>
          <a:off x="306285" y="4756230"/>
          <a:ext cx="4026956" cy="1159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3509">
                  <a:extLst>
                    <a:ext uri="{9D8B030D-6E8A-4147-A177-3AD203B41FA5}">
                      <a16:colId xmlns:a16="http://schemas.microsoft.com/office/drawing/2014/main" val="1384886254"/>
                    </a:ext>
                  </a:extLst>
                </a:gridCol>
                <a:gridCol w="797627">
                  <a:extLst>
                    <a:ext uri="{9D8B030D-6E8A-4147-A177-3AD203B41FA5}">
                      <a16:colId xmlns:a16="http://schemas.microsoft.com/office/drawing/2014/main" val="616033144"/>
                    </a:ext>
                  </a:extLst>
                </a:gridCol>
                <a:gridCol w="797627">
                  <a:extLst>
                    <a:ext uri="{9D8B030D-6E8A-4147-A177-3AD203B41FA5}">
                      <a16:colId xmlns:a16="http://schemas.microsoft.com/office/drawing/2014/main" val="1956698485"/>
                    </a:ext>
                  </a:extLst>
                </a:gridCol>
                <a:gridCol w="797627">
                  <a:extLst>
                    <a:ext uri="{9D8B030D-6E8A-4147-A177-3AD203B41FA5}">
                      <a16:colId xmlns:a16="http://schemas.microsoft.com/office/drawing/2014/main" val="2459136897"/>
                    </a:ext>
                  </a:extLst>
                </a:gridCol>
                <a:gridCol w="930566">
                  <a:extLst>
                    <a:ext uri="{9D8B030D-6E8A-4147-A177-3AD203B41FA5}">
                      <a16:colId xmlns:a16="http://schemas.microsoft.com/office/drawing/2014/main" val="411373205"/>
                    </a:ext>
                  </a:extLst>
                </a:gridCol>
              </a:tblGrid>
              <a:tr h="4783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日時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</a:t>
                      </a: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1565107932"/>
                  </a:ext>
                </a:extLst>
              </a:tr>
              <a:tr h="4783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停電</a:t>
                      </a:r>
                      <a:endParaRPr kumimoji="1" lang="en-US" altLang="ja-JP" sz="13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3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戸数</a:t>
                      </a:r>
                      <a:endParaRPr kumimoji="1" lang="ja-JP" altLang="en-US" sz="13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170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万戸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58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万戸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万戸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停電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解消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/>
                </a:tc>
                <a:extLst>
                  <a:ext uri="{0D108BD9-81ED-4DB2-BD59-A6C34878D82A}">
                    <a16:rowId xmlns:a16="http://schemas.microsoft.com/office/drawing/2014/main" val="3221624149"/>
                  </a:ext>
                </a:extLst>
              </a:tr>
            </a:tbl>
          </a:graphicData>
        </a:graphic>
      </p:graphicFrame>
      <p:sp>
        <p:nvSpPr>
          <p:cNvPr id="18" name="テキスト ボックス 17"/>
          <p:cNvSpPr txBox="1"/>
          <p:nvPr/>
        </p:nvSpPr>
        <p:spPr>
          <a:xfrm>
            <a:off x="171603" y="4423885"/>
            <a:ext cx="3137487" cy="291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843988">
              <a:defRPr/>
            </a:pPr>
            <a:r>
              <a:rPr lang="ja-JP" altLang="en-US" sz="1292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＜関西電力管内の停電戸数の推移＞</a:t>
            </a:r>
            <a:endParaRPr lang="en-US" altLang="ja-JP" sz="1292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5136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4587</TotalTime>
  <Words>246</Words>
  <Application>Microsoft Office PowerPoint</Application>
  <PresentationFormat>画面に合わせる (4:3)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新保 明彦</dc:creator>
  <cp:lastModifiedBy>Windows ユーザー</cp:lastModifiedBy>
  <cp:revision>1150</cp:revision>
  <dcterms:created xsi:type="dcterms:W3CDTF">2018-06-15T08:55:11Z</dcterms:created>
  <dcterms:modified xsi:type="dcterms:W3CDTF">2019-04-12T09:23:12Z</dcterms:modified>
</cp:coreProperties>
</file>