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619" r:id="rId2"/>
    <p:sldId id="620"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2" autoAdjust="0"/>
    <p:restoredTop sz="94103" autoAdjust="0"/>
  </p:normalViewPr>
  <p:slideViewPr>
    <p:cSldViewPr>
      <p:cViewPr varScale="1">
        <p:scale>
          <a:sx n="87" d="100"/>
          <a:sy n="87" d="100"/>
        </p:scale>
        <p:origin x="2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EC7A53-546A-40EB-B044-74EE84F31EF8}" type="datetimeFigureOut">
              <a:rPr kumimoji="1" lang="ja-JP" altLang="en-US" smtClean="0"/>
              <a:t>2019/4/12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B484CF-C8D3-4C26-8412-28C4BCE1FD8C}" type="slidenum">
              <a:rPr kumimoji="1" lang="ja-JP" altLang="en-US" smtClean="0"/>
              <a:t>‹#›</a:t>
            </a:fld>
            <a:endParaRPr kumimoji="1" lang="ja-JP" altLang="en-US"/>
          </a:p>
        </p:txBody>
      </p:sp>
    </p:spTree>
    <p:extLst>
      <p:ext uri="{BB962C8B-B14F-4D97-AF65-F5344CB8AC3E}">
        <p14:creationId xmlns:p14="http://schemas.microsoft.com/office/powerpoint/2010/main" val="16153423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D889BBD-37D2-4A12-A0F7-5D711BAA21A0}"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4F64989-2333-4D91-BBD4-B1243B4798CF}"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A4EB1DB-FBAB-4C1C-9F54-48264056C6A1}"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5" name="日付プレースホルダ 4"/>
          <p:cNvSpPr>
            <a:spLocks noGrp="1"/>
          </p:cNvSpPr>
          <p:nvPr>
            <p:ph type="dt" sz="half" idx="10"/>
          </p:nvPr>
        </p:nvSpPr>
        <p:spPr/>
        <p:txBody>
          <a:bodyPr/>
          <a:lstStyle/>
          <a:p>
            <a:fld id="{31B7EE11-3B14-4C58-9105-0ACFFACDD3BD}"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1" name="図プレースホルダー 10"/>
          <p:cNvSpPr>
            <a:spLocks noGrp="1" noChangeAspect="1"/>
          </p:cNvSpPr>
          <p:nvPr>
            <p:ph type="pic" sz="quarter" idx="13"/>
          </p:nvPr>
        </p:nvSpPr>
        <p:spPr>
          <a:xfrm>
            <a:off x="107504" y="836713"/>
            <a:ext cx="2872483" cy="2952328"/>
          </a:xfrm>
        </p:spPr>
        <p:txBody>
          <a:bodyPr/>
          <a:lstStyle/>
          <a:p>
            <a:endParaRPr kumimoji="1" lang="ja-JP" altLang="en-US"/>
          </a:p>
        </p:txBody>
      </p:sp>
      <p:sp>
        <p:nvSpPr>
          <p:cNvPr id="12" name="図プレースホルダー 10"/>
          <p:cNvSpPr>
            <a:spLocks noGrp="1" noChangeAspect="1"/>
          </p:cNvSpPr>
          <p:nvPr>
            <p:ph type="pic" sz="quarter" idx="14"/>
          </p:nvPr>
        </p:nvSpPr>
        <p:spPr>
          <a:xfrm>
            <a:off x="3131840" y="836712"/>
            <a:ext cx="2873891" cy="2953775"/>
          </a:xfrm>
        </p:spPr>
        <p:txBody>
          <a:bodyPr/>
          <a:lstStyle/>
          <a:p>
            <a:endParaRPr kumimoji="1" lang="ja-JP" altLang="en-US"/>
          </a:p>
        </p:txBody>
      </p:sp>
      <p:sp>
        <p:nvSpPr>
          <p:cNvPr id="14" name="テキスト プレースホルダー 13"/>
          <p:cNvSpPr>
            <a:spLocks noGrp="1"/>
          </p:cNvSpPr>
          <p:nvPr>
            <p:ph type="body" sz="quarter" idx="15"/>
          </p:nvPr>
        </p:nvSpPr>
        <p:spPr>
          <a:xfrm>
            <a:off x="179512" y="6381328"/>
            <a:ext cx="8784976" cy="404105"/>
          </a:xfrm>
        </p:spPr>
        <p:txBody>
          <a:bodyPr>
            <a:normAutofit/>
          </a:bodyPr>
          <a:lstStyle>
            <a:lvl1pPr marL="0" indent="0">
              <a:buNone/>
              <a:defRPr sz="2800"/>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smtClean="0"/>
              <a:t>マスター テキストの書式設定</a:t>
            </a:r>
            <a:endParaRPr kumimoji="1" lang="ja-JP" altLang="en-US"/>
          </a:p>
        </p:txBody>
      </p:sp>
      <p:sp>
        <p:nvSpPr>
          <p:cNvPr id="16" name="テキスト プレースホルダー 15"/>
          <p:cNvSpPr>
            <a:spLocks noGrp="1"/>
          </p:cNvSpPr>
          <p:nvPr>
            <p:ph type="body" sz="quarter" idx="16"/>
          </p:nvPr>
        </p:nvSpPr>
        <p:spPr>
          <a:xfrm>
            <a:off x="107504"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3" name="図プレースホルダー 10"/>
          <p:cNvSpPr>
            <a:spLocks noGrp="1" noChangeAspect="1"/>
          </p:cNvSpPr>
          <p:nvPr>
            <p:ph type="pic" sz="quarter" idx="18"/>
          </p:nvPr>
        </p:nvSpPr>
        <p:spPr>
          <a:xfrm>
            <a:off x="6162605" y="836712"/>
            <a:ext cx="2873891" cy="2953775"/>
          </a:xfrm>
        </p:spPr>
        <p:txBody>
          <a:bodyPr/>
          <a:lstStyle/>
          <a:p>
            <a:endParaRPr kumimoji="1" lang="ja-JP" altLang="en-US"/>
          </a:p>
        </p:txBody>
      </p:sp>
      <p:sp>
        <p:nvSpPr>
          <p:cNvPr id="15" name="テキスト プレースホルダー 15"/>
          <p:cNvSpPr>
            <a:spLocks noGrp="1"/>
          </p:cNvSpPr>
          <p:nvPr>
            <p:ph type="body" sz="quarter" idx="19"/>
          </p:nvPr>
        </p:nvSpPr>
        <p:spPr>
          <a:xfrm>
            <a:off x="3125953"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8" name="テキスト プレースホルダー 15"/>
          <p:cNvSpPr>
            <a:spLocks noGrp="1"/>
          </p:cNvSpPr>
          <p:nvPr>
            <p:ph type="body" sz="quarter" idx="20"/>
          </p:nvPr>
        </p:nvSpPr>
        <p:spPr>
          <a:xfrm>
            <a:off x="6156176"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1" name="図プレースホルダー 10"/>
          <p:cNvSpPr>
            <a:spLocks noGrp="1" noChangeAspect="1"/>
          </p:cNvSpPr>
          <p:nvPr>
            <p:ph type="pic" sz="quarter" idx="21"/>
          </p:nvPr>
        </p:nvSpPr>
        <p:spPr>
          <a:xfrm>
            <a:off x="107504" y="3859602"/>
            <a:ext cx="2872483" cy="2952328"/>
          </a:xfrm>
        </p:spPr>
        <p:txBody>
          <a:bodyPr/>
          <a:lstStyle/>
          <a:p>
            <a:endParaRPr kumimoji="1" lang="ja-JP" altLang="en-US"/>
          </a:p>
        </p:txBody>
      </p:sp>
      <p:sp>
        <p:nvSpPr>
          <p:cNvPr id="22" name="図プレースホルダー 10"/>
          <p:cNvSpPr>
            <a:spLocks noGrp="1" noChangeAspect="1"/>
          </p:cNvSpPr>
          <p:nvPr>
            <p:ph type="pic" sz="quarter" idx="22"/>
          </p:nvPr>
        </p:nvSpPr>
        <p:spPr>
          <a:xfrm>
            <a:off x="3131840" y="3859601"/>
            <a:ext cx="2873891" cy="2953775"/>
          </a:xfrm>
        </p:spPr>
        <p:txBody>
          <a:bodyPr/>
          <a:lstStyle/>
          <a:p>
            <a:endParaRPr kumimoji="1" lang="ja-JP" altLang="en-US"/>
          </a:p>
        </p:txBody>
      </p:sp>
      <p:sp>
        <p:nvSpPr>
          <p:cNvPr id="23" name="図プレースホルダー 10"/>
          <p:cNvSpPr>
            <a:spLocks noGrp="1" noChangeAspect="1"/>
          </p:cNvSpPr>
          <p:nvPr>
            <p:ph type="pic" sz="quarter" idx="23"/>
          </p:nvPr>
        </p:nvSpPr>
        <p:spPr>
          <a:xfrm>
            <a:off x="6162605" y="3859601"/>
            <a:ext cx="2873891" cy="2953775"/>
          </a:xfrm>
        </p:spPr>
        <p:txBody>
          <a:bodyPr/>
          <a:lstStyle/>
          <a:p>
            <a:endParaRPr kumimoji="1" lang="ja-JP" altLang="en-US"/>
          </a:p>
        </p:txBody>
      </p:sp>
      <p:sp>
        <p:nvSpPr>
          <p:cNvPr id="24" name="テキスト プレースホルダー 15"/>
          <p:cNvSpPr>
            <a:spLocks noGrp="1"/>
          </p:cNvSpPr>
          <p:nvPr>
            <p:ph type="body" sz="quarter" idx="24"/>
          </p:nvPr>
        </p:nvSpPr>
        <p:spPr>
          <a:xfrm>
            <a:off x="101617"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5" name="テキスト プレースホルダー 15"/>
          <p:cNvSpPr>
            <a:spLocks noGrp="1"/>
          </p:cNvSpPr>
          <p:nvPr>
            <p:ph type="body" sz="quarter" idx="25"/>
          </p:nvPr>
        </p:nvSpPr>
        <p:spPr>
          <a:xfrm>
            <a:off x="3120066"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6" name="テキスト プレースホルダー 15"/>
          <p:cNvSpPr>
            <a:spLocks noGrp="1"/>
          </p:cNvSpPr>
          <p:nvPr>
            <p:ph type="body" sz="quarter" idx="26"/>
          </p:nvPr>
        </p:nvSpPr>
        <p:spPr>
          <a:xfrm>
            <a:off x="6150289"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7" name="テキスト プレースホルダー 3"/>
          <p:cNvSpPr>
            <a:spLocks noGrp="1"/>
          </p:cNvSpPr>
          <p:nvPr>
            <p:ph type="body" sz="quarter" idx="27"/>
          </p:nvPr>
        </p:nvSpPr>
        <p:spPr>
          <a:xfrm>
            <a:off x="179512" y="620688"/>
            <a:ext cx="8928992" cy="360040"/>
          </a:xfrm>
        </p:spPr>
        <p:txBody>
          <a:bodyPr>
            <a:noAutofit/>
          </a:bodyPr>
          <a:lstStyle>
            <a:lvl1pPr marL="0" indent="0" algn="r">
              <a:buNone/>
              <a:defRPr sz="1400"/>
            </a:lvl1pPr>
            <a:lvl2pPr marL="457200" indent="0">
              <a:buNone/>
              <a:defRPr sz="1200"/>
            </a:lvl2pPr>
            <a:lvl3pPr marL="914400" indent="0">
              <a:buNone/>
              <a:defRPr sz="1100"/>
            </a:lvl3pPr>
            <a:lvl4pPr marL="1371600" indent="0">
              <a:buNone/>
              <a:defRPr sz="1050"/>
            </a:lvl4pPr>
            <a:lvl5pPr marL="1828800" indent="0">
              <a:buNone/>
              <a:defRPr sz="1050"/>
            </a:lvl5pPr>
          </a:lstStyle>
          <a:p>
            <a:pPr lvl="0"/>
            <a:r>
              <a:rPr kumimoji="1" lang="ja-JP" altLang="en-US" smtClean="0"/>
              <a:t>マスター テキストの書式設定</a:t>
            </a:r>
            <a:endParaRPr kumimoji="1" lang="ja-JP" altLang="en-US"/>
          </a:p>
        </p:txBody>
      </p:sp>
    </p:spTree>
    <p:extLst>
      <p:ext uri="{BB962C8B-B14F-4D97-AF65-F5344CB8AC3E}">
        <p14:creationId xmlns:p14="http://schemas.microsoft.com/office/powerpoint/2010/main" val="11069159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CE50CDD-977B-421E-B706-88C1E0EBCF24}"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1E5B465-F574-4BE7-934D-A837D079E19F}"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BD6C11A-CEDA-4C3F-991A-B586092C5510}"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46F0353-2CFC-42AD-8EE0-6897A96F9B53}" type="datetime1">
              <a:rPr kumimoji="1" lang="ja-JP" altLang="en-US" smtClean="0"/>
              <a:t>2019/4/12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A5945F9-9DB0-47C9-86A2-DCFE54CBD06A}" type="datetime1">
              <a:rPr kumimoji="1" lang="ja-JP" altLang="en-US" smtClean="0"/>
              <a:t>2019/4/12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AB57A6-3C86-4AA3-B8B0-4FCE4B05D015}" type="datetime1">
              <a:rPr kumimoji="1" lang="ja-JP" altLang="en-US" smtClean="0"/>
              <a:t>2019/4/12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8B3BAD-F4C4-4131-BD7D-DCDE79C540A5}"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A12473-53F1-40B5-8D77-70B5A6A2E3BE}"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116632"/>
            <a:ext cx="8229600" cy="56207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764704"/>
            <a:ext cx="8229600" cy="5544616"/>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289B7-683B-42CA-80E4-5E1981A88EC1}" type="datetime1">
              <a:rPr kumimoji="1" lang="ja-JP" altLang="en-US" smtClean="0"/>
              <a:t>2019/4/12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948264" y="6381328"/>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テキスト ボックス 1"/>
          <p:cNvSpPr txBox="1">
            <a:spLocks noChangeArrowheads="1"/>
          </p:cNvSpPr>
          <p:nvPr/>
        </p:nvSpPr>
        <p:spPr bwMode="auto">
          <a:xfrm>
            <a:off x="134881" y="381001"/>
            <a:ext cx="8906998" cy="415819"/>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ja-JP" sz="2102" dirty="0">
                <a:latin typeface="Meiryo UI" panose="020B0604030504040204" pitchFamily="50" charset="-128"/>
                <a:ea typeface="Meiryo UI" panose="020B0604030504040204" pitchFamily="50" charset="-128"/>
              </a:rPr>
              <a:t>4-</a:t>
            </a:r>
            <a:r>
              <a:rPr lang="ja-JP" altLang="en-US" sz="2102" dirty="0">
                <a:latin typeface="Meiryo UI" panose="020B0604030504040204" pitchFamily="50" charset="-128"/>
                <a:ea typeface="Meiryo UI" panose="020B0604030504040204" pitchFamily="50" charset="-128"/>
              </a:rPr>
              <a:t>①　「平成</a:t>
            </a:r>
            <a:r>
              <a:rPr lang="en-US" altLang="ja-JP" sz="2102" dirty="0">
                <a:latin typeface="Meiryo UI" panose="020B0604030504040204" pitchFamily="50" charset="-128"/>
                <a:ea typeface="Meiryo UI" panose="020B0604030504040204" pitchFamily="50" charset="-128"/>
              </a:rPr>
              <a:t>30</a:t>
            </a:r>
            <a:r>
              <a:rPr lang="ja-JP" altLang="en-US" sz="2102" dirty="0">
                <a:latin typeface="Meiryo UI" panose="020B0604030504040204" pitchFamily="50" charset="-128"/>
                <a:ea typeface="Meiryo UI" panose="020B0604030504040204" pitchFamily="50" charset="-128"/>
              </a:rPr>
              <a:t>年</a:t>
            </a:r>
            <a:r>
              <a:rPr lang="en-US" altLang="ja-JP" sz="2102" dirty="0">
                <a:latin typeface="Meiryo UI" panose="020B0604030504040204" pitchFamily="50" charset="-128"/>
                <a:ea typeface="Meiryo UI" panose="020B0604030504040204" pitchFamily="50" charset="-128"/>
              </a:rPr>
              <a:t>7</a:t>
            </a:r>
            <a:r>
              <a:rPr lang="ja-JP" altLang="en-US" sz="2102" dirty="0">
                <a:latin typeface="Meiryo UI" panose="020B0604030504040204" pitchFamily="50" charset="-128"/>
                <a:ea typeface="Meiryo UI" panose="020B0604030504040204" pitchFamily="50" charset="-128"/>
              </a:rPr>
              <a:t>月豪雨」（西日本豪雨）における</a:t>
            </a:r>
            <a:r>
              <a:rPr lang="en-US" altLang="ja-JP" sz="2102" dirty="0">
                <a:latin typeface="Meiryo UI" panose="020B0604030504040204" pitchFamily="50" charset="-128"/>
                <a:ea typeface="Meiryo UI" panose="020B0604030504040204" pitchFamily="50" charset="-128"/>
              </a:rPr>
              <a:t>SS</a:t>
            </a:r>
            <a:r>
              <a:rPr lang="ja-JP" altLang="en-US" sz="2102" dirty="0">
                <a:latin typeface="Meiryo UI" panose="020B0604030504040204" pitchFamily="50" charset="-128"/>
                <a:ea typeface="Meiryo UI" panose="020B0604030504040204" pitchFamily="50" charset="-128"/>
              </a:rPr>
              <a:t>被災状況</a:t>
            </a:r>
          </a:p>
        </p:txBody>
      </p:sp>
      <p:sp>
        <p:nvSpPr>
          <p:cNvPr id="16391" name="正方形/長方形 8"/>
          <p:cNvSpPr>
            <a:spLocks noChangeArrowheads="1"/>
          </p:cNvSpPr>
          <p:nvPr/>
        </p:nvSpPr>
        <p:spPr bwMode="auto">
          <a:xfrm>
            <a:off x="134880" y="884860"/>
            <a:ext cx="8915956" cy="739048"/>
          </a:xfrm>
          <a:prstGeom prst="rect">
            <a:avLst/>
          </a:prstGeom>
          <a:solidFill>
            <a:schemeClr val="accent4">
              <a:lumMod val="20000"/>
              <a:lumOff val="80000"/>
            </a:schemeClr>
          </a:solidFill>
          <a:ln>
            <a:noFill/>
          </a:ln>
          <a:extLst/>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l"/>
            </a:pPr>
            <a:r>
              <a:rPr lang="ja-JP" altLang="en-US" sz="1401" dirty="0">
                <a:latin typeface="Meiryo UI" panose="020B0604030504040204" pitchFamily="50" charset="-128"/>
                <a:ea typeface="Meiryo UI" panose="020B0604030504040204" pitchFamily="50" charset="-128"/>
              </a:rPr>
              <a:t>「平成</a:t>
            </a:r>
            <a:r>
              <a:rPr lang="en-US" altLang="ja-JP" sz="1401" dirty="0">
                <a:latin typeface="Meiryo UI" panose="020B0604030504040204" pitchFamily="50" charset="-128"/>
                <a:ea typeface="Meiryo UI" panose="020B0604030504040204" pitchFamily="50" charset="-128"/>
              </a:rPr>
              <a:t>30</a:t>
            </a:r>
            <a:r>
              <a:rPr lang="ja-JP" altLang="en-US" sz="1401" dirty="0">
                <a:latin typeface="Meiryo UI" panose="020B0604030504040204" pitchFamily="50" charset="-128"/>
                <a:ea typeface="Meiryo UI" panose="020B0604030504040204" pitchFamily="50" charset="-128"/>
              </a:rPr>
              <a:t>年</a:t>
            </a:r>
            <a:r>
              <a:rPr lang="en-US" altLang="ja-JP" sz="1401" dirty="0">
                <a:latin typeface="Meiryo UI" panose="020B0604030504040204" pitchFamily="50" charset="-128"/>
                <a:ea typeface="Meiryo UI" panose="020B0604030504040204" pitchFamily="50" charset="-128"/>
              </a:rPr>
              <a:t>7</a:t>
            </a:r>
            <a:r>
              <a:rPr lang="ja-JP" altLang="en-US" sz="1401" dirty="0">
                <a:latin typeface="Meiryo UI" panose="020B0604030504040204" pitchFamily="50" charset="-128"/>
                <a:ea typeface="Meiryo UI" panose="020B0604030504040204" pitchFamily="50" charset="-128"/>
              </a:rPr>
              <a:t>月豪雨」（西日本豪雨）は、</a:t>
            </a:r>
            <a:r>
              <a:rPr lang="ja-JP" altLang="ja-JP" sz="1401" dirty="0">
                <a:latin typeface="Meiryo UI" panose="020B0604030504040204" pitchFamily="50" charset="-128"/>
                <a:ea typeface="Meiryo UI" panose="020B0604030504040204" pitchFamily="50" charset="-128"/>
              </a:rPr>
              <a:t>2018年（平成30年）6月28日から7月8日にかけて、西日本を中心に北海道や中部地方など全国的に広い範囲で記録された台風7号および梅雨前線等の影響による集中豪雨</a:t>
            </a:r>
            <a:r>
              <a:rPr lang="ja-JP" altLang="en-US" sz="1401" dirty="0">
                <a:latin typeface="Meiryo UI" panose="020B0604030504040204" pitchFamily="50" charset="-128"/>
                <a:ea typeface="Meiryo UI" panose="020B0604030504040204" pitchFamily="50" charset="-128"/>
              </a:rPr>
              <a:t>。</a:t>
            </a:r>
          </a:p>
          <a:p>
            <a:pPr eaLnBrk="1" hangingPunct="1">
              <a:buFont typeface="Wingdings" panose="05000000000000000000" pitchFamily="2" charset="2"/>
              <a:buChar char="l"/>
            </a:pPr>
            <a:r>
              <a:rPr lang="ja-JP" altLang="en-US" sz="1401" dirty="0">
                <a:latin typeface="Meiryo UI" panose="020B0604030504040204" pitchFamily="50" charset="-128"/>
                <a:ea typeface="Meiryo UI" panose="020B0604030504040204" pitchFamily="50" charset="-128"/>
              </a:rPr>
              <a:t>特に、岡山県真備町、愛媛県大洲市や宇和島市では集中豪雨により、一部の</a:t>
            </a:r>
            <a:r>
              <a:rPr lang="en-US" altLang="ja-JP" sz="1401" dirty="0">
                <a:latin typeface="Meiryo UI" panose="020B0604030504040204" pitchFamily="50" charset="-128"/>
                <a:ea typeface="Meiryo UI" panose="020B0604030504040204" pitchFamily="50" charset="-128"/>
              </a:rPr>
              <a:t>SS</a:t>
            </a:r>
            <a:r>
              <a:rPr lang="ja-JP" altLang="en-US" sz="1401" dirty="0">
                <a:latin typeface="Meiryo UI" panose="020B0604030504040204" pitchFamily="50" charset="-128"/>
                <a:ea typeface="Meiryo UI" panose="020B0604030504040204" pitchFamily="50" charset="-128"/>
              </a:rPr>
              <a:t>が水没するなど甚大な被害を受けた。</a:t>
            </a:r>
          </a:p>
        </p:txBody>
      </p:sp>
      <p:grpSp>
        <p:nvGrpSpPr>
          <p:cNvPr id="4" name="グループ化 3"/>
          <p:cNvGrpSpPr/>
          <p:nvPr/>
        </p:nvGrpSpPr>
        <p:grpSpPr>
          <a:xfrm>
            <a:off x="93165" y="1727016"/>
            <a:ext cx="8861726" cy="5126118"/>
            <a:chOff x="93165" y="1727016"/>
            <a:chExt cx="8861726" cy="5126118"/>
          </a:xfrm>
        </p:grpSpPr>
        <p:grpSp>
          <p:nvGrpSpPr>
            <p:cNvPr id="3" name="グループ化 2"/>
            <p:cNvGrpSpPr/>
            <p:nvPr/>
          </p:nvGrpSpPr>
          <p:grpSpPr>
            <a:xfrm>
              <a:off x="93165" y="1996080"/>
              <a:ext cx="3217642" cy="4857054"/>
              <a:chOff x="106363" y="2268538"/>
              <a:chExt cx="3673475" cy="5545137"/>
            </a:xfrm>
          </p:grpSpPr>
          <p:grpSp>
            <p:nvGrpSpPr>
              <p:cNvPr id="16386" name="Group 21"/>
              <p:cNvGrpSpPr>
                <a:grpSpLocks/>
              </p:cNvGrpSpPr>
              <p:nvPr/>
            </p:nvGrpSpPr>
            <p:grpSpPr bwMode="auto">
              <a:xfrm>
                <a:off x="106363" y="2268538"/>
                <a:ext cx="3673475" cy="5545137"/>
                <a:chOff x="181" y="1429"/>
                <a:chExt cx="2314" cy="3493"/>
              </a:xfrm>
            </p:grpSpPr>
            <p:pic>
              <p:nvPicPr>
                <p:cNvPr id="16399" name="図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 y="1429"/>
                  <a:ext cx="2203" cy="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0" name="Rectangle 20"/>
                <p:cNvSpPr>
                  <a:spLocks noChangeArrowheads="1"/>
                </p:cNvSpPr>
                <p:nvPr/>
              </p:nvSpPr>
              <p:spPr bwMode="auto">
                <a:xfrm>
                  <a:off x="181" y="3924"/>
                  <a:ext cx="2314" cy="99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ja-JP" altLang="en-US" sz="1577"/>
                </a:p>
              </p:txBody>
            </p:sp>
          </p:grpSp>
          <p:sp>
            <p:nvSpPr>
              <p:cNvPr id="2" name="正方形/長方形 1"/>
              <p:cNvSpPr/>
              <p:nvPr/>
            </p:nvSpPr>
            <p:spPr>
              <a:xfrm>
                <a:off x="153988" y="2268538"/>
                <a:ext cx="3522663" cy="1431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77"/>
              </a:p>
            </p:txBody>
          </p:sp>
        </p:grpSp>
        <p:sp>
          <p:nvSpPr>
            <p:cNvPr id="16388" name="正方形/長方形 2"/>
            <p:cNvSpPr>
              <a:spLocks noChangeArrowheads="1"/>
            </p:cNvSpPr>
            <p:nvPr/>
          </p:nvSpPr>
          <p:spPr bwMode="auto">
            <a:xfrm>
              <a:off x="93165" y="1727016"/>
              <a:ext cx="1441420"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sz="1401" b="1">
                  <a:latin typeface="Meiryo UI" panose="020B0604030504040204" pitchFamily="50" charset="-128"/>
                  <a:ea typeface="Meiryo UI" panose="020B0604030504040204" pitchFamily="50" charset="-128"/>
                </a:rPr>
                <a:t>【</a:t>
              </a:r>
              <a:r>
                <a:rPr lang="ja-JP" altLang="en-US" sz="1401" b="1">
                  <a:latin typeface="Meiryo UI" panose="020B0604030504040204" pitchFamily="50" charset="-128"/>
                  <a:ea typeface="Meiryo UI" panose="020B0604030504040204" pitchFamily="50" charset="-128"/>
                </a:rPr>
                <a:t>岡山県真備町</a:t>
              </a:r>
              <a:r>
                <a:rPr lang="en-US" altLang="ja-JP" sz="1401" b="1">
                  <a:latin typeface="Meiryo UI" panose="020B0604030504040204" pitchFamily="50" charset="-128"/>
                  <a:ea typeface="Meiryo UI" panose="020B0604030504040204" pitchFamily="50" charset="-128"/>
                </a:rPr>
                <a:t>】</a:t>
              </a:r>
            </a:p>
          </p:txBody>
        </p:sp>
        <p:pic>
          <p:nvPicPr>
            <p:cNvPr id="16389" name="図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0807" y="2105235"/>
              <a:ext cx="1656044" cy="2060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楕円 16"/>
            <p:cNvSpPr/>
            <p:nvPr/>
          </p:nvSpPr>
          <p:spPr>
            <a:xfrm>
              <a:off x="283057" y="2190732"/>
              <a:ext cx="1892485" cy="1073474"/>
            </a:xfrm>
            <a:prstGeom prst="ellipse">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577"/>
            </a:p>
          </p:txBody>
        </p:sp>
        <p:sp>
          <p:nvSpPr>
            <p:cNvPr id="16392" name="テキスト ボックス 9"/>
            <p:cNvSpPr txBox="1">
              <a:spLocks noChangeArrowheads="1"/>
            </p:cNvSpPr>
            <p:nvPr/>
          </p:nvSpPr>
          <p:spPr bwMode="auto">
            <a:xfrm>
              <a:off x="100812" y="5492076"/>
              <a:ext cx="3153679" cy="44294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ja-JP" altLang="en-US" sz="1139" dirty="0">
                  <a:latin typeface="Meiryo UI" panose="020B0604030504040204" pitchFamily="50" charset="-128"/>
                  <a:ea typeface="Meiryo UI" panose="020B0604030504040204" pitchFamily="50" charset="-128"/>
                </a:rPr>
                <a:t>冠水した岡山県真備町内の</a:t>
              </a:r>
              <a:r>
                <a:rPr lang="en-US" altLang="ja-JP" sz="1139" dirty="0">
                  <a:latin typeface="Meiryo UI" panose="020B0604030504040204" pitchFamily="50" charset="-128"/>
                  <a:ea typeface="Meiryo UI" panose="020B0604030504040204" pitchFamily="50" charset="-128"/>
                </a:rPr>
                <a:t>SS㊤</a:t>
              </a:r>
              <a:r>
                <a:rPr lang="ja-JP" altLang="en-US" sz="1139" dirty="0">
                  <a:latin typeface="Meiryo UI" panose="020B0604030504040204" pitchFamily="50" charset="-128"/>
                  <a:ea typeface="Meiryo UI" panose="020B0604030504040204" pitchFamily="50" charset="-128"/>
                </a:rPr>
                <a:t>・右㊤</a:t>
              </a:r>
            </a:p>
            <a:p>
              <a:pPr algn="ctr" eaLnBrk="1" hangingPunct="1"/>
              <a:r>
                <a:rPr lang="ja-JP" altLang="en-US" sz="1139" dirty="0">
                  <a:latin typeface="Meiryo UI" panose="020B0604030504040204" pitchFamily="50" charset="-128"/>
                  <a:ea typeface="Meiryo UI" panose="020B0604030504040204" pitchFamily="50" charset="-128"/>
                </a:rPr>
                <a:t>（</a:t>
              </a:r>
              <a:r>
                <a:rPr lang="en-US" altLang="ja-JP" sz="1139" dirty="0">
                  <a:latin typeface="Meiryo UI" panose="020B0604030504040204" pitchFamily="50" charset="-128"/>
                  <a:ea typeface="Meiryo UI" panose="020B0604030504040204" pitchFamily="50" charset="-128"/>
                </a:rPr>
                <a:t>2018.7.7</a:t>
              </a:r>
              <a:r>
                <a:rPr lang="ja-JP" altLang="en-US" sz="1139" dirty="0">
                  <a:latin typeface="Meiryo UI" panose="020B0604030504040204" pitchFamily="50" charset="-128"/>
                  <a:ea typeface="Meiryo UI" panose="020B0604030504040204" pitchFamily="50" charset="-128"/>
                </a:rPr>
                <a:t>及び</a:t>
              </a:r>
              <a:r>
                <a:rPr lang="en-US" altLang="ja-JP" sz="1139" dirty="0">
                  <a:latin typeface="Meiryo UI" panose="020B0604030504040204" pitchFamily="50" charset="-128"/>
                  <a:ea typeface="Meiryo UI" panose="020B0604030504040204" pitchFamily="50" charset="-128"/>
                </a:rPr>
                <a:t>7.13</a:t>
              </a:r>
              <a:r>
                <a:rPr lang="ja-JP" altLang="en-US" sz="1139" dirty="0">
                  <a:latin typeface="Meiryo UI" panose="020B0604030504040204" pitchFamily="50" charset="-128"/>
                  <a:ea typeface="Meiryo UI" panose="020B0604030504040204" pitchFamily="50" charset="-128"/>
                </a:rPr>
                <a:t>撮影）</a:t>
              </a:r>
            </a:p>
          </p:txBody>
        </p:sp>
        <p:pic>
          <p:nvPicPr>
            <p:cNvPr id="16393" name="図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33195" y="2042662"/>
              <a:ext cx="2838032" cy="1932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4" name="図 1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1917" y="4663774"/>
              <a:ext cx="2809214" cy="1932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5" name="テキスト ボックス 13"/>
            <p:cNvSpPr txBox="1">
              <a:spLocks noChangeArrowheads="1"/>
            </p:cNvSpPr>
            <p:nvPr/>
          </p:nvSpPr>
          <p:spPr bwMode="auto">
            <a:xfrm>
              <a:off x="5770621" y="3996330"/>
              <a:ext cx="2939540" cy="44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ja-JP" sz="1139" dirty="0">
                  <a:latin typeface="Meiryo UI" panose="020B0604030504040204" pitchFamily="50" charset="-128"/>
                  <a:ea typeface="Meiryo UI" panose="020B0604030504040204" pitchFamily="50" charset="-128"/>
                </a:rPr>
                <a:t>SS</a:t>
              </a:r>
              <a:r>
                <a:rPr lang="ja-JP" altLang="en-US" sz="1139" dirty="0">
                  <a:latin typeface="Meiryo UI" panose="020B0604030504040204" pitchFamily="50" charset="-128"/>
                  <a:ea typeface="Meiryo UI" panose="020B0604030504040204" pitchFamily="50" charset="-128"/>
                </a:rPr>
                <a:t>全体が冠水した岡山市内の</a:t>
              </a:r>
              <a:r>
                <a:rPr lang="en-US" altLang="ja-JP" sz="1139" dirty="0">
                  <a:latin typeface="Meiryo UI" panose="020B0604030504040204" pitchFamily="50" charset="-128"/>
                  <a:ea typeface="Meiryo UI" panose="020B0604030504040204" pitchFamily="50" charset="-128"/>
                </a:rPr>
                <a:t>SS</a:t>
              </a:r>
            </a:p>
            <a:p>
              <a:pPr algn="ctr" eaLnBrk="1" hangingPunct="1"/>
              <a:r>
                <a:rPr lang="ja-JP" altLang="en-US" sz="1139" dirty="0">
                  <a:latin typeface="Meiryo UI" panose="020B0604030504040204" pitchFamily="50" charset="-128"/>
                  <a:ea typeface="Meiryo UI" panose="020B0604030504040204" pitchFamily="50" charset="-128"/>
                </a:rPr>
                <a:t>（</a:t>
              </a:r>
              <a:r>
                <a:rPr lang="en-US" altLang="ja-JP" sz="1139" dirty="0">
                  <a:latin typeface="Meiryo UI" panose="020B0604030504040204" pitchFamily="50" charset="-128"/>
                  <a:ea typeface="Meiryo UI" panose="020B0604030504040204" pitchFamily="50" charset="-128"/>
                </a:rPr>
                <a:t>2018.7.6</a:t>
              </a:r>
              <a:r>
                <a:rPr lang="ja-JP" altLang="en-US" sz="1139" dirty="0">
                  <a:latin typeface="Meiryo UI" panose="020B0604030504040204" pitchFamily="50" charset="-128"/>
                  <a:ea typeface="Meiryo UI" panose="020B0604030504040204" pitchFamily="50" charset="-128"/>
                </a:rPr>
                <a:t>撮影）</a:t>
              </a:r>
            </a:p>
          </p:txBody>
        </p:sp>
        <p:sp>
          <p:nvSpPr>
            <p:cNvPr id="16396" name="テキスト ボックス 1"/>
            <p:cNvSpPr txBox="1">
              <a:spLocks noChangeArrowheads="1"/>
            </p:cNvSpPr>
            <p:nvPr/>
          </p:nvSpPr>
          <p:spPr bwMode="auto">
            <a:xfrm>
              <a:off x="7071131" y="5302019"/>
              <a:ext cx="1883760"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lnSpc>
                  <a:spcPts val="1401"/>
                </a:lnSpc>
              </a:pPr>
              <a:r>
                <a:rPr lang="ja-JP" altLang="en-US" sz="1139" dirty="0">
                  <a:latin typeface="Meiryo UI" panose="020B0604030504040204" pitchFamily="50" charset="-128"/>
                  <a:ea typeface="Meiryo UI" panose="020B0604030504040204" pitchFamily="50" charset="-128"/>
                </a:rPr>
                <a:t>営業再開に向けて、社員や地域住民などの協力で土砂等を撤去している</a:t>
              </a:r>
              <a:r>
                <a:rPr lang="en-US" altLang="ja-JP" sz="1139" dirty="0">
                  <a:latin typeface="Meiryo UI" panose="020B0604030504040204" pitchFamily="50" charset="-128"/>
                  <a:ea typeface="Meiryo UI" panose="020B0604030504040204" pitchFamily="50" charset="-128"/>
                </a:rPr>
                <a:t>SS</a:t>
              </a:r>
            </a:p>
            <a:p>
              <a:pPr algn="ctr">
                <a:lnSpc>
                  <a:spcPts val="1401"/>
                </a:lnSpc>
              </a:pPr>
              <a:r>
                <a:rPr lang="ja-JP" altLang="en-US" sz="1139" dirty="0">
                  <a:latin typeface="Meiryo UI" panose="020B0604030504040204" pitchFamily="50" charset="-128"/>
                  <a:ea typeface="Meiryo UI" panose="020B0604030504040204" pitchFamily="50" charset="-128"/>
                </a:rPr>
                <a:t>（</a:t>
              </a:r>
              <a:r>
                <a:rPr lang="en-US" altLang="ja-JP" sz="1139" dirty="0">
                  <a:latin typeface="Meiryo UI" panose="020B0604030504040204" pitchFamily="50" charset="-128"/>
                  <a:ea typeface="Meiryo UI" panose="020B0604030504040204" pitchFamily="50" charset="-128"/>
                </a:rPr>
                <a:t>2018.7.8</a:t>
              </a:r>
              <a:r>
                <a:rPr lang="ja-JP" altLang="en-US" sz="1139" dirty="0">
                  <a:latin typeface="Meiryo UI" panose="020B0604030504040204" pitchFamily="50" charset="-128"/>
                  <a:ea typeface="Meiryo UI" panose="020B0604030504040204" pitchFamily="50" charset="-128"/>
                </a:rPr>
                <a:t>撮影）</a:t>
              </a:r>
            </a:p>
          </p:txBody>
        </p:sp>
        <p:sp>
          <p:nvSpPr>
            <p:cNvPr id="16397" name="正方形/長方形 5"/>
            <p:cNvSpPr>
              <a:spLocks noChangeArrowheads="1"/>
            </p:cNvSpPr>
            <p:nvPr/>
          </p:nvSpPr>
          <p:spPr bwMode="auto">
            <a:xfrm>
              <a:off x="5644084" y="1727016"/>
              <a:ext cx="1879971"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sz="1401" b="1">
                  <a:latin typeface="Meiryo UI" panose="020B0604030504040204" pitchFamily="50" charset="-128"/>
                  <a:ea typeface="Meiryo UI" panose="020B0604030504040204" pitchFamily="50" charset="-128"/>
                </a:rPr>
                <a:t>【</a:t>
              </a:r>
              <a:r>
                <a:rPr lang="ja-JP" altLang="en-US" sz="1401" b="1">
                  <a:latin typeface="Meiryo UI" panose="020B0604030504040204" pitchFamily="50" charset="-128"/>
                  <a:ea typeface="Meiryo UI" panose="020B0604030504040204" pitchFamily="50" charset="-128"/>
                </a:rPr>
                <a:t>岡山県岡山市</a:t>
              </a:r>
              <a:r>
                <a:rPr lang="en-US" altLang="ja-JP" sz="1401" b="1">
                  <a:latin typeface="Meiryo UI" panose="020B0604030504040204" pitchFamily="50" charset="-128"/>
                  <a:ea typeface="Meiryo UI" panose="020B0604030504040204" pitchFamily="50" charset="-128"/>
                </a:rPr>
                <a:t>】</a:t>
              </a:r>
            </a:p>
          </p:txBody>
        </p:sp>
        <p:sp>
          <p:nvSpPr>
            <p:cNvPr id="16398" name="正方形/長方形 8"/>
            <p:cNvSpPr>
              <a:spLocks noChangeArrowheads="1"/>
            </p:cNvSpPr>
            <p:nvPr/>
          </p:nvSpPr>
          <p:spPr bwMode="auto">
            <a:xfrm>
              <a:off x="4005735" y="4394585"/>
              <a:ext cx="1835474"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sz="1401" b="1" dirty="0">
                  <a:latin typeface="Meiryo UI" panose="020B0604030504040204" pitchFamily="50" charset="-128"/>
                  <a:ea typeface="Meiryo UI" panose="020B0604030504040204" pitchFamily="50" charset="-128"/>
                </a:rPr>
                <a:t>【</a:t>
              </a:r>
              <a:r>
                <a:rPr lang="ja-JP" altLang="en-US" sz="1401" b="1" dirty="0">
                  <a:latin typeface="Meiryo UI" panose="020B0604030504040204" pitchFamily="50" charset="-128"/>
                  <a:ea typeface="Meiryo UI" panose="020B0604030504040204" pitchFamily="50" charset="-128"/>
                </a:rPr>
                <a:t>広島県広島市</a:t>
              </a:r>
              <a:r>
                <a:rPr lang="en-US" altLang="ja-JP" sz="1401" b="1" dirty="0">
                  <a:latin typeface="Meiryo UI" panose="020B0604030504040204" pitchFamily="50" charset="-128"/>
                  <a:ea typeface="Meiryo UI" panose="020B0604030504040204" pitchFamily="50" charset="-128"/>
                </a:rPr>
                <a:t>】</a:t>
              </a:r>
            </a:p>
          </p:txBody>
        </p:sp>
      </p:grpSp>
      <p:sp>
        <p:nvSpPr>
          <p:cNvPr id="18" name="テキスト ボックス 17"/>
          <p:cNvSpPr txBox="1"/>
          <p:nvPr/>
        </p:nvSpPr>
        <p:spPr>
          <a:xfrm>
            <a:off x="8532441" y="6253954"/>
            <a:ext cx="509438" cy="415819"/>
          </a:xfrm>
          <a:prstGeom prst="rect">
            <a:avLst/>
          </a:prstGeom>
          <a:solidFill>
            <a:schemeClr val="bg1"/>
          </a:solidFill>
          <a:ln w="15875">
            <a:solidFill>
              <a:schemeClr val="tx1"/>
            </a:solidFill>
          </a:ln>
        </p:spPr>
        <p:txBody>
          <a:bodyPr wrap="square" rtlCol="0">
            <a:spAutoFit/>
          </a:bodyPr>
          <a:lstStyle/>
          <a:p>
            <a:r>
              <a:rPr lang="en-US" altLang="ja-JP" sz="2102" dirty="0"/>
              <a:t>12</a:t>
            </a:r>
            <a:endParaRPr lang="ja-JP" altLang="en-US" sz="2102" dirty="0"/>
          </a:p>
        </p:txBody>
      </p:sp>
    </p:spTree>
    <p:extLst>
      <p:ext uri="{BB962C8B-B14F-4D97-AF65-F5344CB8AC3E}">
        <p14:creationId xmlns:p14="http://schemas.microsoft.com/office/powerpoint/2010/main" val="2000734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正方形/長方形 8"/>
          <p:cNvSpPr>
            <a:spLocks noChangeArrowheads="1"/>
          </p:cNvSpPr>
          <p:nvPr/>
        </p:nvSpPr>
        <p:spPr bwMode="auto">
          <a:xfrm>
            <a:off x="157128" y="844041"/>
            <a:ext cx="8831135" cy="523477"/>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800100" indent="-342900">
              <a:defRPr>
                <a:solidFill>
                  <a:schemeClr val="tx1"/>
                </a:solidFill>
                <a:latin typeface="Calibri" panose="020F0502020204030204" pitchFamily="34" charset="0"/>
              </a:defRPr>
            </a:lvl2pPr>
            <a:lvl3pPr marL="1257300" indent="-342900">
              <a:defRPr>
                <a:solidFill>
                  <a:schemeClr val="tx1"/>
                </a:solidFill>
                <a:latin typeface="Calibri" panose="020F0502020204030204" pitchFamily="34" charset="0"/>
              </a:defRPr>
            </a:lvl3pPr>
            <a:lvl4pPr marL="1714500" indent="-342900">
              <a:defRPr>
                <a:solidFill>
                  <a:schemeClr val="tx1"/>
                </a:solidFill>
                <a:latin typeface="Calibri" panose="020F0502020204030204" pitchFamily="34" charset="0"/>
              </a:defRPr>
            </a:lvl4pPr>
            <a:lvl5pPr marL="2171700" indent="-342900">
              <a:defRPr>
                <a:solidFill>
                  <a:schemeClr val="tx1"/>
                </a:solidFill>
                <a:latin typeface="Calibri" panose="020F0502020204030204" pitchFamily="34" charset="0"/>
              </a:defRPr>
            </a:lvl5pPr>
            <a:lvl6pPr marL="2628900" indent="-342900" defTabSz="457200" eaLnBrk="0" fontAlgn="base" hangingPunct="0">
              <a:spcBef>
                <a:spcPct val="0"/>
              </a:spcBef>
              <a:spcAft>
                <a:spcPct val="0"/>
              </a:spcAft>
              <a:defRPr>
                <a:solidFill>
                  <a:schemeClr val="tx1"/>
                </a:solidFill>
                <a:latin typeface="Calibri" panose="020F0502020204030204" pitchFamily="34" charset="0"/>
              </a:defRPr>
            </a:lvl6pPr>
            <a:lvl7pPr marL="3086100" indent="-342900" defTabSz="457200" eaLnBrk="0" fontAlgn="base" hangingPunct="0">
              <a:spcBef>
                <a:spcPct val="0"/>
              </a:spcBef>
              <a:spcAft>
                <a:spcPct val="0"/>
              </a:spcAft>
              <a:defRPr>
                <a:solidFill>
                  <a:schemeClr val="tx1"/>
                </a:solidFill>
                <a:latin typeface="Calibri" panose="020F0502020204030204" pitchFamily="34" charset="0"/>
              </a:defRPr>
            </a:lvl7pPr>
            <a:lvl8pPr marL="3543300" indent="-342900" defTabSz="457200" eaLnBrk="0" fontAlgn="base" hangingPunct="0">
              <a:spcBef>
                <a:spcPct val="0"/>
              </a:spcBef>
              <a:spcAft>
                <a:spcPct val="0"/>
              </a:spcAft>
              <a:defRPr>
                <a:solidFill>
                  <a:schemeClr val="tx1"/>
                </a:solidFill>
                <a:latin typeface="Calibri" panose="020F0502020204030204" pitchFamily="34" charset="0"/>
              </a:defRPr>
            </a:lvl8pPr>
            <a:lvl9pPr marL="4000500" indent="-3429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l"/>
            </a:pPr>
            <a:r>
              <a:rPr lang="ja-JP" altLang="en-US" sz="1401" dirty="0">
                <a:latin typeface="Meiryo UI" panose="020B0604030504040204" pitchFamily="50" charset="-128"/>
                <a:ea typeface="Meiryo UI" panose="020B0604030504040204" pitchFamily="50" charset="-128"/>
              </a:rPr>
              <a:t>こうした中でも、</a:t>
            </a:r>
            <a:r>
              <a:rPr lang="en-US" altLang="ja-JP" sz="1401" dirty="0">
                <a:latin typeface="Meiryo UI" panose="020B0604030504040204" pitchFamily="50" charset="-128"/>
                <a:ea typeface="Meiryo UI" panose="020B0604030504040204" pitchFamily="50" charset="-128"/>
              </a:rPr>
              <a:t>SS</a:t>
            </a:r>
            <a:r>
              <a:rPr lang="ja-JP" altLang="en-US" sz="1401" dirty="0">
                <a:latin typeface="Meiryo UI" panose="020B0604030504040204" pitchFamily="50" charset="-128"/>
                <a:ea typeface="Meiryo UI" panose="020B0604030504040204" pitchFamily="50" charset="-128"/>
              </a:rPr>
              <a:t>は「最後の砦」として、自家発電機を稼働して緊急車両などに対する燃料供給に努めるとともに、中国電力の移動電源車への燃料供給等に尽力。</a:t>
            </a:r>
          </a:p>
        </p:txBody>
      </p:sp>
      <p:sp>
        <p:nvSpPr>
          <p:cNvPr id="17416" name="テキスト ボックス 1"/>
          <p:cNvSpPr txBox="1">
            <a:spLocks noChangeArrowheads="1"/>
          </p:cNvSpPr>
          <p:nvPr/>
        </p:nvSpPr>
        <p:spPr bwMode="auto">
          <a:xfrm>
            <a:off x="157128" y="276713"/>
            <a:ext cx="8831135" cy="415819"/>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ja-JP" sz="2102" dirty="0">
                <a:latin typeface="Meiryo UI" panose="020B0604030504040204" pitchFamily="50" charset="-128"/>
                <a:ea typeface="Meiryo UI" panose="020B0604030504040204" pitchFamily="50" charset="-128"/>
              </a:rPr>
              <a:t>4-</a:t>
            </a:r>
            <a:r>
              <a:rPr lang="ja-JP" altLang="en-US" sz="2102" dirty="0">
                <a:latin typeface="Meiryo UI" panose="020B0604030504040204" pitchFamily="50" charset="-128"/>
                <a:ea typeface="Meiryo UI" panose="020B0604030504040204" pitchFamily="50" charset="-128"/>
              </a:rPr>
              <a:t>②　「西日本豪雨」における燃料供給確保の取組</a:t>
            </a:r>
          </a:p>
        </p:txBody>
      </p:sp>
      <p:sp>
        <p:nvSpPr>
          <p:cNvPr id="22" name="テキスト ボックス 21"/>
          <p:cNvSpPr txBox="1"/>
          <p:nvPr/>
        </p:nvSpPr>
        <p:spPr>
          <a:xfrm>
            <a:off x="8532440" y="6253954"/>
            <a:ext cx="509439" cy="415819"/>
          </a:xfrm>
          <a:prstGeom prst="rect">
            <a:avLst/>
          </a:prstGeom>
          <a:solidFill>
            <a:schemeClr val="bg1"/>
          </a:solidFill>
          <a:ln w="15875">
            <a:solidFill>
              <a:schemeClr val="tx1"/>
            </a:solidFill>
          </a:ln>
        </p:spPr>
        <p:txBody>
          <a:bodyPr wrap="square" rtlCol="0">
            <a:spAutoFit/>
          </a:bodyPr>
          <a:lstStyle/>
          <a:p>
            <a:r>
              <a:rPr lang="en-US" altLang="ja-JP" sz="2102" dirty="0"/>
              <a:t>13</a:t>
            </a:r>
            <a:endParaRPr lang="ja-JP" altLang="en-US" sz="2102" dirty="0"/>
          </a:p>
        </p:txBody>
      </p:sp>
      <p:grpSp>
        <p:nvGrpSpPr>
          <p:cNvPr id="2" name="グループ化 1"/>
          <p:cNvGrpSpPr/>
          <p:nvPr/>
        </p:nvGrpSpPr>
        <p:grpSpPr>
          <a:xfrm>
            <a:off x="157128" y="1468381"/>
            <a:ext cx="8831135" cy="5121251"/>
            <a:chOff x="157128" y="1468381"/>
            <a:chExt cx="8831135" cy="5121251"/>
          </a:xfrm>
        </p:grpSpPr>
        <p:sp>
          <p:nvSpPr>
            <p:cNvPr id="17411" name="テキスト ボックス 13"/>
            <p:cNvSpPr txBox="1">
              <a:spLocks noChangeArrowheads="1"/>
            </p:cNvSpPr>
            <p:nvPr/>
          </p:nvSpPr>
          <p:spPr bwMode="auto">
            <a:xfrm>
              <a:off x="4509427" y="1788198"/>
              <a:ext cx="4293898" cy="30790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ja-JP" altLang="en-US" sz="1401">
                  <a:latin typeface="Meiryo UI" panose="020B0604030504040204" pitchFamily="50" charset="-128"/>
                  <a:ea typeface="Meiryo UI" panose="020B0604030504040204" pitchFamily="50" charset="-128"/>
                </a:rPr>
                <a:t>電力会社の移動電源車に地元</a:t>
              </a:r>
              <a:r>
                <a:rPr lang="en-US" altLang="ja-JP" sz="1401">
                  <a:latin typeface="Meiryo UI" panose="020B0604030504040204" pitchFamily="50" charset="-128"/>
                  <a:ea typeface="Meiryo UI" panose="020B0604030504040204" pitchFamily="50" charset="-128"/>
                </a:rPr>
                <a:t>SS</a:t>
              </a:r>
              <a:r>
                <a:rPr lang="ja-JP" altLang="en-US" sz="1401">
                  <a:latin typeface="Meiryo UI" panose="020B0604030504040204" pitchFamily="50" charset="-128"/>
                  <a:ea typeface="Meiryo UI" panose="020B0604030504040204" pitchFamily="50" charset="-128"/>
                </a:rPr>
                <a:t>が燃料供給</a:t>
              </a:r>
            </a:p>
          </p:txBody>
        </p:sp>
        <p:pic>
          <p:nvPicPr>
            <p:cNvPr id="17412" name="図 1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04333" y="2195617"/>
              <a:ext cx="3441514" cy="214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テキスト ボックス 17"/>
            <p:cNvSpPr txBox="1">
              <a:spLocks noChangeArrowheads="1"/>
            </p:cNvSpPr>
            <p:nvPr/>
          </p:nvSpPr>
          <p:spPr bwMode="auto">
            <a:xfrm>
              <a:off x="4859141" y="4326575"/>
              <a:ext cx="3531898" cy="59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ja-JP" altLang="en-US" sz="1139" dirty="0">
                  <a:latin typeface="Meiryo UI" panose="020B0604030504040204" pitchFamily="50" charset="-128"/>
                  <a:ea typeface="Meiryo UI" panose="020B0604030504040204" pitchFamily="50" charset="-128"/>
                </a:rPr>
                <a:t>変電所の水没で停電が続く広島県三原市内で</a:t>
              </a:r>
            </a:p>
            <a:p>
              <a:pPr algn="ctr" eaLnBrk="1" hangingPunct="1">
                <a:lnSpc>
                  <a:spcPct val="95000"/>
                </a:lnSpc>
              </a:pPr>
              <a:r>
                <a:rPr lang="ja-JP" altLang="en-US" sz="1139" dirty="0">
                  <a:latin typeface="Meiryo UI" panose="020B0604030504040204" pitchFamily="50" charset="-128"/>
                  <a:ea typeface="Meiryo UI" panose="020B0604030504040204" pitchFamily="50" charset="-128"/>
                </a:rPr>
                <a:t>停電地域に向け出発待機するタンクローリーと電源車</a:t>
              </a:r>
            </a:p>
            <a:p>
              <a:pPr algn="ctr" eaLnBrk="1" hangingPunct="1">
                <a:lnSpc>
                  <a:spcPct val="95000"/>
                </a:lnSpc>
              </a:pPr>
              <a:r>
                <a:rPr lang="ja-JP" altLang="en-US" sz="1139" dirty="0">
                  <a:latin typeface="Meiryo UI" panose="020B0604030504040204" pitchFamily="50" charset="-128"/>
                  <a:ea typeface="Meiryo UI" panose="020B0604030504040204" pitchFamily="50" charset="-128"/>
                </a:rPr>
                <a:t>（</a:t>
              </a:r>
              <a:r>
                <a:rPr lang="en-US" altLang="ja-JP" sz="1139" dirty="0">
                  <a:latin typeface="Meiryo UI" panose="020B0604030504040204" pitchFamily="50" charset="-128"/>
                  <a:ea typeface="Meiryo UI" panose="020B0604030504040204" pitchFamily="50" charset="-128"/>
                </a:rPr>
                <a:t>2018.7.11</a:t>
              </a:r>
              <a:r>
                <a:rPr lang="ja-JP" altLang="en-US" sz="1139" dirty="0">
                  <a:latin typeface="Meiryo UI" panose="020B0604030504040204" pitchFamily="50" charset="-128"/>
                  <a:ea typeface="Meiryo UI" panose="020B0604030504040204" pitchFamily="50" charset="-128"/>
                </a:rPr>
                <a:t>撮影）</a:t>
              </a:r>
            </a:p>
          </p:txBody>
        </p:sp>
        <p:sp>
          <p:nvSpPr>
            <p:cNvPr id="17414" name="テキスト ボックス 18"/>
            <p:cNvSpPr txBox="1">
              <a:spLocks noChangeArrowheads="1"/>
            </p:cNvSpPr>
            <p:nvPr/>
          </p:nvSpPr>
          <p:spPr bwMode="auto">
            <a:xfrm>
              <a:off x="7220924" y="5314534"/>
              <a:ext cx="1767339" cy="75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ja-JP" altLang="en-US" sz="1139">
                  <a:latin typeface="Meiryo UI" panose="020B0604030504040204" pitchFamily="50" charset="-128"/>
                  <a:ea typeface="Meiryo UI" panose="020B0604030504040204" pitchFamily="50" charset="-128"/>
                </a:rPr>
                <a:t>タンクローリーからピストン輸送した軽油をドラム缶に移し、移動電源車に給油</a:t>
              </a:r>
            </a:p>
            <a:p>
              <a:pPr algn="ctr" eaLnBrk="1" hangingPunct="1">
                <a:lnSpc>
                  <a:spcPct val="95000"/>
                </a:lnSpc>
              </a:pPr>
              <a:r>
                <a:rPr lang="ja-JP" altLang="en-US" sz="1139">
                  <a:latin typeface="Meiryo UI" panose="020B0604030504040204" pitchFamily="50" charset="-128"/>
                  <a:ea typeface="Meiryo UI" panose="020B0604030504040204" pitchFamily="50" charset="-128"/>
                </a:rPr>
                <a:t>（中国電力提供） </a:t>
              </a:r>
            </a:p>
          </p:txBody>
        </p:sp>
        <p:pic>
          <p:nvPicPr>
            <p:cNvPr id="17415" name="図 1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0395" y="5014184"/>
              <a:ext cx="2144168" cy="1493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テキスト ボックス 9"/>
            <p:cNvSpPr txBox="1">
              <a:spLocks noChangeArrowheads="1"/>
            </p:cNvSpPr>
            <p:nvPr/>
          </p:nvSpPr>
          <p:spPr bwMode="auto">
            <a:xfrm>
              <a:off x="240559" y="1788198"/>
              <a:ext cx="3721007" cy="28469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lnSpc>
                  <a:spcPts val="1489"/>
                </a:lnSpc>
              </a:pPr>
              <a:r>
                <a:rPr lang="ja-JP" altLang="en-US" sz="1401" dirty="0" smtClean="0">
                  <a:latin typeface="Meiryo UI" panose="020B0604030504040204" pitchFamily="50" charset="-128"/>
                  <a:ea typeface="Meiryo UI" panose="020B0604030504040204" pitchFamily="50" charset="-128"/>
                </a:rPr>
                <a:t>自家発</a:t>
              </a:r>
              <a:r>
                <a:rPr lang="ja-JP" altLang="en-US" sz="1401" dirty="0">
                  <a:latin typeface="Meiryo UI" panose="020B0604030504040204" pitchFamily="50" charset="-128"/>
                  <a:ea typeface="Meiryo UI" panose="020B0604030504040204" pitchFamily="50" charset="-128"/>
                </a:rPr>
                <a:t>電機を稼働</a:t>
              </a:r>
              <a:r>
                <a:rPr lang="ja-JP" altLang="en-US" sz="1401" dirty="0" smtClean="0">
                  <a:latin typeface="Meiryo UI" panose="020B0604030504040204" pitchFamily="50" charset="-128"/>
                  <a:ea typeface="Meiryo UI" panose="020B0604030504040204" pitchFamily="50" charset="-128"/>
                </a:rPr>
                <a:t>して燃料</a:t>
              </a:r>
              <a:r>
                <a:rPr lang="ja-JP" altLang="en-US" sz="1401" dirty="0">
                  <a:latin typeface="Meiryo UI" panose="020B0604030504040204" pitchFamily="50" charset="-128"/>
                  <a:ea typeface="Meiryo UI" panose="020B0604030504040204" pitchFamily="50" charset="-128"/>
                </a:rPr>
                <a:t>供給を継続した</a:t>
              </a:r>
              <a:r>
                <a:rPr lang="en-US" altLang="ja-JP" sz="1401" dirty="0">
                  <a:latin typeface="Meiryo UI" panose="020B0604030504040204" pitchFamily="50" charset="-128"/>
                  <a:ea typeface="Meiryo UI" panose="020B0604030504040204" pitchFamily="50" charset="-128"/>
                </a:rPr>
                <a:t>SS</a:t>
              </a:r>
            </a:p>
          </p:txBody>
        </p:sp>
        <p:sp>
          <p:nvSpPr>
            <p:cNvPr id="17420" name="正方形/長方形 2"/>
            <p:cNvSpPr>
              <a:spLocks noChangeArrowheads="1"/>
            </p:cNvSpPr>
            <p:nvPr/>
          </p:nvSpPr>
          <p:spPr bwMode="auto">
            <a:xfrm>
              <a:off x="157128" y="1472552"/>
              <a:ext cx="1469770"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sz="1401" b="1">
                  <a:latin typeface="Meiryo UI" panose="020B0604030504040204" pitchFamily="50" charset="-128"/>
                  <a:ea typeface="Meiryo UI" panose="020B0604030504040204" pitchFamily="50" charset="-128"/>
                </a:rPr>
                <a:t>【</a:t>
              </a:r>
              <a:r>
                <a:rPr lang="ja-JP" altLang="en-US" sz="1401" b="1">
                  <a:latin typeface="Meiryo UI" panose="020B0604030504040204" pitchFamily="50" charset="-128"/>
                  <a:ea typeface="Meiryo UI" panose="020B0604030504040204" pitchFamily="50" charset="-128"/>
                </a:rPr>
                <a:t>愛媛県西予市</a:t>
              </a:r>
              <a:r>
                <a:rPr lang="en-US" altLang="ja-JP" sz="1401" b="1">
                  <a:latin typeface="Meiryo UI" panose="020B0604030504040204" pitchFamily="50" charset="-128"/>
                  <a:ea typeface="Meiryo UI" panose="020B0604030504040204" pitchFamily="50" charset="-128"/>
                </a:rPr>
                <a:t>】</a:t>
              </a:r>
            </a:p>
          </p:txBody>
        </p:sp>
        <p:sp>
          <p:nvSpPr>
            <p:cNvPr id="17423" name="正方形/長方形 2"/>
            <p:cNvSpPr>
              <a:spLocks noChangeArrowheads="1"/>
            </p:cNvSpPr>
            <p:nvPr/>
          </p:nvSpPr>
          <p:spPr bwMode="auto">
            <a:xfrm>
              <a:off x="4403748" y="1468381"/>
              <a:ext cx="1441420"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sz="1401" b="1">
                  <a:latin typeface="Meiryo UI" panose="020B0604030504040204" pitchFamily="50" charset="-128"/>
                  <a:ea typeface="Meiryo UI" panose="020B0604030504040204" pitchFamily="50" charset="-128"/>
                </a:rPr>
                <a:t>【</a:t>
              </a:r>
              <a:r>
                <a:rPr lang="ja-JP" altLang="en-US" sz="1401" b="1">
                  <a:latin typeface="Meiryo UI" panose="020B0604030504040204" pitchFamily="50" charset="-128"/>
                  <a:ea typeface="Meiryo UI" panose="020B0604030504040204" pitchFamily="50" charset="-128"/>
                </a:rPr>
                <a:t>広島県三原市</a:t>
              </a:r>
              <a:r>
                <a:rPr lang="en-US" altLang="ja-JP" sz="1401" b="1">
                  <a:latin typeface="Meiryo UI" panose="020B0604030504040204" pitchFamily="50" charset="-128"/>
                  <a:ea typeface="Meiryo UI" panose="020B0604030504040204" pitchFamily="50" charset="-128"/>
                </a:rPr>
                <a:t>】</a:t>
              </a:r>
            </a:p>
          </p:txBody>
        </p:sp>
        <p:sp>
          <p:nvSpPr>
            <p:cNvPr id="17424" name="テキスト ボックス 9"/>
            <p:cNvSpPr txBox="1">
              <a:spLocks noChangeArrowheads="1"/>
            </p:cNvSpPr>
            <p:nvPr/>
          </p:nvSpPr>
          <p:spPr bwMode="auto">
            <a:xfrm>
              <a:off x="240559" y="4631793"/>
              <a:ext cx="3721007" cy="3103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lnSpc>
                  <a:spcPts val="1664"/>
                </a:lnSpc>
              </a:pPr>
              <a:r>
                <a:rPr lang="ja-JP" altLang="en-US" sz="1401">
                  <a:latin typeface="Meiryo UI" panose="020B0604030504040204" pitchFamily="50" charset="-128"/>
                  <a:ea typeface="Meiryo UI" panose="020B0604030504040204" pitchFamily="50" charset="-128"/>
                </a:rPr>
                <a:t>緊急車両に燃料を無償給油した</a:t>
              </a:r>
              <a:r>
                <a:rPr lang="en-US" altLang="ja-JP" sz="1401">
                  <a:latin typeface="Meiryo UI" panose="020B0604030504040204" pitchFamily="50" charset="-128"/>
                  <a:ea typeface="Meiryo UI" panose="020B0604030504040204" pitchFamily="50" charset="-128"/>
                </a:rPr>
                <a:t>SS</a:t>
              </a:r>
            </a:p>
          </p:txBody>
        </p:sp>
        <p:sp>
          <p:nvSpPr>
            <p:cNvPr id="17425" name="正方形/長方形 2"/>
            <p:cNvSpPr>
              <a:spLocks noChangeArrowheads="1"/>
            </p:cNvSpPr>
            <p:nvPr/>
          </p:nvSpPr>
          <p:spPr bwMode="auto">
            <a:xfrm>
              <a:off x="176596" y="4320318"/>
              <a:ext cx="1647755" cy="3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sz="1401" b="1">
                  <a:latin typeface="Meiryo UI" panose="020B0604030504040204" pitchFamily="50" charset="-128"/>
                  <a:ea typeface="Meiryo UI" panose="020B0604030504040204" pitchFamily="50" charset="-128"/>
                </a:rPr>
                <a:t>【</a:t>
              </a:r>
              <a:r>
                <a:rPr lang="ja-JP" altLang="en-US" sz="1401" b="1">
                  <a:latin typeface="Meiryo UI" panose="020B0604030504040204" pitchFamily="50" charset="-128"/>
                  <a:ea typeface="Meiryo UI" panose="020B0604030504040204" pitchFamily="50" charset="-128"/>
                </a:rPr>
                <a:t>愛媛県宇和島市</a:t>
              </a:r>
              <a:r>
                <a:rPr lang="en-US" altLang="ja-JP" sz="1401" b="1">
                  <a:latin typeface="Meiryo UI" panose="020B0604030504040204" pitchFamily="50" charset="-128"/>
                  <a:ea typeface="Meiryo UI" panose="020B0604030504040204" pitchFamily="50" charset="-128"/>
                </a:rPr>
                <a:t>】</a:t>
              </a:r>
            </a:p>
          </p:txBody>
        </p:sp>
        <p:sp>
          <p:nvSpPr>
            <p:cNvPr id="17427" name="正方形/長方形 1"/>
            <p:cNvSpPr>
              <a:spLocks noChangeArrowheads="1"/>
            </p:cNvSpPr>
            <p:nvPr/>
          </p:nvSpPr>
          <p:spPr bwMode="auto">
            <a:xfrm>
              <a:off x="2718449" y="5717834"/>
              <a:ext cx="1763168" cy="739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ja-JP" altLang="ja-JP" sz="1051" dirty="0">
                  <a:latin typeface="Meiryo UI" panose="020B0604030504040204" pitchFamily="50" charset="-128"/>
                  <a:ea typeface="Meiryo UI" panose="020B0604030504040204" pitchFamily="50" charset="-128"/>
                  <a:cs typeface="Times New Roman" panose="02020603050405020304" pitchFamily="18" charset="0"/>
                </a:rPr>
                <a:t>宇和島市との災害協定に基づき宇和島市からの要請により</a:t>
              </a:r>
              <a:r>
                <a:rPr lang="en-US" altLang="ja-JP" sz="1051" dirty="0">
                  <a:latin typeface="Meiryo UI" panose="020B0604030504040204" pitchFamily="50" charset="-128"/>
                  <a:ea typeface="Meiryo UI" panose="020B0604030504040204" pitchFamily="50" charset="-128"/>
                  <a:cs typeface="Times New Roman" panose="02020603050405020304" pitchFamily="18" charset="0"/>
                </a:rPr>
                <a:t>21</a:t>
              </a:r>
              <a:r>
                <a:rPr lang="ja-JP" altLang="ja-JP" sz="1051" dirty="0">
                  <a:latin typeface="Meiryo UI" panose="020B0604030504040204" pitchFamily="50" charset="-128"/>
                  <a:ea typeface="Meiryo UI" panose="020B0604030504040204" pitchFamily="50" charset="-128"/>
                  <a:cs typeface="Times New Roman" panose="02020603050405020304" pitchFamily="18" charset="0"/>
                </a:rPr>
                <a:t>日間、緊急車両に対して燃料の無償給油を実施</a:t>
              </a:r>
              <a:endParaRPr lang="ja-JP" altLang="en-US" sz="1051"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7428" name="図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5348" y="5005840"/>
              <a:ext cx="2144168" cy="158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 name="グループ化 22"/>
            <p:cNvGrpSpPr/>
            <p:nvPr/>
          </p:nvGrpSpPr>
          <p:grpSpPr>
            <a:xfrm>
              <a:off x="240559" y="2331637"/>
              <a:ext cx="3783580" cy="2010484"/>
              <a:chOff x="611188" y="5075981"/>
              <a:chExt cx="4319587" cy="2295302"/>
            </a:xfrm>
          </p:grpSpPr>
          <p:grpSp>
            <p:nvGrpSpPr>
              <p:cNvPr id="24" name="グループ化 23"/>
              <p:cNvGrpSpPr/>
              <p:nvPr/>
            </p:nvGrpSpPr>
            <p:grpSpPr>
              <a:xfrm>
                <a:off x="611188" y="5075981"/>
                <a:ext cx="4319587" cy="2295302"/>
                <a:chOff x="274638" y="2552700"/>
                <a:chExt cx="4319587" cy="2295302"/>
              </a:xfrm>
            </p:grpSpPr>
            <p:pic>
              <p:nvPicPr>
                <p:cNvPr id="26" name="図 1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0538" y="2552700"/>
                  <a:ext cx="2376487"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20"/>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27388" y="3419475"/>
                  <a:ext cx="1150937"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Oval 15"/>
                <p:cNvSpPr>
                  <a:spLocks noChangeArrowheads="1"/>
                </p:cNvSpPr>
                <p:nvPr/>
              </p:nvSpPr>
              <p:spPr bwMode="auto">
                <a:xfrm>
                  <a:off x="2146300" y="3346450"/>
                  <a:ext cx="647700" cy="433388"/>
                </a:xfrm>
                <a:prstGeom prst="ellipse">
                  <a:avLst/>
                </a:prstGeom>
                <a:noFill/>
                <a:ln w="317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ja-JP" altLang="en-US" sz="1577"/>
                </a:p>
              </p:txBody>
            </p:sp>
            <p:sp>
              <p:nvSpPr>
                <p:cNvPr id="29" name="正方形/長方形 17"/>
                <p:cNvSpPr>
                  <a:spLocks noChangeArrowheads="1"/>
                </p:cNvSpPr>
                <p:nvPr/>
              </p:nvSpPr>
              <p:spPr bwMode="auto">
                <a:xfrm>
                  <a:off x="274638" y="4216400"/>
                  <a:ext cx="4319587" cy="631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en-US" altLang="ja-JP" sz="1051" dirty="0">
                      <a:latin typeface="Meiryo UI" panose="020B0604030504040204" pitchFamily="50" charset="-128"/>
                      <a:ea typeface="Meiryo UI" panose="020B0604030504040204" pitchFamily="50" charset="-128"/>
                    </a:rPr>
                    <a:t>7</a:t>
                  </a:r>
                  <a:r>
                    <a:rPr lang="ja-JP" altLang="en-US" sz="1051" dirty="0">
                      <a:latin typeface="Meiryo UI" panose="020B0604030504040204" pitchFamily="50" charset="-128"/>
                      <a:ea typeface="Meiryo UI" panose="020B0604030504040204" pitchFamily="50" charset="-128"/>
                    </a:rPr>
                    <a:t>月</a:t>
                  </a:r>
                  <a:r>
                    <a:rPr lang="en-US" altLang="ja-JP" sz="1051" dirty="0">
                      <a:latin typeface="Meiryo UI" panose="020B0604030504040204" pitchFamily="50" charset="-128"/>
                      <a:ea typeface="Meiryo UI" panose="020B0604030504040204" pitchFamily="50" charset="-128"/>
                    </a:rPr>
                    <a:t>7</a:t>
                  </a:r>
                  <a:r>
                    <a:rPr lang="ja-JP" altLang="en-US" sz="1051" dirty="0">
                      <a:latin typeface="Meiryo UI" panose="020B0604030504040204" pitchFamily="50" charset="-128"/>
                      <a:ea typeface="Meiryo UI" panose="020B0604030504040204" pitchFamily="50" charset="-128"/>
                    </a:rPr>
                    <a:t>日から</a:t>
                  </a:r>
                  <a:r>
                    <a:rPr lang="en-US" altLang="ja-JP" sz="1051" dirty="0">
                      <a:latin typeface="Meiryo UI" panose="020B0604030504040204" pitchFamily="50" charset="-128"/>
                      <a:ea typeface="Meiryo UI" panose="020B0604030504040204" pitchFamily="50" charset="-128"/>
                    </a:rPr>
                    <a:t>9</a:t>
                  </a:r>
                  <a:r>
                    <a:rPr lang="ja-JP" altLang="en-US" sz="1051" dirty="0">
                      <a:latin typeface="Meiryo UI" panose="020B0604030504040204" pitchFamily="50" charset="-128"/>
                      <a:ea typeface="Meiryo UI" panose="020B0604030504040204" pitchFamily="50" charset="-128"/>
                    </a:rPr>
                    <a:t>日朝まで停電が続いた中、緊急用発電機を設置</a:t>
                  </a:r>
                </a:p>
                <a:p>
                  <a:pPr algn="ctr" eaLnBrk="1" hangingPunct="1">
                    <a:lnSpc>
                      <a:spcPct val="95000"/>
                    </a:lnSpc>
                  </a:pPr>
                  <a:r>
                    <a:rPr lang="ja-JP" altLang="en-US" sz="1051" dirty="0">
                      <a:latin typeface="Meiryo UI" panose="020B0604030504040204" pitchFamily="50" charset="-128"/>
                      <a:ea typeface="Meiryo UI" panose="020B0604030504040204" pitchFamily="50" charset="-128"/>
                    </a:rPr>
                    <a:t>した住民拠点</a:t>
                  </a:r>
                  <a:r>
                    <a:rPr lang="en-US" altLang="ja-JP" sz="1051" dirty="0">
                      <a:latin typeface="Meiryo UI" panose="020B0604030504040204" pitchFamily="50" charset="-128"/>
                      <a:ea typeface="Meiryo UI" panose="020B0604030504040204" pitchFamily="50" charset="-128"/>
                    </a:rPr>
                    <a:t>SS</a:t>
                  </a:r>
                  <a:r>
                    <a:rPr lang="ja-JP" altLang="en-US" sz="1051" dirty="0">
                      <a:latin typeface="Meiryo UI" panose="020B0604030504040204" pitchFamily="50" charset="-128"/>
                      <a:ea typeface="Meiryo UI" panose="020B0604030504040204" pitchFamily="50" charset="-128"/>
                    </a:rPr>
                    <a:t>が発電機を稼働させ燃料供給を継続</a:t>
                  </a:r>
                  <a:endParaRPr lang="en-US" altLang="ja-JP" sz="1051" dirty="0">
                    <a:latin typeface="Meiryo UI" panose="020B0604030504040204" pitchFamily="50" charset="-128"/>
                    <a:ea typeface="Meiryo UI" panose="020B0604030504040204" pitchFamily="50" charset="-128"/>
                  </a:endParaRPr>
                </a:p>
                <a:p>
                  <a:pPr algn="ctr" eaLnBrk="1" hangingPunct="1">
                    <a:lnSpc>
                      <a:spcPct val="95000"/>
                    </a:lnSpc>
                  </a:pPr>
                  <a:r>
                    <a:rPr lang="ja-JP" altLang="en-US" sz="1051" dirty="0">
                      <a:latin typeface="Meiryo UI" panose="020B0604030504040204" pitchFamily="50" charset="-128"/>
                      <a:ea typeface="Meiryo UI" panose="020B0604030504040204" pitchFamily="50" charset="-128"/>
                    </a:rPr>
                    <a:t>（愛媛県西予市／</a:t>
                  </a:r>
                  <a:r>
                    <a:rPr lang="en-US" altLang="ja-JP" sz="1051" dirty="0">
                      <a:latin typeface="Meiryo UI" panose="020B0604030504040204" pitchFamily="50" charset="-128"/>
                      <a:ea typeface="Meiryo UI" panose="020B0604030504040204" pitchFamily="50" charset="-128"/>
                    </a:rPr>
                    <a:t>2018</a:t>
                  </a:r>
                  <a:r>
                    <a:rPr lang="ja-JP" altLang="en-US" sz="1051" dirty="0">
                      <a:latin typeface="Meiryo UI" panose="020B0604030504040204" pitchFamily="50" charset="-128"/>
                      <a:ea typeface="Meiryo UI" panose="020B0604030504040204" pitchFamily="50" charset="-128"/>
                    </a:rPr>
                    <a:t>年</a:t>
                  </a:r>
                  <a:r>
                    <a:rPr lang="en-US" altLang="ja-JP" sz="1051" dirty="0">
                      <a:latin typeface="Meiryo UI" panose="020B0604030504040204" pitchFamily="50" charset="-128"/>
                      <a:ea typeface="Meiryo UI" panose="020B0604030504040204" pitchFamily="50" charset="-128"/>
                    </a:rPr>
                    <a:t>7</a:t>
                  </a:r>
                  <a:r>
                    <a:rPr lang="ja-JP" altLang="en-US" sz="1051" dirty="0">
                      <a:latin typeface="Meiryo UI" panose="020B0604030504040204" pitchFamily="50" charset="-128"/>
                      <a:ea typeface="Meiryo UI" panose="020B0604030504040204" pitchFamily="50" charset="-128"/>
                    </a:rPr>
                    <a:t>月）</a:t>
                  </a:r>
                </a:p>
              </p:txBody>
            </p:sp>
            <p:sp>
              <p:nvSpPr>
                <p:cNvPr id="30" name="Line 22"/>
                <p:cNvSpPr>
                  <a:spLocks noChangeShapeType="1"/>
                </p:cNvSpPr>
                <p:nvPr/>
              </p:nvSpPr>
              <p:spPr bwMode="auto">
                <a:xfrm flipH="1" flipV="1">
                  <a:off x="2794000" y="3633788"/>
                  <a:ext cx="409575" cy="1460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77"/>
                </a:p>
              </p:txBody>
            </p:sp>
          </p:grpSp>
          <p:sp>
            <p:nvSpPr>
              <p:cNvPr id="25" name="正方形/長方形 24"/>
              <p:cNvSpPr/>
              <p:nvPr/>
            </p:nvSpPr>
            <p:spPr>
              <a:xfrm rot="20722563">
                <a:off x="2196072" y="6297920"/>
                <a:ext cx="74244"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77"/>
              </a:p>
            </p:txBody>
          </p:sp>
        </p:grpSp>
      </p:grpSp>
    </p:spTree>
    <p:extLst>
      <p:ext uri="{BB962C8B-B14F-4D97-AF65-F5344CB8AC3E}">
        <p14:creationId xmlns:p14="http://schemas.microsoft.com/office/powerpoint/2010/main" val="1336694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4593</TotalTime>
  <Words>362</Words>
  <Application>Microsoft Office PowerPoint</Application>
  <PresentationFormat>画面に合わせる (4:3)</PresentationFormat>
  <Paragraphs>31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新保 明彦</dc:creator>
  <cp:lastModifiedBy>Windows ユーザー</cp:lastModifiedBy>
  <cp:revision>1149</cp:revision>
  <dcterms:created xsi:type="dcterms:W3CDTF">2018-06-15T08:55:11Z</dcterms:created>
  <dcterms:modified xsi:type="dcterms:W3CDTF">2019-04-12T09:22:31Z</dcterms:modified>
</cp:coreProperties>
</file>