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0066"/>
    <a:srgbClr val="FFFFFF"/>
    <a:srgbClr val="000080"/>
    <a:srgbClr val="FFCCFF"/>
    <a:srgbClr val="0000CC"/>
    <a:srgbClr val="CCFFFF"/>
    <a:srgbClr val="FFFF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3570" autoAdjust="0"/>
  </p:normalViewPr>
  <p:slideViewPr>
    <p:cSldViewPr snapToGrid="0">
      <p:cViewPr varScale="1">
        <p:scale>
          <a:sx n="87" d="100"/>
          <a:sy n="87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2FDBFC3-B7F7-42CC-8A30-355A3832C3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543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54B6065-5866-4EC3-88B7-31B25DA241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0837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2728913" cy="2047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452" y="2964074"/>
            <a:ext cx="5448300" cy="4471988"/>
          </a:xfrm>
        </p:spPr>
        <p:txBody>
          <a:bodyPr/>
          <a:lstStyle/>
          <a:p>
            <a:pPr marL="285703" indent="-285703">
              <a:buFont typeface="Arial" panose="020B0604020202020204" pitchFamily="34" charset="0"/>
              <a:buChar char="•"/>
            </a:pPr>
            <a:r>
              <a:rPr lang="ja-JP" altLang="en-US" sz="1900" dirty="0"/>
              <a:t>地震の翌日から、道路などに埋設されているガス管の復旧作業に着手し、地震発生から４日後の６月２２日には導管網を復旧させることができました。</a:t>
            </a:r>
          </a:p>
          <a:p>
            <a:pPr marL="285703" indent="-285703">
              <a:buFont typeface="Arial" panose="020B0604020202020204" pitchFamily="34" charset="0"/>
              <a:buChar char="•"/>
            </a:pPr>
            <a:r>
              <a:rPr lang="ja-JP" altLang="en-US" sz="1900" dirty="0"/>
              <a:t>並行して、訪問・開栓作業を行い、２４日夜をもって、すべてのお客さまに対して都市ガスの供給が可能となりました。</a:t>
            </a:r>
          </a:p>
          <a:p>
            <a:endParaRPr lang="ja-JP" altLang="en-US" sz="1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597C9-FD49-4CCC-BD01-4B2C20A2F38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003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 userDrawn="1"/>
        </p:nvSpPr>
        <p:spPr>
          <a:xfrm>
            <a:off x="0" y="6567488"/>
            <a:ext cx="34591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/>
              <a:t> </a:t>
            </a:r>
            <a:r>
              <a:rPr lang="en-US" altLang="ja-JP" sz="1050" dirty="0"/>
              <a:t>Copyright  OSAKA GAS CO.,LTD.  All rights reserved.</a:t>
            </a:r>
          </a:p>
        </p:txBody>
      </p:sp>
      <p:pic>
        <p:nvPicPr>
          <p:cNvPr id="16" name="Picture 2" descr="C:\Users\092018\Desktop\201309_99999_og_jp_clr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4225" y="5805488"/>
            <a:ext cx="24955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6"/>
          <p:cNvSpPr>
            <a:spLocks noChangeArrowheads="1"/>
          </p:cNvSpPr>
          <p:nvPr userDrawn="1"/>
        </p:nvSpPr>
        <p:spPr bwMode="auto">
          <a:xfrm flipV="1">
            <a:off x="342900" y="3302000"/>
            <a:ext cx="8693150" cy="55563"/>
          </a:xfrm>
          <a:prstGeom prst="rect">
            <a:avLst/>
          </a:prstGeom>
          <a:gradFill rotWithShape="0">
            <a:gsLst>
              <a:gs pos="0">
                <a:srgbClr val="3071C6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HGP創英角ｺﾞｼｯｸUB" pitchFamily="50" charset="-128"/>
            </a:endParaRPr>
          </a:p>
        </p:txBody>
      </p:sp>
      <p:pic>
        <p:nvPicPr>
          <p:cNvPr id="23" name="Picture 10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0025" y="7938"/>
            <a:ext cx="132397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67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03238" y="243794"/>
            <a:ext cx="72374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クリックしてスライドタイトルを記入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78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488950"/>
            <a:ext cx="7793037" cy="5254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4008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400800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246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447800"/>
            <a:ext cx="85328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First</a:t>
            </a:r>
            <a:r>
              <a:rPr lang="ja-JP" altLang="en-US" smtClean="0"/>
              <a:t>　</a:t>
            </a:r>
            <a:r>
              <a:rPr lang="en-US" altLang="ja-JP" smtClean="0"/>
              <a:t>level</a:t>
            </a:r>
          </a:p>
          <a:p>
            <a:pPr lvl="1"/>
            <a:r>
              <a:rPr lang="en-US" altLang="en-US" smtClean="0"/>
              <a:t>second level</a:t>
            </a:r>
            <a:endParaRPr lang="en-US" altLang="ja-JP" smtClean="0"/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8679481" y="6553200"/>
            <a:ext cx="4026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defRPr/>
            </a:pPr>
            <a:fld id="{37DF2B24-F0BC-4131-A304-11B6FC3F87E1}" type="slidenum">
              <a:rPr lang="en-US" altLang="ja-JP" sz="1400" b="1" smtClean="0">
                <a:solidFill>
                  <a:srgbClr val="000000"/>
                </a:solidFill>
                <a:latin typeface="Arial" charset="0"/>
              </a:rPr>
              <a:pPr algn="ctr" eaLnBrk="1" hangingPunct="1">
                <a:defRPr/>
              </a:pPr>
              <a:t>‹#›</a:t>
            </a:fld>
            <a:endParaRPr lang="en-US" altLang="ja-JP" sz="1400" b="1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130175" y="428625"/>
            <a:ext cx="8305800" cy="430213"/>
            <a:chOff x="82" y="270"/>
            <a:chExt cx="5232" cy="271"/>
          </a:xfrm>
        </p:grpSpPr>
        <p:sp>
          <p:nvSpPr>
            <p:cNvPr id="22" name="Rectangle 3"/>
            <p:cNvSpPr>
              <a:spLocks noChangeArrowheads="1"/>
            </p:cNvSpPr>
            <p:nvPr userDrawn="1"/>
          </p:nvSpPr>
          <p:spPr bwMode="ltGray">
            <a:xfrm>
              <a:off x="82" y="270"/>
              <a:ext cx="66" cy="22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Rectangle 4"/>
            <p:cNvSpPr>
              <a:spLocks noChangeArrowheads="1"/>
            </p:cNvSpPr>
            <p:nvPr userDrawn="1"/>
          </p:nvSpPr>
          <p:spPr bwMode="ltGray">
            <a:xfrm>
              <a:off x="127" y="270"/>
              <a:ext cx="286" cy="22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Rectangle 5"/>
            <p:cNvSpPr>
              <a:spLocks noChangeArrowheads="1"/>
            </p:cNvSpPr>
            <p:nvPr userDrawn="1"/>
          </p:nvSpPr>
          <p:spPr bwMode="gray">
            <a:xfrm>
              <a:off x="82" y="494"/>
              <a:ext cx="5232" cy="4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03238" y="243794"/>
            <a:ext cx="72374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クリックしてスライドタイトルを記入</a:t>
            </a:r>
            <a:endParaRPr lang="en-US" altLang="en-US" dirty="0" smtClean="0"/>
          </a:p>
        </p:txBody>
      </p:sp>
      <p:pic>
        <p:nvPicPr>
          <p:cNvPr id="26" name="Picture 1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0025" y="7938"/>
            <a:ext cx="132397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7" r:id="rId2"/>
    <p:sldLayoutId id="2147484765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-198113" y="591059"/>
            <a:ext cx="9400439" cy="6196601"/>
            <a:chOff x="-198113" y="591059"/>
            <a:chExt cx="9400439" cy="6196601"/>
          </a:xfrm>
        </p:grpSpPr>
        <p:pic>
          <p:nvPicPr>
            <p:cNvPr id="19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12"/>
            <a:stretch/>
          </p:blipFill>
          <p:spPr bwMode="auto">
            <a:xfrm>
              <a:off x="18000" y="1192848"/>
              <a:ext cx="9108000" cy="5594812"/>
            </a:xfrm>
            <a:prstGeom prst="snip2DiagRect">
              <a:avLst>
                <a:gd name="adj1" fmla="val 66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正方形/長方形 25"/>
            <p:cNvSpPr/>
            <p:nvPr/>
          </p:nvSpPr>
          <p:spPr>
            <a:xfrm>
              <a:off x="4067945" y="591059"/>
              <a:ext cx="4212388" cy="3539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Rectangle 2"/>
            <p:cNvSpPr txBox="1">
              <a:spLocks noChangeArrowheads="1"/>
            </p:cNvSpPr>
            <p:nvPr/>
          </p:nvSpPr>
          <p:spPr bwMode="auto">
            <a:xfrm>
              <a:off x="-198113" y="1297812"/>
              <a:ext cx="1728192" cy="33265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/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ja-JP" sz="2000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2000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累計戸数</a:t>
              </a:r>
              <a:r>
                <a:rPr lang="en-US" altLang="ja-JP" sz="2000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427984" y="591060"/>
              <a:ext cx="170271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 anchor="ctr">
              <a:spAutoFit/>
            </a:bodyPr>
            <a:lstStyle/>
            <a:p>
              <a:r>
                <a:rPr kumimoji="1" lang="en-US" altLang="ja-JP" sz="2000" b="1" dirty="0" smtClean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6/22</a:t>
              </a:r>
            </a:p>
            <a:p>
              <a:r>
                <a:rPr kumimoji="1" lang="ja-JP" altLang="en-US" sz="2000" b="1" dirty="0" smtClean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導管網の復旧</a:t>
              </a:r>
              <a:endParaRPr kumimoji="1" lang="ja-JP" altLang="en-US" sz="20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444208" y="591060"/>
              <a:ext cx="2377574" cy="70788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en-US" altLang="ja-JP" sz="20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6/24</a:t>
              </a:r>
            </a:p>
            <a:p>
              <a:r>
                <a:rPr kumimoji="1" lang="ja-JP" altLang="en-US" sz="20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都市ガス供給の復旧</a:t>
              </a:r>
              <a:endPara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2"/>
            <p:cNvSpPr txBox="1">
              <a:spLocks noChangeArrowheads="1"/>
            </p:cNvSpPr>
            <p:nvPr/>
          </p:nvSpPr>
          <p:spPr bwMode="auto">
            <a:xfrm>
              <a:off x="7892512" y="1297812"/>
              <a:ext cx="1309814" cy="33265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/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ja-JP" sz="2000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2000" kern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率</a:t>
              </a:r>
              <a:r>
                <a:rPr lang="en-US" altLang="ja-JP" sz="2000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endPara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6535469" y="1288013"/>
              <a:ext cx="1260000" cy="540000"/>
            </a:xfrm>
            <a:prstGeom prst="rect">
              <a:avLst/>
            </a:prstGeom>
            <a:noFill/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464425" y="1288013"/>
              <a:ext cx="1260000" cy="54000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タイトル 1"/>
          <p:cNvSpPr txBox="1">
            <a:spLocks/>
          </p:cNvSpPr>
          <p:nvPr/>
        </p:nvSpPr>
        <p:spPr bwMode="gray">
          <a:xfrm>
            <a:off x="567906" y="238037"/>
            <a:ext cx="77930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kern="0" dirty="0" smtClean="0"/>
              <a:t>復旧作業の進捗</a:t>
            </a:r>
          </a:p>
        </p:txBody>
      </p:sp>
    </p:spTree>
    <p:extLst>
      <p:ext uri="{BB962C8B-B14F-4D97-AF65-F5344CB8AC3E}">
        <p14:creationId xmlns:p14="http://schemas.microsoft.com/office/powerpoint/2010/main" val="287097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7469</TotalTime>
  <Words>89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ＭＳ Ｐ明朝</vt:lpstr>
      <vt:lpstr>Arial</vt:lpstr>
      <vt:lpstr>Tahoma</vt:lpstr>
      <vt:lpstr>Wingdings</vt:lpstr>
      <vt:lpstr>Blends</vt:lpstr>
      <vt:lpstr>PowerPoint プレゼンテーション</vt:lpstr>
    </vt:vector>
  </TitlesOfParts>
  <Company>大阪ガス株式会社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大阪ガスの地震防災対策</dc:title>
  <dc:creator>934024</dc:creator>
  <cp:lastModifiedBy>Windows ユーザー</cp:lastModifiedBy>
  <cp:revision>434</cp:revision>
  <cp:lastPrinted>2016-05-19T08:06:31Z</cp:lastPrinted>
  <dcterms:created xsi:type="dcterms:W3CDTF">2011-07-05T07:43:48Z</dcterms:created>
  <dcterms:modified xsi:type="dcterms:W3CDTF">2019-04-12T09:20:33Z</dcterms:modified>
</cp:coreProperties>
</file>