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584" r:id="rId2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0066"/>
    <a:srgbClr val="FFFFFF"/>
    <a:srgbClr val="000080"/>
    <a:srgbClr val="FFCCFF"/>
    <a:srgbClr val="0000CC"/>
    <a:srgbClr val="CCFFFF"/>
    <a:srgbClr val="FFFF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3570" autoAdjust="0"/>
  </p:normalViewPr>
  <p:slideViewPr>
    <p:cSldViewPr snapToGrid="0">
      <p:cViewPr varScale="1">
        <p:scale>
          <a:sx n="87" d="100"/>
          <a:sy n="87" d="100"/>
        </p:scale>
        <p:origin x="2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2FDBFC3-B7F7-42CC-8A30-355A3832C3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54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54B6065-5866-4EC3-88B7-31B25DA24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083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2773363" cy="2081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51273" y="2964074"/>
            <a:ext cx="5676479" cy="4471988"/>
          </a:xfrm>
        </p:spPr>
        <p:txBody>
          <a:bodyPr/>
          <a:lstStyle/>
          <a:p>
            <a:pPr marL="285703" indent="-285703">
              <a:buFont typeface="Arial" panose="020B0604020202020204" pitchFamily="34" charset="0"/>
              <a:buChar char="•"/>
            </a:pPr>
            <a:r>
              <a:rPr lang="ja-JP" altLang="en-US" sz="1900" dirty="0"/>
              <a:t>当社では、ガス導管網を１６４カ所の「供給停止ブロック」に細分化し、６０カイン以上の揺れにより感震遮断・遠隔遮断するシステムを導入しました。</a:t>
            </a:r>
          </a:p>
          <a:p>
            <a:pPr marL="285703" indent="-285703">
              <a:buFont typeface="Arial" panose="020B0604020202020204" pitchFamily="34" charset="0"/>
              <a:buChar char="•"/>
            </a:pPr>
            <a:r>
              <a:rPr lang="ja-JP" altLang="en-US" sz="1900" dirty="0"/>
              <a:t>今回の地震では２カ所のブロックで遮断を行ない、茨木市、高槻市、摂津市、吹田市の約１１万戸のガス供給を停止しました。</a:t>
            </a:r>
          </a:p>
          <a:p>
            <a:endParaRPr lang="ja-JP" altLang="en-US" sz="1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597C9-FD49-4CCC-BD01-4B2C20A2F38F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394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 userDrawn="1"/>
        </p:nvSpPr>
        <p:spPr>
          <a:xfrm>
            <a:off x="0" y="6567488"/>
            <a:ext cx="34591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200" dirty="0"/>
              <a:t> </a:t>
            </a:r>
            <a:r>
              <a:rPr lang="en-US" altLang="ja-JP" sz="1050" dirty="0"/>
              <a:t>Copyright  OSAKA GAS CO.,LTD.  All rights reserved.</a:t>
            </a:r>
          </a:p>
        </p:txBody>
      </p:sp>
      <p:pic>
        <p:nvPicPr>
          <p:cNvPr id="16" name="Picture 2" descr="C:\Users\092018\Desktop\201309_99999_og_jp_cl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225" y="58054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"/>
          <p:cNvSpPr>
            <a:spLocks noChangeArrowheads="1"/>
          </p:cNvSpPr>
          <p:nvPr userDrawn="1"/>
        </p:nvSpPr>
        <p:spPr bwMode="auto">
          <a:xfrm flipV="1">
            <a:off x="342900" y="3302000"/>
            <a:ext cx="8693150" cy="55563"/>
          </a:xfrm>
          <a:prstGeom prst="rect">
            <a:avLst/>
          </a:prstGeom>
          <a:gradFill rotWithShape="0">
            <a:gsLst>
              <a:gs pos="0">
                <a:srgbClr val="3071C6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HGP創英角ｺﾞｼｯｸUB" pitchFamily="50" charset="-128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25" y="7938"/>
            <a:ext cx="13239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503238" y="243794"/>
            <a:ext cx="7237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クリックしてスライドタイトルを記入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7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0938" y="488950"/>
            <a:ext cx="7793037" cy="525463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4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447800"/>
            <a:ext cx="85328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First</a:t>
            </a:r>
            <a:r>
              <a:rPr lang="ja-JP" altLang="en-US" smtClean="0"/>
              <a:t>　</a:t>
            </a:r>
            <a:r>
              <a:rPr lang="en-US" altLang="ja-JP" smtClean="0"/>
              <a:t>level</a:t>
            </a:r>
          </a:p>
          <a:p>
            <a:pPr lvl="1"/>
            <a:r>
              <a:rPr lang="en-US" altLang="en-US" smtClean="0"/>
              <a:t>second level</a:t>
            </a:r>
            <a:endParaRPr lang="en-US" altLang="ja-JP" smtClean="0"/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679481" y="6553200"/>
            <a:ext cx="4026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37DF2B24-F0BC-4131-A304-11B6FC3F87E1}" type="slidenum">
              <a:rPr lang="en-US" altLang="ja-JP" sz="1400" b="1" smtClean="0">
                <a:solidFill>
                  <a:srgbClr val="000000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en-US" altLang="ja-JP" sz="1400" b="1" dirty="0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30175" y="428625"/>
            <a:ext cx="8305800" cy="430213"/>
            <a:chOff x="82" y="270"/>
            <a:chExt cx="5232" cy="271"/>
          </a:xfrm>
        </p:grpSpPr>
        <p:sp>
          <p:nvSpPr>
            <p:cNvPr id="22" name="Rectangle 3"/>
            <p:cNvSpPr>
              <a:spLocks noChangeArrowheads="1"/>
            </p:cNvSpPr>
            <p:nvPr userDrawn="1"/>
          </p:nvSpPr>
          <p:spPr bwMode="ltGray">
            <a:xfrm>
              <a:off x="82" y="270"/>
              <a:ext cx="66" cy="22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 userDrawn="1"/>
          </p:nvSpPr>
          <p:spPr bwMode="ltGray">
            <a:xfrm>
              <a:off x="127" y="270"/>
              <a:ext cx="286" cy="22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gray">
            <a:xfrm>
              <a:off x="82" y="494"/>
              <a:ext cx="5232" cy="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Tahoma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503238" y="243794"/>
            <a:ext cx="72374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クリックしてスライドタイトルを記入</a:t>
            </a:r>
            <a:endParaRPr lang="en-US" altLang="en-US" dirty="0" smtClean="0"/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25" y="7938"/>
            <a:ext cx="13239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7" r:id="rId2"/>
    <p:sldLayoutId id="2147484765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16" t="33042" r="12599" b="27248"/>
          <a:stretch/>
        </p:blipFill>
        <p:spPr bwMode="auto">
          <a:xfrm>
            <a:off x="205487" y="1685818"/>
            <a:ext cx="8733027" cy="4969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6115304" y="4277406"/>
          <a:ext cx="282321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供給停止戸数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茨木市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64,254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戸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高槻市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45,745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戸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摂津市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1,208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戸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吹田市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744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戸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合　計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111,951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戸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テキスト ボックス 1"/>
          <p:cNvSpPr txBox="1">
            <a:spLocks noChangeArrowheads="1"/>
          </p:cNvSpPr>
          <p:nvPr/>
        </p:nvSpPr>
        <p:spPr bwMode="auto">
          <a:xfrm>
            <a:off x="143669" y="908050"/>
            <a:ext cx="8856663" cy="707886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buClr>
                <a:schemeClr val="tx2"/>
              </a:buClr>
              <a:buFont typeface="Wingdings" pitchFamily="2" charset="2"/>
              <a:buAutoNum type="arabicPeriod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eaLnBrk="0" hangingPunct="0">
              <a:buClr>
                <a:schemeClr val="tx2"/>
              </a:buClr>
              <a:buFont typeface="Wingdings" pitchFamily="2" charset="2"/>
              <a:buAutoNum type="arabicParenBoth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2pPr>
            <a:lvl3pPr marL="1143000" indent="-228600" eaLnBrk="0" hangingPunct="0">
              <a:buClr>
                <a:schemeClr val="tx2"/>
              </a:buClr>
              <a:buFont typeface="Wingdings" pitchFamily="2" charset="2"/>
              <a:buAutoNum type="circleNumDbPlain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3pPr>
            <a:lvl4pPr marL="1600200" indent="-228600" eaLnBrk="0" hangingPunct="0">
              <a:buClr>
                <a:schemeClr val="tx2"/>
              </a:buClr>
              <a:buFont typeface="Wingdings" pitchFamily="2" charset="2"/>
              <a:buAutoNum type="alphaLcPeriod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4pPr>
            <a:lvl5pPr marL="2057400" indent="-228600" eaLnBrk="0" hangingPunct="0">
              <a:buClr>
                <a:schemeClr val="tx2"/>
              </a:buClr>
              <a:buAutoNum type="alphaLcParenBoth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AutoNum type="alphaLcParenBoth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AutoNum type="alphaLcParenBoth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AutoNum type="alphaLcParenBoth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AutoNum type="alphaLcParenBoth"/>
              <a:defRPr kumimoji="1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9pPr>
          </a:lstStyle>
          <a:p>
            <a:pPr eaLnBrk="1" hangingPunct="1">
              <a:buClrTx/>
              <a:buNone/>
            </a:pPr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二次</a:t>
            </a:r>
            <a:r>
              <a:rPr lang="ja-JP" altLang="en-US" sz="2000" dirty="0">
                <a:solidFill>
                  <a:schemeClr val="bg1"/>
                </a:solidFill>
              </a:rPr>
              <a:t>災害防止と早期復旧を図るため</a:t>
            </a:r>
            <a:r>
              <a:rPr lang="ja-JP" altLang="en-US" sz="2000" dirty="0" smtClean="0">
                <a:solidFill>
                  <a:schemeClr val="bg1"/>
                </a:solidFill>
              </a:rPr>
              <a:t>、感震</a:t>
            </a:r>
            <a:r>
              <a:rPr lang="ja-JP" altLang="en-US" sz="2000" dirty="0">
                <a:solidFill>
                  <a:schemeClr val="bg1"/>
                </a:solidFill>
              </a:rPr>
              <a:t>遮断・遠隔</a:t>
            </a:r>
            <a:r>
              <a:rPr lang="ja-JP" altLang="en-US" sz="2000" dirty="0" smtClean="0">
                <a:solidFill>
                  <a:schemeClr val="bg1"/>
                </a:solidFill>
              </a:rPr>
              <a:t>遮断システムにより、</a:t>
            </a:r>
            <a:r>
              <a:rPr lang="en-US" altLang="ja-JP" sz="2000" dirty="0" smtClean="0">
                <a:solidFill>
                  <a:schemeClr val="bg1"/>
                </a:solidFill>
              </a:rPr>
              <a:t/>
            </a:r>
            <a:br>
              <a:rPr lang="en-US" altLang="ja-JP" sz="2000" dirty="0" smtClean="0">
                <a:solidFill>
                  <a:schemeClr val="bg1"/>
                </a:solidFill>
              </a:rPr>
            </a:br>
            <a:r>
              <a:rPr lang="en-US" altLang="ja-JP" sz="2000" dirty="0" smtClean="0">
                <a:solidFill>
                  <a:schemeClr val="bg1"/>
                </a:solidFill>
              </a:rPr>
              <a:t>111,951</a:t>
            </a:r>
            <a:r>
              <a:rPr lang="ja-JP" altLang="en-US" sz="2000" dirty="0">
                <a:solidFill>
                  <a:schemeClr val="bg1"/>
                </a:solidFill>
              </a:rPr>
              <a:t>戸のガス供給を停止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61426" y="1923599"/>
            <a:ext cx="2520280" cy="641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044196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供給停止エリア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6612" y="2077923"/>
            <a:ext cx="399040" cy="332656"/>
          </a:xfrm>
          <a:prstGeom prst="rect">
            <a:avLst/>
          </a:prstGeom>
          <a:solidFill>
            <a:srgbClr val="CC00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gray">
          <a:xfrm>
            <a:off x="546612" y="214370"/>
            <a:ext cx="77930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kern="0" dirty="0" smtClean="0"/>
              <a:t>供給停止</a:t>
            </a:r>
            <a:r>
              <a:rPr lang="ja-JP" altLang="en-US" kern="0" dirty="0"/>
              <a:t>戸数</a:t>
            </a:r>
            <a:endParaRPr lang="ja-JP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8439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91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Meiryo UI</vt:lpstr>
      <vt:lpstr>ＭＳ Ｐゴシック</vt:lpstr>
      <vt:lpstr>ＭＳ Ｐ明朝</vt:lpstr>
      <vt:lpstr>Arial</vt:lpstr>
      <vt:lpstr>Tahoma</vt:lpstr>
      <vt:lpstr>Wingdings</vt:lpstr>
      <vt:lpstr>Blends</vt:lpstr>
      <vt:lpstr>PowerPoint プレゼンテーション</vt:lpstr>
    </vt:vector>
  </TitlesOfParts>
  <Company>大阪ガス株式会社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大阪ガスの地震防災対策</dc:title>
  <dc:creator>934024</dc:creator>
  <cp:lastModifiedBy>Windows ユーザー</cp:lastModifiedBy>
  <cp:revision>433</cp:revision>
  <cp:lastPrinted>2016-05-19T08:06:31Z</cp:lastPrinted>
  <dcterms:created xsi:type="dcterms:W3CDTF">2011-07-05T07:43:48Z</dcterms:created>
  <dcterms:modified xsi:type="dcterms:W3CDTF">2019-04-12T09:20:22Z</dcterms:modified>
</cp:coreProperties>
</file>