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handoutMasterIdLst>
    <p:handoutMasterId r:id="rId4"/>
  </p:handoutMasterIdLst>
  <p:sldIdLst>
    <p:sldId id="583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00"/>
    <a:srgbClr val="000066"/>
    <a:srgbClr val="FFFFFF"/>
    <a:srgbClr val="000080"/>
    <a:srgbClr val="FFCCFF"/>
    <a:srgbClr val="0000CC"/>
    <a:srgbClr val="CCFFFF"/>
    <a:srgbClr val="FFFFCC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68" autoAdjust="0"/>
    <p:restoredTop sz="93570" autoAdjust="0"/>
  </p:normalViewPr>
  <p:slideViewPr>
    <p:cSldViewPr snapToGrid="0">
      <p:cViewPr varScale="1">
        <p:scale>
          <a:sx n="87" d="100"/>
          <a:sy n="87" d="100"/>
        </p:scale>
        <p:origin x="22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72FDBFC3-B7F7-42CC-8A30-355A3832C3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543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6125"/>
            <a:ext cx="49672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54B6065-5866-4EC3-88B7-31B25DA241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0837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2922588" cy="219233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>
          <a:xfrm>
            <a:off x="679449" y="3083604"/>
            <a:ext cx="5562246" cy="4471988"/>
          </a:xfrm>
        </p:spPr>
        <p:txBody>
          <a:bodyPr/>
          <a:lstStyle/>
          <a:p>
            <a:pPr marL="285703" indent="-285703" defTabSz="914252">
              <a:buFont typeface="Arial" panose="020B0604020202020204" pitchFamily="34" charset="0"/>
              <a:buChar char="•"/>
              <a:defRPr/>
            </a:pPr>
            <a:r>
              <a:rPr lang="ja-JP" altLang="ja-JP" sz="1900" dirty="0"/>
              <a:t>こちらは、今回の地震の概要です。大阪北部を震源とする、マグニチュード６．１、最大震度６弱の地震が発生しました。</a:t>
            </a:r>
          </a:p>
          <a:p>
            <a:endParaRPr lang="ja-JP" altLang="en-US" sz="19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597C9-FD49-4CCC-BD01-4B2C20A2F38F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4613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 userDrawn="1"/>
        </p:nvSpPr>
        <p:spPr>
          <a:xfrm>
            <a:off x="0" y="6567488"/>
            <a:ext cx="3459163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ja-JP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5pPr>
            <a:lvl6pPr marL="22860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6pPr>
            <a:lvl7pPr marL="27432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7pPr>
            <a:lvl8pPr marL="32004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8pPr>
            <a:lvl9pPr marL="3657600" algn="l" defTabSz="914400" rtl="0" eaLnBrk="1" latinLnBrk="0" hangingPunct="1">
              <a:defRPr kumimoji="1" kern="1200">
                <a:solidFill>
                  <a:schemeClr val="tx1"/>
                </a:solidFill>
                <a:latin typeface="Arial" charset="0"/>
                <a:ea typeface="ＭＳ Ｐゴシック" pitchFamily="50" charset="-128"/>
                <a:cs typeface="+mn-cs"/>
              </a:defRPr>
            </a:lvl9pPr>
          </a:lstStyle>
          <a:p>
            <a:pPr>
              <a:defRPr/>
            </a:pPr>
            <a:r>
              <a:rPr lang="en-US" altLang="ja-JP" sz="1200" dirty="0"/>
              <a:t> </a:t>
            </a:r>
            <a:r>
              <a:rPr lang="en-US" altLang="ja-JP" sz="1050" dirty="0"/>
              <a:t>Copyright  OSAKA GAS CO.,LTD.  All rights reserved.</a:t>
            </a:r>
          </a:p>
        </p:txBody>
      </p:sp>
      <p:pic>
        <p:nvPicPr>
          <p:cNvPr id="16" name="Picture 2" descr="C:\Users\092018\Desktop\201309_99999_og_jp_clr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24225" y="5805488"/>
            <a:ext cx="2495550" cy="525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Rectangle 6"/>
          <p:cNvSpPr>
            <a:spLocks noChangeArrowheads="1"/>
          </p:cNvSpPr>
          <p:nvPr userDrawn="1"/>
        </p:nvSpPr>
        <p:spPr bwMode="auto">
          <a:xfrm flipV="1">
            <a:off x="342900" y="3302000"/>
            <a:ext cx="8693150" cy="55563"/>
          </a:xfrm>
          <a:prstGeom prst="rect">
            <a:avLst/>
          </a:prstGeom>
          <a:gradFill rotWithShape="0">
            <a:gsLst>
              <a:gs pos="0">
                <a:srgbClr val="3071C6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HGP創英角ｺﾞｼｯｸUB" pitchFamily="50" charset="-128"/>
            </a:endParaRPr>
          </a:p>
        </p:txBody>
      </p:sp>
      <p:pic>
        <p:nvPicPr>
          <p:cNvPr id="23" name="Picture 10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0025" y="7938"/>
            <a:ext cx="1323975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8678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title"/>
          </p:nvPr>
        </p:nvSpPr>
        <p:spPr bwMode="gray">
          <a:xfrm>
            <a:off x="503238" y="243794"/>
            <a:ext cx="723741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クリックしてスライドタイトルを記入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0781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50938" y="488950"/>
            <a:ext cx="7793037" cy="5254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228600" y="6400800"/>
            <a:ext cx="19050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209800" y="6400800"/>
            <a:ext cx="2895600" cy="3048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2469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1447800"/>
            <a:ext cx="853281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First</a:t>
            </a:r>
            <a:r>
              <a:rPr lang="ja-JP" altLang="en-US" smtClean="0"/>
              <a:t>　</a:t>
            </a:r>
            <a:r>
              <a:rPr lang="en-US" altLang="ja-JP" smtClean="0"/>
              <a:t>level</a:t>
            </a:r>
          </a:p>
          <a:p>
            <a:pPr lvl="1"/>
            <a:r>
              <a:rPr lang="en-US" altLang="en-US" smtClean="0"/>
              <a:t>second level</a:t>
            </a:r>
            <a:endParaRPr lang="en-US" altLang="ja-JP" smtClean="0"/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8679481" y="6553200"/>
            <a:ext cx="40267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Tahoma" pitchFamily="34" charset="0"/>
                <a:ea typeface="HGP創英角ｺﾞｼｯｸUB" pitchFamily="50" charset="-128"/>
              </a:defRPr>
            </a:lvl9pPr>
          </a:lstStyle>
          <a:p>
            <a:pPr algn="ctr" eaLnBrk="1" hangingPunct="1">
              <a:defRPr/>
            </a:pPr>
            <a:fld id="{37DF2B24-F0BC-4131-A304-11B6FC3F87E1}" type="slidenum">
              <a:rPr lang="en-US" altLang="ja-JP" sz="1400" b="1" smtClean="0">
                <a:solidFill>
                  <a:srgbClr val="000000"/>
                </a:solidFill>
                <a:latin typeface="Arial" charset="0"/>
              </a:rPr>
              <a:pPr algn="ctr" eaLnBrk="1" hangingPunct="1">
                <a:defRPr/>
              </a:pPr>
              <a:t>‹#›</a:t>
            </a:fld>
            <a:endParaRPr lang="en-US" altLang="ja-JP" sz="1400" b="1" dirty="0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1" name="Group 2"/>
          <p:cNvGrpSpPr>
            <a:grpSpLocks/>
          </p:cNvGrpSpPr>
          <p:nvPr/>
        </p:nvGrpSpPr>
        <p:grpSpPr bwMode="auto">
          <a:xfrm>
            <a:off x="130175" y="428625"/>
            <a:ext cx="8305800" cy="430213"/>
            <a:chOff x="82" y="270"/>
            <a:chExt cx="5232" cy="271"/>
          </a:xfrm>
        </p:grpSpPr>
        <p:sp>
          <p:nvSpPr>
            <p:cNvPr id="22" name="Rectangle 3"/>
            <p:cNvSpPr>
              <a:spLocks noChangeArrowheads="1"/>
            </p:cNvSpPr>
            <p:nvPr userDrawn="1"/>
          </p:nvSpPr>
          <p:spPr bwMode="ltGray">
            <a:xfrm>
              <a:off x="82" y="270"/>
              <a:ext cx="66" cy="227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b="0" smtClean="0">
                <a:solidFill>
                  <a:srgbClr val="000000"/>
                </a:solidFill>
              </a:endParaRPr>
            </a:p>
          </p:txBody>
        </p:sp>
        <p:sp>
          <p:nvSpPr>
            <p:cNvPr id="23" name="Rectangle 4"/>
            <p:cNvSpPr>
              <a:spLocks noChangeArrowheads="1"/>
            </p:cNvSpPr>
            <p:nvPr userDrawn="1"/>
          </p:nvSpPr>
          <p:spPr bwMode="ltGray">
            <a:xfrm>
              <a:off x="127" y="270"/>
              <a:ext cx="286" cy="227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b="0" smtClean="0">
                <a:solidFill>
                  <a:srgbClr val="000000"/>
                </a:solidFill>
              </a:endParaRPr>
            </a:p>
          </p:txBody>
        </p:sp>
        <p:sp>
          <p:nvSpPr>
            <p:cNvPr id="24" name="Rectangle 5"/>
            <p:cNvSpPr>
              <a:spLocks noChangeArrowheads="1"/>
            </p:cNvSpPr>
            <p:nvPr userDrawn="1"/>
          </p:nvSpPr>
          <p:spPr bwMode="gray">
            <a:xfrm>
              <a:off x="82" y="494"/>
              <a:ext cx="5232" cy="47"/>
            </a:xfrm>
            <a:prstGeom prst="rect">
              <a:avLst/>
            </a:prstGeom>
            <a:gradFill rotWithShape="0">
              <a:gsLst>
                <a:gs pos="0">
                  <a:srgbClr val="0000FF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1pPr>
              <a:lvl2pPr marL="742950" indent="-28575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2pPr>
              <a:lvl3pPr marL="11430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3pPr>
              <a:lvl4pPr marL="16002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4pPr>
              <a:lvl5pPr marL="2057400" indent="-228600" eaLnBrk="0" hangingPunct="0"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 b="1">
                  <a:solidFill>
                    <a:schemeClr val="tx1"/>
                  </a:solidFill>
                  <a:latin typeface="Tahoma" pitchFamily="34" charset="0"/>
                  <a:ea typeface="ＭＳ Ｐゴシック" pitchFamily="50" charset="-128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b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25" name="Rectangle 6"/>
          <p:cNvSpPr>
            <a:spLocks noGrp="1" noChangeArrowheads="1"/>
          </p:cNvSpPr>
          <p:nvPr>
            <p:ph type="title"/>
          </p:nvPr>
        </p:nvSpPr>
        <p:spPr bwMode="gray">
          <a:xfrm>
            <a:off x="503238" y="243794"/>
            <a:ext cx="7237412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クリックしてスライドタイトルを記入</a:t>
            </a:r>
            <a:endParaRPr lang="en-US" altLang="en-US" dirty="0" smtClean="0"/>
          </a:p>
        </p:txBody>
      </p:sp>
      <p:pic>
        <p:nvPicPr>
          <p:cNvPr id="26" name="Picture 1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20025" y="7938"/>
            <a:ext cx="1323975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758" r:id="rId1"/>
    <p:sldLayoutId id="2147484757" r:id="rId2"/>
    <p:sldLayoutId id="2147484765" r:id="rId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タイトル 1"/>
          <p:cNvSpPr>
            <a:spLocks noGrp="1"/>
          </p:cNvSpPr>
          <p:nvPr>
            <p:ph type="title"/>
          </p:nvPr>
        </p:nvSpPr>
        <p:spPr>
          <a:xfrm>
            <a:off x="551868" y="289260"/>
            <a:ext cx="7793037" cy="525463"/>
          </a:xfrm>
        </p:spPr>
        <p:txBody>
          <a:bodyPr/>
          <a:lstStyle/>
          <a:p>
            <a:r>
              <a:rPr lang="ja-JP" altLang="en-US" dirty="0" smtClean="0"/>
              <a:t>大阪北部地震の概要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37" t="13333" r="55022" b="35233"/>
          <a:stretch/>
        </p:blipFill>
        <p:spPr bwMode="auto">
          <a:xfrm>
            <a:off x="264056" y="913055"/>
            <a:ext cx="8700432" cy="57127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37" t="72125" r="55022" b="22708"/>
          <a:stretch/>
        </p:blipFill>
        <p:spPr bwMode="auto">
          <a:xfrm>
            <a:off x="3666376" y="994729"/>
            <a:ext cx="5256000" cy="346714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7020272" y="6608385"/>
            <a:ext cx="17732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出典：気象庁ウェブサイト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/>
          </p:nvPr>
        </p:nvGraphicFramePr>
        <p:xfrm>
          <a:off x="264056" y="1369234"/>
          <a:ext cx="4392488" cy="1263360"/>
        </p:xfrm>
        <a:graphic>
          <a:graphicData uri="http://schemas.openxmlformats.org/drawingml/2006/table">
            <a:tbl>
              <a:tblPr/>
              <a:tblGrid>
                <a:gridCol w="15720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0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発生日時</a:t>
                      </a:r>
                      <a:endParaRPr lang="ja-JP" altLang="en-US" sz="16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2018</a:t>
                      </a:r>
                      <a:r>
                        <a:rPr lang="zh-TW" altLang="en-US" sz="16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lang="en-US" altLang="zh-TW" sz="16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zh-TW" altLang="en-US" sz="16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lang="en-US" altLang="zh-TW" sz="16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</a:t>
                      </a:r>
                      <a:r>
                        <a:rPr lang="zh-TW" altLang="en-US" sz="16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</a:t>
                      </a:r>
                      <a:r>
                        <a:rPr lang="en-US" altLang="zh-TW" sz="16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</a:t>
                      </a:r>
                      <a:r>
                        <a:rPr lang="zh-TW" altLang="en-US" sz="16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時</a:t>
                      </a:r>
                      <a:r>
                        <a:rPr lang="en-US" altLang="zh-TW" sz="16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58</a:t>
                      </a:r>
                      <a:r>
                        <a:rPr lang="zh-TW" altLang="en-US" sz="16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  <a:endParaRPr lang="zh-TW" altLang="en-US" sz="16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震源地および深さ</a:t>
                      </a:r>
                      <a:endParaRPr lang="ja-JP" altLang="en-US" sz="160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</a:t>
                      </a:r>
                      <a:r>
                        <a:rPr lang="ja-JP" altLang="en-US" sz="16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北部、約</a:t>
                      </a:r>
                      <a:r>
                        <a:rPr lang="en-US" altLang="ja-JP" sz="16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13km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u="none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マグニチュード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6.1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最大震度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震度</a:t>
                      </a:r>
                      <a:r>
                        <a:rPr lang="en-US" altLang="ja-JP" sz="16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lang="ja-JP" altLang="en-US" sz="160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弱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245006" y="4732992"/>
            <a:ext cx="3888432" cy="189282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ja-JP" altLang="en-US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各地の主な震度情報</a:t>
            </a:r>
            <a:endParaRPr lang="en-US" altLang="ja-JP" b="1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●震度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弱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大阪市北区、高槻市、枚方市、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茨木市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、箕面市の５市区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92075" indent="-92075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●震度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強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京都市、亀岡市など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の市区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町村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013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7470</TotalTime>
  <Words>77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Meiryo UI</vt:lpstr>
      <vt:lpstr>ＭＳ Ｐゴシック</vt:lpstr>
      <vt:lpstr>ＭＳ Ｐ明朝</vt:lpstr>
      <vt:lpstr>Arial</vt:lpstr>
      <vt:lpstr>Tahoma</vt:lpstr>
      <vt:lpstr>Wingdings</vt:lpstr>
      <vt:lpstr>Blends</vt:lpstr>
      <vt:lpstr>大阪北部地震の概要</vt:lpstr>
    </vt:vector>
  </TitlesOfParts>
  <Company>大阪ガス株式会社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大阪ガスの地震防災対策</dc:title>
  <dc:creator>934024</dc:creator>
  <cp:lastModifiedBy>Windows ユーザー</cp:lastModifiedBy>
  <cp:revision>434</cp:revision>
  <cp:lastPrinted>2016-05-19T08:06:31Z</cp:lastPrinted>
  <dcterms:created xsi:type="dcterms:W3CDTF">2011-07-05T07:43:48Z</dcterms:created>
  <dcterms:modified xsi:type="dcterms:W3CDTF">2019-04-12T09:19:59Z</dcterms:modified>
</cp:coreProperties>
</file>